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7" r:id="rId5"/>
    <p:sldId id="258" r:id="rId6"/>
    <p:sldId id="259" r:id="rId7"/>
    <p:sldId id="261" r:id="rId8"/>
    <p:sldId id="268" r:id="rId9"/>
    <p:sldId id="262" r:id="rId10"/>
    <p:sldId id="263" r:id="rId11"/>
    <p:sldId id="264" r:id="rId12"/>
    <p:sldId id="265" r:id="rId13"/>
    <p:sldId id="269" r:id="rId14"/>
    <p:sldId id="267" r:id="rId15"/>
    <p:sldId id="270" r:id="rId16"/>
    <p:sldId id="271" r:id="rId17"/>
    <p:sldId id="27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5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6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Chugh" userId="S::khyati@edunetfoundation.org::700a351f-f432-47f7-9b44-31f0ec9eb2e1" providerId="AD" clId="Web-{E2CC273F-D80D-4157-BF67-F4B85014A9B3}"/>
    <pc:docChg chg="addSld modSld">
      <pc:chgData name="Khyati Chugh" userId="S::khyati@edunetfoundation.org::700a351f-f432-47f7-9b44-31f0ec9eb2e1" providerId="AD" clId="Web-{E2CC273F-D80D-4157-BF67-F4B85014A9B3}" dt="2023-06-21T07:50:12.802" v="65" actId="20577"/>
      <pc:docMkLst>
        <pc:docMk/>
      </pc:docMkLst>
      <pc:sldChg chg="modSp">
        <pc:chgData name="Khyati Chugh" userId="S::khyati@edunetfoundation.org::700a351f-f432-47f7-9b44-31f0ec9eb2e1" providerId="AD" clId="Web-{E2CC273F-D80D-4157-BF67-F4B85014A9B3}" dt="2023-06-21T07:47:50.891" v="6" actId="20577"/>
        <pc:sldMkLst>
          <pc:docMk/>
          <pc:sldMk cId="2475805559" sldId="257"/>
        </pc:sldMkLst>
        <pc:spChg chg="mod">
          <ac:chgData name="Khyati Chugh" userId="S::khyati@edunetfoundation.org::700a351f-f432-47f7-9b44-31f0ec9eb2e1" providerId="AD" clId="Web-{E2CC273F-D80D-4157-BF67-F4B85014A9B3}" dt="2023-06-21T07:47:44.734" v="0" actId="2057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Khyati Chugh" userId="S::khyati@edunetfoundation.org::700a351f-f432-47f7-9b44-31f0ec9eb2e1" providerId="AD" clId="Web-{E2CC273F-D80D-4157-BF67-F4B85014A9B3}" dt="2023-06-21T07:47:50.891" v="6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modSp">
        <pc:chgData name="Khyati Chugh" userId="S::khyati@edunetfoundation.org::700a351f-f432-47f7-9b44-31f0ec9eb2e1" providerId="AD" clId="Web-{E2CC273F-D80D-4157-BF67-F4B85014A9B3}" dt="2023-06-21T07:48:18.985" v="21" actId="20577"/>
        <pc:sldMkLst>
          <pc:docMk/>
          <pc:sldMk cId="442835708" sldId="258"/>
        </pc:sldMkLst>
        <pc:spChg chg="mod">
          <ac:chgData name="Khyati Chugh" userId="S::khyati@edunetfoundation.org::700a351f-f432-47f7-9b44-31f0ec9eb2e1" providerId="AD" clId="Web-{E2CC273F-D80D-4157-BF67-F4B85014A9B3}" dt="2023-06-21T07:48:18.985" v="21" actId="20577"/>
          <ac:spMkLst>
            <pc:docMk/>
            <pc:sldMk cId="442835708" sldId="258"/>
            <ac:spMk id="2" creationId="{A03B2EC1-B7BF-CE7B-C9A6-7635DA95F4F6}"/>
          </ac:spMkLst>
        </pc:spChg>
      </pc:sldChg>
      <pc:sldChg chg="modSp">
        <pc:chgData name="Khyati Chugh" userId="S::khyati@edunetfoundation.org::700a351f-f432-47f7-9b44-31f0ec9eb2e1" providerId="AD" clId="Web-{E2CC273F-D80D-4157-BF67-F4B85014A9B3}" dt="2023-06-21T07:49:33.941" v="57" actId="20577"/>
        <pc:sldMkLst>
          <pc:docMk/>
          <pc:sldMk cId="3657386529" sldId="264"/>
        </pc:sldMkLst>
        <pc:spChg chg="mod">
          <ac:chgData name="Khyati Chugh" userId="S::khyati@edunetfoundation.org::700a351f-f432-47f7-9b44-31f0ec9eb2e1" providerId="AD" clId="Web-{E2CC273F-D80D-4157-BF67-F4B85014A9B3}" dt="2023-06-21T07:49:33.941" v="57" actId="20577"/>
          <ac:spMkLst>
            <pc:docMk/>
            <pc:sldMk cId="3657386529" sldId="264"/>
            <ac:spMk id="2" creationId="{A03B2EC1-B7BF-CE7B-C9A6-7635DA95F4F6}"/>
          </ac:spMkLst>
        </pc:spChg>
      </pc:sldChg>
      <pc:sldChg chg="delSp modSp">
        <pc:chgData name="Khyati Chugh" userId="S::khyati@edunetfoundation.org::700a351f-f432-47f7-9b44-31f0ec9eb2e1" providerId="AD" clId="Web-{E2CC273F-D80D-4157-BF67-F4B85014A9B3}" dt="2023-06-21T07:50:12.802" v="65" actId="20577"/>
        <pc:sldMkLst>
          <pc:docMk/>
          <pc:sldMk cId="958589618" sldId="266"/>
        </pc:sldMkLst>
        <pc:spChg chg="mod">
          <ac:chgData name="Khyati Chugh" userId="S::khyati@edunetfoundation.org::700a351f-f432-47f7-9b44-31f0ec9eb2e1" providerId="AD" clId="Web-{E2CC273F-D80D-4157-BF67-F4B85014A9B3}" dt="2023-06-21T07:50:12.802" v="65" actId="20577"/>
          <ac:spMkLst>
            <pc:docMk/>
            <pc:sldMk cId="958589618" sldId="266"/>
            <ac:spMk id="2" creationId="{A03B2EC1-B7BF-CE7B-C9A6-7635DA95F4F6}"/>
          </ac:spMkLst>
        </pc:spChg>
        <pc:spChg chg="del">
          <ac:chgData name="Khyati Chugh" userId="S::khyati@edunetfoundation.org::700a351f-f432-47f7-9b44-31f0ec9eb2e1" providerId="AD" clId="Web-{E2CC273F-D80D-4157-BF67-F4B85014A9B3}" dt="2023-06-21T07:50:08.833" v="64"/>
          <ac:spMkLst>
            <pc:docMk/>
            <pc:sldMk cId="958589618" sldId="266"/>
            <ac:spMk id="5" creationId="{EE2B1C69-6DFB-E9A7-8CDC-10C8503FF232}"/>
          </ac:spMkLst>
        </pc:spChg>
      </pc:sldChg>
      <pc:sldChg chg="modSp add replId">
        <pc:chgData name="Khyati Chugh" userId="S::khyati@edunetfoundation.org::700a351f-f432-47f7-9b44-31f0ec9eb2e1" providerId="AD" clId="Web-{E2CC273F-D80D-4157-BF67-F4B85014A9B3}" dt="2023-06-21T07:50:02.911" v="63" actId="20577"/>
        <pc:sldMkLst>
          <pc:docMk/>
          <pc:sldMk cId="3319627397" sldId="267"/>
        </pc:sldMkLst>
        <pc:spChg chg="mod">
          <ac:chgData name="Khyati Chugh" userId="S::khyati@edunetfoundation.org::700a351f-f432-47f7-9b44-31f0ec9eb2e1" providerId="AD" clId="Web-{E2CC273F-D80D-4157-BF67-F4B85014A9B3}" dt="2023-06-21T07:50:02.911" v="63" actId="20577"/>
          <ac:spMkLst>
            <pc:docMk/>
            <pc:sldMk cId="3319627397" sldId="267"/>
            <ac:spMk id="2" creationId="{A03B2EC1-B7BF-CE7B-C9A6-7635DA95F4F6}"/>
          </ac:spMkLst>
        </pc:spChg>
      </pc:sldChg>
    </pc:docChg>
  </pc:docChgLst>
  <pc:docChgLst>
    <pc:chgData name="Kush Tripathi" userId="7a3ee10a-3b61-41fe-ac67-b165fb7d4208" providerId="ADAL" clId="{3648A1A0-8608-A041-B296-EF2FA00C3C98}"/>
    <pc:docChg chg="custSel modSld modMainMaster">
      <pc:chgData name="Kush Tripathi" userId="7a3ee10a-3b61-41fe-ac67-b165fb7d4208" providerId="ADAL" clId="{3648A1A0-8608-A041-B296-EF2FA00C3C98}" dt="2023-06-21T07:54:05.982" v="16" actId="478"/>
      <pc:docMkLst>
        <pc:docMk/>
      </pc:docMkLst>
      <pc:sldChg chg="modSp mod">
        <pc:chgData name="Kush Tripathi" userId="7a3ee10a-3b61-41fe-ac67-b165fb7d4208" providerId="ADAL" clId="{3648A1A0-8608-A041-B296-EF2FA00C3C98}" dt="2023-06-21T07:52:33.029" v="15" actId="20577"/>
        <pc:sldMkLst>
          <pc:docMk/>
          <pc:sldMk cId="72854251" sldId="262"/>
        </pc:sldMkLst>
        <pc:spChg chg="mod">
          <ac:chgData name="Kush Tripathi" userId="7a3ee10a-3b61-41fe-ac67-b165fb7d4208" providerId="ADAL" clId="{3648A1A0-8608-A041-B296-EF2FA00C3C98}" dt="2023-06-21T07:52:33.029" v="15" actId="20577"/>
          <ac:spMkLst>
            <pc:docMk/>
            <pc:sldMk cId="72854251" sldId="262"/>
            <ac:spMk id="2" creationId="{A03B2EC1-B7BF-CE7B-C9A6-7635DA95F4F6}"/>
          </ac:spMkLst>
        </pc:spChg>
      </pc:sldChg>
      <pc:sldMasterChg chg="delSp mod">
        <pc:chgData name="Kush Tripathi" userId="7a3ee10a-3b61-41fe-ac67-b165fb7d4208" providerId="ADAL" clId="{3648A1A0-8608-A041-B296-EF2FA00C3C98}" dt="2023-06-21T07:54:05.982" v="16" actId="478"/>
        <pc:sldMasterMkLst>
          <pc:docMk/>
          <pc:sldMasterMk cId="3000897896" sldId="2147483712"/>
        </pc:sldMasterMkLst>
        <pc:picChg chg="del">
          <ac:chgData name="Kush Tripathi" userId="7a3ee10a-3b61-41fe-ac67-b165fb7d4208" providerId="ADAL" clId="{3648A1A0-8608-A041-B296-EF2FA00C3C98}" dt="2023-06-21T07:54:05.982" v="16" actId="478"/>
          <ac:picMkLst>
            <pc:docMk/>
            <pc:sldMasterMk cId="3000897896" sldId="2147483712"/>
            <ac:picMk id="7" creationId="{8BB56248-DD7E-DB48-09BE-49EDA9ED3984}"/>
          </ac:picMkLst>
        </pc:picChg>
        <pc:picChg chg="del">
          <ac:chgData name="Kush Tripathi" userId="7a3ee10a-3b61-41fe-ac67-b165fb7d4208" providerId="ADAL" clId="{3648A1A0-8608-A041-B296-EF2FA00C3C98}" dt="2023-06-21T07:54:05.982" v="16" actId="478"/>
          <ac:picMkLst>
            <pc:docMk/>
            <pc:sldMasterMk cId="3000897896" sldId="2147483712"/>
            <ac:picMk id="8" creationId="{14A64E4D-8DED-7830-2955-1BE78C5B0655}"/>
          </ac:picMkLst>
        </pc:picChg>
      </pc:sldMasterChg>
    </pc:docChg>
  </pc:docChgLst>
  <pc:docChgLst>
    <pc:chgData name="Khyati Chugh" userId="S::khyati@edunetfoundation.org::700a351f-f432-47f7-9b44-31f0ec9eb2e1" providerId="AD" clId="Web-{3D286AC7-ACFE-4308-9D88-3177AB8CCD44}"/>
    <pc:docChg chg="delSld">
      <pc:chgData name="Khyati Chugh" userId="S::khyati@edunetfoundation.org::700a351f-f432-47f7-9b44-31f0ec9eb2e1" providerId="AD" clId="Web-{3D286AC7-ACFE-4308-9D88-3177AB8CCD44}" dt="2023-06-21T05:32:19.960" v="0"/>
      <pc:docMkLst>
        <pc:docMk/>
      </pc:docMkLst>
      <pc:sldChg chg="del">
        <pc:chgData name="Khyati Chugh" userId="S::khyati@edunetfoundation.org::700a351f-f432-47f7-9b44-31f0ec9eb2e1" providerId="AD" clId="Web-{3D286AC7-ACFE-4308-9D88-3177AB8CCD44}" dt="2023-06-21T05:32:19.960" v="0"/>
        <pc:sldMkLst>
          <pc:docMk/>
          <pc:sldMk cId="2345340848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9/29/2023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atnapalshende20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tnapalHacker/Restaurant_reviews_sentiment_analysis" TargetMode="External"/><Relationship Id="rId2" Type="http://schemas.openxmlformats.org/officeDocument/2006/relationships/hyperlink" Target="https://colab.research.google.com/drive/19wltEKRl9zK7JaFz6EVSIyublmogeKUc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/>
              <a:t>Student </a:t>
            </a:r>
            <a:r>
              <a:rPr lang="en-GB"/>
              <a:t>Details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81191" y="2740654"/>
            <a:ext cx="10047249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Ratnapal Vinod Shende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ratnapalshende2001@gmail.com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Trinity College of Engineering and Research Pune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State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Domain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Aug 2023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date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Sep 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7946C4-1126-2F06-3549-DC6B2298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69" y="936063"/>
            <a:ext cx="4361640" cy="53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49" y="965938"/>
            <a:ext cx="11053760" cy="5121482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Data Preprocessing:</a:t>
            </a:r>
            <a:endParaRPr lang="en-US" sz="1800" dirty="0"/>
          </a:p>
          <a:p>
            <a:r>
              <a:rPr lang="en-US" sz="1800" dirty="0"/>
              <a:t>Before feeding our data into the models, we subjected it to rigorous preprocessing:</a:t>
            </a:r>
          </a:p>
          <a:p>
            <a:pPr lvl="1"/>
            <a:r>
              <a:rPr lang="en-US" sz="1600" b="1" dirty="0"/>
              <a:t>Text Cleaning:</a:t>
            </a:r>
            <a:r>
              <a:rPr lang="en-US" sz="1600" dirty="0"/>
              <a:t> We removed noise and irrelevant characters while preserving essential information.</a:t>
            </a:r>
          </a:p>
          <a:p>
            <a:pPr lvl="1"/>
            <a:r>
              <a:rPr lang="en-US" sz="1600" b="1" dirty="0"/>
              <a:t>Tokenization:</a:t>
            </a:r>
            <a:r>
              <a:rPr lang="en-US" sz="1600" dirty="0"/>
              <a:t> We segmented text into tokens (words or phrases) to facilitate feature extraction.</a:t>
            </a:r>
          </a:p>
          <a:p>
            <a:pPr lvl="1"/>
            <a:r>
              <a:rPr lang="en-US" sz="1600" b="1" dirty="0"/>
              <a:t>TF-IDF Vectorization:</a:t>
            </a:r>
            <a:r>
              <a:rPr lang="en-US" sz="1600" dirty="0"/>
              <a:t> We transformed text data into numerical features using the TF-IDF technique, capturing the importance of words within each review.</a:t>
            </a:r>
          </a:p>
          <a:p>
            <a:pPr marL="324000" lvl="1" indent="0">
              <a:buNone/>
            </a:pPr>
            <a:endParaRPr lang="en-US" sz="1600" dirty="0"/>
          </a:p>
          <a:p>
            <a:r>
              <a:rPr lang="en-IN" sz="1800" b="1" dirty="0" err="1"/>
              <a:t>Hyperparameter</a:t>
            </a:r>
            <a:r>
              <a:rPr lang="en-IN" sz="1800" b="1" dirty="0"/>
              <a:t> Tuning:</a:t>
            </a:r>
            <a:endParaRPr lang="en-IN" sz="1800" dirty="0"/>
          </a:p>
          <a:p>
            <a:r>
              <a:rPr lang="en-IN" sz="1800" dirty="0"/>
              <a:t>To optimize model performance, we embarked on </a:t>
            </a:r>
            <a:r>
              <a:rPr lang="en-IN" sz="1800" dirty="0" err="1"/>
              <a:t>hyperparameter</a:t>
            </a:r>
            <a:r>
              <a:rPr lang="en-IN" sz="1800" dirty="0"/>
              <a:t> tuning journeys for each algorithm:</a:t>
            </a:r>
          </a:p>
          <a:p>
            <a:pPr lvl="1"/>
            <a:r>
              <a:rPr lang="en-IN" sz="1600" b="1" dirty="0"/>
              <a:t>Grid Search:</a:t>
            </a:r>
            <a:r>
              <a:rPr lang="en-IN" sz="1600" dirty="0"/>
              <a:t> We systematically explored </a:t>
            </a:r>
            <a:r>
              <a:rPr lang="en-IN" sz="1600" dirty="0" err="1"/>
              <a:t>hyperparameter</a:t>
            </a:r>
            <a:r>
              <a:rPr lang="en-IN" sz="1600" dirty="0"/>
              <a:t> combinations to identify the optimal settings.</a:t>
            </a:r>
          </a:p>
          <a:p>
            <a:pPr lvl="1"/>
            <a:r>
              <a:rPr lang="en-IN" sz="1600" b="1" dirty="0"/>
              <a:t>Cross-Validation:</a:t>
            </a:r>
            <a:r>
              <a:rPr lang="en-IN" sz="1600" dirty="0"/>
              <a:t> We employed cross-validation techniques to ensure robust model evaluation and generalization.</a:t>
            </a:r>
          </a:p>
          <a:p>
            <a:pPr lvl="1"/>
            <a:endParaRPr lang="en-IN" sz="1600" dirty="0"/>
          </a:p>
          <a:p>
            <a:r>
              <a:rPr lang="en-US" sz="1800" b="1" dirty="0"/>
              <a:t>Final Model Selection:</a:t>
            </a:r>
            <a:endParaRPr lang="en-US" sz="1800" dirty="0"/>
          </a:p>
          <a:p>
            <a:r>
              <a:rPr lang="en-US" sz="1800" dirty="0"/>
              <a:t>After thorough experimentation and evaluation, we selected the model that demonstrated the highest accuracy and overall performance on our restaurant review dataset.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13254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01EDACC-8302-A3B0-00F6-C9642064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831212"/>
            <a:ext cx="10484915" cy="50547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A34C43C-DE96-350C-A2D2-D7B4823EE1B6}"/>
              </a:ext>
            </a:extLst>
          </p:cNvPr>
          <p:cNvSpPr txBox="1"/>
          <p:nvPr/>
        </p:nvSpPr>
        <p:spPr>
          <a:xfrm>
            <a:off x="774441" y="1324947"/>
            <a:ext cx="77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Multinomial naïve bayes algorithm:</a:t>
            </a:r>
          </a:p>
        </p:txBody>
      </p:sp>
    </p:spTree>
    <p:extLst>
      <p:ext uri="{BB962C8B-B14F-4D97-AF65-F5344CB8AC3E}">
        <p14:creationId xmlns:p14="http://schemas.microsoft.com/office/powerpoint/2010/main" xmlns="" val="331962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423CE2-A277-E834-48F0-5B4BC6FC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14" y="1218711"/>
            <a:ext cx="8692892" cy="5480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1E688C-ADA0-17C7-3EE1-5E1AADE4883F}"/>
              </a:ext>
            </a:extLst>
          </p:cNvPr>
          <p:cNvSpPr txBox="1"/>
          <p:nvPr/>
        </p:nvSpPr>
        <p:spPr>
          <a:xfrm>
            <a:off x="1390261" y="605224"/>
            <a:ext cx="907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Support Vector Machine Output : </a:t>
            </a:r>
          </a:p>
        </p:txBody>
      </p:sp>
    </p:spTree>
    <p:extLst>
      <p:ext uri="{BB962C8B-B14F-4D97-AF65-F5344CB8AC3E}">
        <p14:creationId xmlns:p14="http://schemas.microsoft.com/office/powerpoint/2010/main" xmlns="" val="170427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9DAAE9-DF73-8CB8-DCA6-92BDA613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0" y="1245626"/>
            <a:ext cx="8739413" cy="5509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471A5D-C7DE-1CDC-24C9-B50DEB8A4CC3}"/>
              </a:ext>
            </a:extLst>
          </p:cNvPr>
          <p:cNvSpPr txBox="1"/>
          <p:nvPr/>
        </p:nvSpPr>
        <p:spPr>
          <a:xfrm>
            <a:off x="1101012" y="802433"/>
            <a:ext cx="805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 Algorithm : </a:t>
            </a:r>
          </a:p>
        </p:txBody>
      </p:sp>
    </p:spTree>
    <p:extLst>
      <p:ext uri="{BB962C8B-B14F-4D97-AF65-F5344CB8AC3E}">
        <p14:creationId xmlns:p14="http://schemas.microsoft.com/office/powerpoint/2010/main" xmlns="" val="240804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53AF5E-310B-DFC3-8D0D-7D6A63C4E917}"/>
              </a:ext>
            </a:extLst>
          </p:cNvPr>
          <p:cNvSpPr txBox="1"/>
          <p:nvPr/>
        </p:nvSpPr>
        <p:spPr>
          <a:xfrm>
            <a:off x="1013986" y="680597"/>
            <a:ext cx="10394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Predictions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0488F19-399C-48CA-0002-20123D80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1194118"/>
            <a:ext cx="9402976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240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07" y="1503146"/>
            <a:ext cx="11029615" cy="3634486"/>
          </a:xfrm>
        </p:spPr>
        <p:txBody>
          <a:bodyPr>
            <a:normAutofit/>
          </a:bodyPr>
          <a:lstStyle/>
          <a:p>
            <a:r>
              <a:rPr lang="en-US" sz="3200" b="1" dirty="0">
                <a:hlinkClick r:id="rId2"/>
              </a:rPr>
              <a:t>Google </a:t>
            </a:r>
            <a:r>
              <a:rPr lang="en-US" sz="3200" b="1" dirty="0" err="1">
                <a:hlinkClick r:id="rId2"/>
              </a:rPr>
              <a:t>Colab</a:t>
            </a:r>
            <a:r>
              <a:rPr lang="en-US" sz="3200" b="1" dirty="0">
                <a:hlinkClick r:id="rId2"/>
              </a:rPr>
              <a:t> Project </a:t>
            </a:r>
            <a:r>
              <a:rPr lang="en-US" sz="3200" b="1" dirty="0" smtClean="0">
                <a:hlinkClick r:id="rId2"/>
              </a:rPr>
              <a:t>Link</a:t>
            </a:r>
            <a:endParaRPr lang="en-US" sz="3200" b="1" dirty="0" smtClean="0"/>
          </a:p>
          <a:p>
            <a:r>
              <a:rPr lang="en-US" sz="1200" b="1" dirty="0" smtClean="0"/>
              <a:t>https://colab.research.google.com/drive/19wltEKRl9zK7JaFz6EVSIyublmogeKUc?usp=drive_link</a:t>
            </a:r>
            <a:endParaRPr lang="en-US" sz="1200" b="1" dirty="0"/>
          </a:p>
          <a:p>
            <a:r>
              <a:rPr lang="en-US" sz="3200" b="1" dirty="0" err="1" smtClean="0">
                <a:hlinkClick r:id="rId3"/>
              </a:rPr>
              <a:t>GitHub</a:t>
            </a:r>
            <a:r>
              <a:rPr lang="en-US" sz="3200" b="1" dirty="0" smtClean="0">
                <a:hlinkClick r:id="rId3"/>
              </a:rPr>
              <a:t> </a:t>
            </a:r>
            <a:r>
              <a:rPr lang="en-US" sz="3200" b="1" dirty="0">
                <a:hlinkClick r:id="rId3"/>
              </a:rPr>
              <a:t>Project </a:t>
            </a:r>
            <a:r>
              <a:rPr lang="en-US" sz="3200" b="1" dirty="0" smtClean="0">
                <a:hlinkClick r:id="rId3"/>
              </a:rPr>
              <a:t>Link</a:t>
            </a:r>
            <a:endParaRPr lang="en-US" sz="3200" b="1" dirty="0" smtClean="0"/>
          </a:p>
          <a:p>
            <a:r>
              <a:rPr lang="en-US" sz="1200" b="1" dirty="0" smtClean="0"/>
              <a:t>https://github.com/RatnapalHacker/Restaurant_reviews_sentiment_analysis</a:t>
            </a:r>
            <a:endParaRPr lang="en-US" sz="1200" b="1" dirty="0" smtClean="0"/>
          </a:p>
          <a:p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D24AFD-4A5E-F60C-C44A-789DDFF1F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83556" y1="33333" x2="80889" y2="49778"/>
                        <a14:foregroundMark x1="59111" y1="41778" x2="29778" y2="40444"/>
                        <a14:foregroundMark x1="53333" y1="64889" x2="60000" y2="62222"/>
                        <a14:foregroundMark x1="46667" y1="37333" x2="37778" y2="38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6333" y="741713"/>
            <a:ext cx="2866151" cy="28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TITLE/Problem Statement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 of Restaurant Reviews</a:t>
            </a:r>
          </a:p>
          <a:p>
            <a:pPr marL="0" indent="0"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and Personalization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xmlns="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7151"/>
            <a:ext cx="11029615" cy="3678199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In the digital age, restaurant choices are heavily influenced by online reviews, making it crucial for both restaurant owners and customers to understand the sentiments expressed in these evaluations.</a:t>
            </a:r>
          </a:p>
          <a:p>
            <a:r>
              <a:rPr lang="en-US" dirty="0">
                <a:cs typeface="Times New Roman" panose="02020603050405020304" pitchFamily="18" charset="0"/>
              </a:rPr>
              <a:t>Sentiment analysis plays a pivotal role in understanding customer sentiment towards restaurants.</a:t>
            </a:r>
          </a:p>
          <a:p>
            <a:r>
              <a:rPr lang="en-US" dirty="0">
                <a:cs typeface="Times New Roman" panose="02020603050405020304" pitchFamily="18" charset="0"/>
              </a:rPr>
              <a:t>For this project, we utilized a comprehensive dataset of restaurant reviews.</a:t>
            </a:r>
          </a:p>
          <a:p>
            <a:r>
              <a:rPr lang="en-US" dirty="0">
                <a:cs typeface="Times New Roman" panose="02020603050405020304" pitchFamily="18" charset="0"/>
              </a:rPr>
              <a:t>The dataset contains a diverse range of reviews, covering various cuisines, dining types, and locations</a:t>
            </a:r>
          </a:p>
          <a:p>
            <a:r>
              <a:rPr lang="en-US" dirty="0">
                <a:cs typeface="Times New Roman" panose="02020603050405020304" pitchFamily="18" charset="0"/>
              </a:rPr>
              <a:t>Our main objective is to create a sentiment analysis model that effectively categorizes reviews of restaurants.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Data Preprocessing</a:t>
            </a:r>
            <a:r>
              <a:rPr lang="en-US" dirty="0">
                <a:cs typeface="Times New Roman" panose="02020603050405020304" pitchFamily="18" charset="0"/>
              </a:rPr>
              <a:t>: We performed data cleaning and text preprocessing to prepare the reviews for analysis.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Machine Learning</a:t>
            </a:r>
            <a:r>
              <a:rPr lang="en-US" dirty="0">
                <a:cs typeface="Times New Roman" panose="02020603050405020304" pitchFamily="18" charset="0"/>
              </a:rPr>
              <a:t>: We employed various machine learning algorithms, including </a:t>
            </a:r>
            <a:r>
              <a:rPr lang="en-US" b="1" dirty="0">
                <a:cs typeface="Times New Roman" panose="02020603050405020304" pitchFamily="18" charset="0"/>
              </a:rPr>
              <a:t>Naive Bayes, Random Forest</a:t>
            </a:r>
            <a:r>
              <a:rPr lang="en-US" dirty="0">
                <a:cs typeface="Times New Roman" panose="02020603050405020304" pitchFamily="18" charset="0"/>
              </a:rPr>
              <a:t>, and </a:t>
            </a:r>
            <a:r>
              <a:rPr lang="en-US" b="1" dirty="0">
                <a:cs typeface="Times New Roman" panose="02020603050405020304" pitchFamily="18" charset="0"/>
              </a:rPr>
              <a:t>SVM</a:t>
            </a:r>
            <a:r>
              <a:rPr lang="en-US" dirty="0">
                <a:cs typeface="Times New Roman" panose="02020603050405020304" pitchFamily="18" charset="0"/>
              </a:rPr>
              <a:t>, to build sentiment classifiers.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4;p11">
            <a:extLst>
              <a:ext uri="{FF2B5EF4-FFF2-40B4-BE49-F238E27FC236}">
                <a16:creationId xmlns:a16="http://schemas.microsoft.com/office/drawing/2014/main" xmlns="" id="{41E3EBC8-B50B-D6B6-440C-5E39222E15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6030" y="1356429"/>
            <a:ext cx="8981525" cy="494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570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85" y="1890876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owners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>
                        <a14:foregroundMark x1="45000" y1="42609" x2="48444" y2="46522"/>
                        <a14:foregroundMark x1="71778" y1="65435" x2="73333" y2="67391"/>
                        <a14:foregroundMark x1="70000" y1="46957" x2="72222" y2="49565"/>
                        <a14:foregroundMark x1="25889" y1="67391" x2="32556" y2="63478"/>
                        <a14:foregroundMark x1="28556" y1="46739" x2="31556" y2="41087"/>
                        <a14:foregroundMark x1="38444" y1="15217" x2="41222" y2="11087"/>
                        <a14:foregroundMark x1="36889" y1="34348" x2="38556" y2="35652"/>
                        <a14:foregroundMark x1="59667" y1="19783" x2="60333" y2="19130"/>
                        <a14:foregroundMark x1="59111" y1="34130" x2="63444" y2="313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2039" y="2143640"/>
            <a:ext cx="6200587" cy="31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sz="2800"/>
              <a:t/>
            </a:r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992080"/>
            <a:ext cx="11029615" cy="3634486"/>
          </a:xfrm>
        </p:spPr>
        <p:txBody>
          <a:bodyPr/>
          <a:lstStyle/>
          <a:p>
            <a:r>
              <a:rPr lang="en-US" dirty="0"/>
              <a:t>Our solution leverages the power of machine learning to perform sentiment analysis on restaurant reviews.</a:t>
            </a:r>
          </a:p>
          <a:p>
            <a:r>
              <a:rPr lang="en-US" dirty="0"/>
              <a:t>Comprehensive Text Preprocessing: Rigorous text preprocessing ensures that our model can handle a wide range of textual data effectively.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788275" y="5627527"/>
            <a:ext cx="1082253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solution leverages the power of machine learning to perform sentiment analysis on restaurant reviews.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Comprehensive Text Preprocessing: Rigorous text preprocessing ensures that our model can handle a wide range of textual data effectively.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24981" y="3097161"/>
            <a:ext cx="2635798" cy="25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68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49057"/>
            <a:ext cx="11029615" cy="36344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To enhance model performance, we engaged in feature engineering to capture nuanced sentiment signals: N-gram Analysis: We incorporated n-grams (word combinations) to capture context and sentiment nuances often missed by standard models.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Sentiment Lexicons: We integrated sentiment lexicons to bolster sentiment analysis by providing additional context.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use different classifiers and algorithms to achieve more accuracy.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By using hyper-parameter method we have chosen the best values for the classifier. </a:t>
            </a:r>
          </a:p>
        </p:txBody>
      </p:sp>
    </p:spTree>
    <p:extLst>
      <p:ext uri="{BB962C8B-B14F-4D97-AF65-F5344CB8AC3E}">
        <p14:creationId xmlns:p14="http://schemas.microsoft.com/office/powerpoint/2010/main" xmlns="" val="365738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361993" cy="383163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Model Selection: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In our quest to perform sentiment analysis on restaurant reviews, we explored and implemented a range of machine learning algorithms, each with its unique characteristics: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Naive Bayes Classifier:</a:t>
            </a:r>
            <a:r>
              <a:rPr lang="en-US" sz="1800" dirty="0"/>
              <a:t> Known for its simplicity and speed, it served as our baseline model.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Random Forest Classifier:</a:t>
            </a:r>
            <a:r>
              <a:rPr lang="en-US" sz="1800" dirty="0"/>
              <a:t> Renowned for its ensemble nature and robustness, it added complexity and accuracy.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Support Vector Machine (SVM):</a:t>
            </a:r>
            <a:r>
              <a:rPr lang="en-US" sz="1800" dirty="0"/>
              <a:t> A powerful model for binary classification, it offered versatility and fine-grained decision boundaries.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40815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16c05727-aa75-4e4a-9b5f-8a80a1165891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648</Words>
  <Application>Microsoft Office PowerPoint</Application>
  <PresentationFormat>Custom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Student Details</vt:lpstr>
      <vt:lpstr>PROJECT TITLE/Problem Statement </vt:lpstr>
      <vt:lpstr>AGENDA</vt:lpstr>
      <vt:lpstr>PROJECT  OVERVIEW</vt:lpstr>
      <vt:lpstr>Slide 5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Slide 10</vt:lpstr>
      <vt:lpstr>Results</vt:lpstr>
      <vt:lpstr>Slide 12</vt:lpstr>
      <vt:lpstr>Slide 13</vt:lpstr>
      <vt:lpstr>Slide 14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Sachin</cp:lastModifiedBy>
  <cp:revision>16</cp:revision>
  <dcterms:created xsi:type="dcterms:W3CDTF">2021-05-26T16:50:10Z</dcterms:created>
  <dcterms:modified xsi:type="dcterms:W3CDTF">2023-09-29T17:41:31Z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