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0"/>
  </p:notesMasterIdLst>
  <p:sldIdLst>
    <p:sldId id="256" r:id="rId2"/>
    <p:sldId id="257" r:id="rId3"/>
    <p:sldId id="265" r:id="rId4"/>
    <p:sldId id="266" r:id="rId5"/>
    <p:sldId id="258" r:id="rId6"/>
    <p:sldId id="260" r:id="rId7"/>
    <p:sldId id="272" r:id="rId8"/>
    <p:sldId id="273" r:id="rId9"/>
    <p:sldId id="274" r:id="rId10"/>
    <p:sldId id="261" r:id="rId11"/>
    <p:sldId id="267" r:id="rId12"/>
    <p:sldId id="268" r:id="rId13"/>
    <p:sldId id="271" r:id="rId14"/>
    <p:sldId id="275" r:id="rId15"/>
    <p:sldId id="269" r:id="rId16"/>
    <p:sldId id="270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109" autoAdjust="0"/>
  </p:normalViewPr>
  <p:slideViewPr>
    <p:cSldViewPr snapToGrid="0">
      <p:cViewPr varScale="1">
        <p:scale>
          <a:sx n="71" d="100"/>
          <a:sy n="71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D8E71-DA90-4C79-A6B5-7CB1C6B40123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40E74-2C2C-4465-98EE-6CB8AAF5B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1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Definition:</a:t>
            </a:r>
            <a:r>
              <a:rPr lang="de-DE" baseline="0" dirty="0"/>
              <a:t> </a:t>
            </a:r>
            <a:r>
              <a:rPr lang="de-DE" dirty="0"/>
              <a:t>Was ist ein</a:t>
            </a:r>
            <a:r>
              <a:rPr lang="de-DE" baseline="0" dirty="0"/>
              <a:t> JUnit Test?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Eigenschaften:</a:t>
            </a:r>
            <a:r>
              <a:rPr lang="de-DE" baseline="0" dirty="0"/>
              <a:t> Was bietet JUnit für Vorteile?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Funktionsweise: Wie funktioniert JUnit?</a:t>
            </a:r>
            <a:r>
              <a:rPr lang="de-DE" baseline="0" dirty="0"/>
              <a:t> Was muss man beachten? Was muss man tun damit alles läuft? Was ist möglich?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Struktur</a:t>
            </a:r>
            <a:r>
              <a:rPr lang="de-DE" baseline="0" dirty="0"/>
              <a:t> / </a:t>
            </a:r>
            <a:r>
              <a:rPr lang="de-DE" baseline="0" dirty="0" err="1"/>
              <a:t>Synatx</a:t>
            </a:r>
            <a:r>
              <a:rPr lang="de-DE" baseline="0" dirty="0"/>
              <a:t>: Struktureller und </a:t>
            </a:r>
            <a:r>
              <a:rPr lang="de-DE" baseline="0" dirty="0" err="1"/>
              <a:t>synataktischer</a:t>
            </a:r>
            <a:r>
              <a:rPr lang="de-DE" baseline="0" dirty="0"/>
              <a:t> Aufbau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Arbeiten mit </a:t>
            </a:r>
            <a:r>
              <a:rPr lang="de-DE" baseline="0" dirty="0" err="1"/>
              <a:t>Junit</a:t>
            </a:r>
            <a:r>
              <a:rPr lang="de-DE" baseline="0" dirty="0"/>
              <a:t>: Anhand von praktischen Beispielen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JUnit 3 </a:t>
            </a:r>
            <a:r>
              <a:rPr lang="de-DE" baseline="0" dirty="0" err="1"/>
              <a:t>vs</a:t>
            </a:r>
            <a:r>
              <a:rPr lang="de-DE" baseline="0" dirty="0"/>
              <a:t> 4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Aufgabe:	Aufgabe zum selbstständigen bearbeiten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04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assertTrue</a:t>
            </a:r>
            <a:r>
              <a:rPr lang="de-DE" dirty="0"/>
              <a:t>:</a:t>
            </a:r>
            <a:r>
              <a:rPr lang="de-DE" baseline="0" dirty="0"/>
              <a:t>  	Ware Bedingung | wie </a:t>
            </a:r>
            <a:r>
              <a:rPr lang="de-DE" baseline="0" dirty="0" err="1"/>
              <a:t>if</a:t>
            </a:r>
            <a:endParaRPr lang="de-DE" baseline="0" dirty="0"/>
          </a:p>
          <a:p>
            <a:r>
              <a:rPr lang="de-DE" baseline="0" dirty="0" err="1"/>
              <a:t>assertEqual</a:t>
            </a:r>
            <a:r>
              <a:rPr lang="de-DE" baseline="0" dirty="0"/>
              <a:t>:	Überprüft auf Gleichheit</a:t>
            </a:r>
          </a:p>
          <a:p>
            <a:r>
              <a:rPr lang="de-DE" baseline="0" dirty="0" err="1"/>
              <a:t>assertNull</a:t>
            </a:r>
            <a:r>
              <a:rPr lang="de-DE" baseline="0" dirty="0"/>
              <a:t>	Wenn etwas null ist</a:t>
            </a:r>
          </a:p>
          <a:p>
            <a:r>
              <a:rPr lang="de-DE" baseline="0" dirty="0" err="1"/>
              <a:t>assertSame</a:t>
            </a:r>
            <a:r>
              <a:rPr lang="de-DE" baseline="0" dirty="0"/>
              <a:t>	Wenn 2 Objekte auf das gleiche Objekt referenzieren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458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 unter File &gt;</a:t>
            </a:r>
            <a:r>
              <a:rPr lang="de-DE" baseline="0" dirty="0"/>
              <a:t> New &gt; JUnit Test Case lassen sich neue Test erstellen</a:t>
            </a:r>
          </a:p>
          <a:p>
            <a:r>
              <a:rPr lang="de-DE" baseline="0" dirty="0"/>
              <a:t>Wenn man auf eine Klasse klickt kann man auch die Funktionen auswählen welche man testen möchte und es wird anschließend automatisch ein Gerüst erstellt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 Ausführen eines Tests kann</a:t>
            </a:r>
            <a:r>
              <a:rPr lang="de-DE" baseline="0" dirty="0"/>
              <a:t> gibt es zwei Ergebnisse</a:t>
            </a:r>
          </a:p>
          <a:p>
            <a:pPr marL="228600" indent="-228600">
              <a:buAutoNum type="arabicPeriod"/>
            </a:pPr>
            <a:r>
              <a:rPr lang="de-DE" baseline="0" dirty="0"/>
              <a:t>Test gelingt</a:t>
            </a:r>
          </a:p>
          <a:p>
            <a:pPr marL="228600" indent="-228600">
              <a:buAutoNum type="arabicPeriod"/>
            </a:pPr>
            <a:r>
              <a:rPr lang="de-DE" baseline="0" dirty="0"/>
              <a:t>Test misslingt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312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</a:t>
            </a:r>
            <a:r>
              <a:rPr lang="de-DE" baseline="0" dirty="0"/>
              <a:t> wenn man programmiert mit JUnit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53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Seit 4 existieren</a:t>
            </a:r>
            <a:r>
              <a:rPr lang="de-DE" baseline="0" dirty="0"/>
              <a:t> die @Test Annotationen</a:t>
            </a:r>
            <a:endParaRPr lang="de-DE" dirty="0"/>
          </a:p>
          <a:p>
            <a:r>
              <a:rPr lang="de-DE" dirty="0"/>
              <a:t>Mit neueren</a:t>
            </a:r>
            <a:r>
              <a:rPr lang="de-DE" baseline="0" dirty="0"/>
              <a:t> Versionen können noch Schritte vor Test Methoden oder dem durchlaufen der kompletten Klasse festgelegt werden.</a:t>
            </a:r>
          </a:p>
          <a:p>
            <a:r>
              <a:rPr lang="de-DE" baseline="0" dirty="0"/>
              <a:t>So kann z.B. mit den gleichen Datensätzen gearbeitet werden die nach jedem Test wieder zurückgesetzt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349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60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JUnit</a:t>
            </a:r>
            <a:r>
              <a:rPr lang="de-DE" baseline="0" dirty="0"/>
              <a:t> ist auch nur ein Stück Programmcode</a:t>
            </a:r>
          </a:p>
          <a:p>
            <a:pPr marL="228600" indent="-228600">
              <a:buAutoNum type="arabicPeriod"/>
            </a:pPr>
            <a:r>
              <a:rPr lang="de-DE" baseline="0" dirty="0"/>
              <a:t>Es werden immer nur kleine Teile einer Software geprüft</a:t>
            </a:r>
          </a:p>
          <a:p>
            <a:pPr marL="228600" indent="-228600">
              <a:buAutoNum type="arabicPeriod"/>
            </a:pPr>
            <a:r>
              <a:rPr lang="de-DE" baseline="0" dirty="0"/>
              <a:t>Jeder Test testet nur einen Anwendungsfall </a:t>
            </a:r>
            <a:r>
              <a:rPr lang="de-DE" baseline="0" dirty="0">
                <a:sym typeface="Wingdings" panose="05000000000000000000" pitchFamily="2" charset="2"/>
              </a:rPr>
              <a:t> Dabei sollten am besten die kleinen Funktionen getestet werden und nicht die große Funktion und das Endergebnis</a:t>
            </a:r>
          </a:p>
          <a:p>
            <a:pPr marL="0" indent="0">
              <a:buNone/>
            </a:pPr>
            <a:r>
              <a:rPr lang="de-DE" baseline="0" dirty="0">
                <a:sym typeface="Wingdings" panose="05000000000000000000" pitchFamily="2" charset="2"/>
              </a:rPr>
              <a:t>Damit lassen sich leichter Fehler im Code finden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09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JUnit</a:t>
            </a:r>
            <a:r>
              <a:rPr lang="de-DE" baseline="0" dirty="0"/>
              <a:t> Test sind Automatisierbar, nach einem einmaligem Schreiben muss nur noch die Test-Klasse ausgeführt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Unabhängig, auch wenn ein Test fehlschlägt die anderen funktionieren unabhängig voneinander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Es werden logische Funktionen verwendet.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Tests sind einfach zu schreiben und ohne große Einarbeitungszeit schnell und einfach zu verstehen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2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Man</a:t>
            </a:r>
            <a:r>
              <a:rPr lang="de-DE" baseline="0" dirty="0"/>
              <a:t> weiß im voraus was eine Funktion für ein Ergebnis liefern soll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Z.B. Mathematische Funktionen und Algorithmen haben im Normalfall ein festes Ergebnis… das sortieren von Listen, das errechnen von statistischen Werten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Test werden anhand von festen Beispielen getestet, sowas wie </a:t>
            </a:r>
            <a:r>
              <a:rPr lang="de-DE" baseline="0" dirty="0" err="1"/>
              <a:t>Regex</a:t>
            </a:r>
            <a:r>
              <a:rPr lang="de-DE" baseline="0" dirty="0"/>
              <a:t> existiert nicht.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Man kann nicht modellieren wie ein Ergebnis ungefähr aussehen soll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D.h. der Test kann keine 100% </a:t>
            </a:r>
            <a:r>
              <a:rPr lang="de-DE" baseline="0" dirty="0" err="1"/>
              <a:t>sicherheit</a:t>
            </a:r>
            <a:r>
              <a:rPr lang="de-DE" baseline="0" dirty="0"/>
              <a:t> liefern das alles richtig läuft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ROT: 	Fehler: Test konnte nicht ausgeführt werden</a:t>
            </a:r>
          </a:p>
          <a:p>
            <a:pPr marL="914400" lvl="2" indent="0">
              <a:buFontTx/>
              <a:buNone/>
            </a:pPr>
            <a:r>
              <a:rPr lang="de-DE" baseline="0" dirty="0"/>
              <a:t>Falsches Ergebnis: Test ist durchgelaufen, jedoch ist das Ergebnis nicht wie erwartet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44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Tests können in belieben Klassen enthalten sein </a:t>
            </a:r>
            <a:r>
              <a:rPr lang="de-DE" baseline="0" dirty="0">
                <a:sym typeface="Wingdings" panose="05000000000000000000" pitchFamily="2" charset="2"/>
              </a:rPr>
              <a:t> man verwendet im allgemeinen jedoch eine eigene Klasse</a:t>
            </a:r>
          </a:p>
          <a:p>
            <a:pPr marL="171450" indent="-171450">
              <a:buFontTx/>
              <a:buChar char="-"/>
            </a:pPr>
            <a:r>
              <a:rPr lang="de-DE" baseline="0" dirty="0">
                <a:sym typeface="Wingdings" panose="05000000000000000000" pitchFamily="2" charset="2"/>
              </a:rPr>
              <a:t>Test werden mit @Test annotiert</a:t>
            </a:r>
          </a:p>
          <a:p>
            <a:pPr marL="171450" indent="-171450">
              <a:buFontTx/>
              <a:buChar char="-"/>
            </a:pPr>
            <a:r>
              <a:rPr lang="de-DE" baseline="0" dirty="0">
                <a:sym typeface="Wingdings" panose="05000000000000000000" pitchFamily="2" charset="2"/>
              </a:rPr>
              <a:t>Mit Hilfe der Klasse </a:t>
            </a:r>
            <a:r>
              <a:rPr lang="de-DE" baseline="0" dirty="0" err="1">
                <a:sym typeface="Wingdings" panose="05000000000000000000" pitchFamily="2" charset="2"/>
              </a:rPr>
              <a:t>Assert</a:t>
            </a:r>
            <a:r>
              <a:rPr lang="de-DE" baseline="0" dirty="0">
                <a:sym typeface="Wingdings" panose="05000000000000000000" pitchFamily="2" charset="2"/>
              </a:rPr>
              <a:t> und seiner Funktionen werden Tests erstellt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85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JUnit ist eine Freie Software und kann von jedem verwendet werden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Es lässt sich auch alles einsehen</a:t>
            </a:r>
            <a:endParaRPr lang="de-DE" dirty="0"/>
          </a:p>
          <a:p>
            <a:r>
              <a:rPr lang="de-DE" dirty="0"/>
              <a:t>JUnit</a:t>
            </a:r>
            <a:r>
              <a:rPr lang="de-DE" baseline="0" dirty="0"/>
              <a:t> hat ein eigens Repository auf </a:t>
            </a:r>
            <a:r>
              <a:rPr lang="de-DE" baseline="0" dirty="0" err="1"/>
              <a:t>GitHub</a:t>
            </a:r>
            <a:r>
              <a:rPr lang="de-DE" baseline="0" dirty="0"/>
              <a:t> hier kann man sich informieren und alle Neuerungen verfolgen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22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man</a:t>
            </a:r>
            <a:r>
              <a:rPr lang="de-DE" baseline="0" dirty="0"/>
              <a:t> sich nicht immer manuell durch eine Seite klicken muss</a:t>
            </a:r>
          </a:p>
          <a:p>
            <a:r>
              <a:rPr lang="de-DE" baseline="0" dirty="0"/>
              <a:t>Beim klick auf ein Button soll sich eine bestimmte Seite öffnen</a:t>
            </a:r>
          </a:p>
          <a:p>
            <a:r>
              <a:rPr lang="de-DE" baseline="0" dirty="0"/>
              <a:t>Das ausfüllen von Formularen kann überprüft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49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 Beispiel </a:t>
            </a:r>
            <a:r>
              <a:rPr lang="de-DE" dirty="0">
                <a:sym typeface="Wingdings" panose="05000000000000000000" pitchFamily="2" charset="2"/>
              </a:rPr>
              <a:t> in meinem Repository enthalten</a:t>
            </a:r>
          </a:p>
          <a:p>
            <a:r>
              <a:rPr lang="de-DE" dirty="0">
                <a:sym typeface="Wingdings" panose="05000000000000000000" pitchFamily="2" charset="2"/>
              </a:rPr>
              <a:t>@Test</a:t>
            </a:r>
          </a:p>
          <a:p>
            <a:r>
              <a:rPr lang="de-DE" dirty="0">
                <a:sym typeface="Wingdings" panose="05000000000000000000" pitchFamily="2" charset="2"/>
              </a:rPr>
              <a:t>Public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void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831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geht auch ohne Test-Annotationen</a:t>
            </a:r>
          </a:p>
          <a:p>
            <a:r>
              <a:rPr lang="de-DE" dirty="0"/>
              <a:t>Test erklären</a:t>
            </a:r>
          </a:p>
          <a:p>
            <a:r>
              <a:rPr lang="de-DE" dirty="0"/>
              <a:t>Euro Klasse </a:t>
            </a:r>
            <a:r>
              <a:rPr lang="de-DE" dirty="0">
                <a:sym typeface="Wingdings" panose="05000000000000000000" pitchFamily="2" charset="2"/>
              </a:rPr>
              <a:t> Wert zuweisen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45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58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92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7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93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53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57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827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816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50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4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6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8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95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03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97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62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5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452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JUnit" TargetMode="External"/><Relationship Id="rId2" Type="http://schemas.openxmlformats.org/officeDocument/2006/relationships/hyperlink" Target="http://www.frankwestphal.de/UnitTestingmitJUni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sjava.com/junit/junit-3-vs-junit-4-comparison/" TargetMode="External"/><Relationship Id="rId4" Type="http://schemas.openxmlformats.org/officeDocument/2006/relationships/hyperlink" Target="https://github.com/Ratnar/Testing-with-JUn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Unit testen mit JUnit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JUnit Tests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51" y="1742664"/>
            <a:ext cx="5056416" cy="3755847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2664"/>
            <a:ext cx="5497420" cy="417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1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JUnit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assertTrue</a:t>
            </a:r>
            <a:r>
              <a:rPr lang="de-DE" sz="2800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assertEqual</a:t>
            </a:r>
            <a:r>
              <a:rPr lang="de-DE" sz="2800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assertNull</a:t>
            </a:r>
            <a:r>
              <a:rPr lang="de-DE" sz="2800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assertSame</a:t>
            </a:r>
            <a:r>
              <a:rPr lang="de-DE" sz="2800" dirty="0"/>
              <a:t>()</a:t>
            </a:r>
          </a:p>
          <a:p>
            <a:pPr marL="0" indent="0">
              <a:buNone/>
            </a:pP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http://junit.sourceforge.net/javadoc/org/junit/Assert.html</a:t>
            </a:r>
          </a:p>
        </p:txBody>
      </p:sp>
    </p:spTree>
    <p:extLst>
      <p:ext uri="{BB962C8B-B14F-4D97-AF65-F5344CB8AC3E}">
        <p14:creationId xmlns:p14="http://schemas.microsoft.com/office/powerpoint/2010/main" val="154069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JUnit Tests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24" y="1692166"/>
            <a:ext cx="4612800" cy="4275607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4" y="1692166"/>
            <a:ext cx="4640948" cy="48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JUnit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1664035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Success</a:t>
            </a: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Failure</a:t>
            </a:r>
            <a:endParaRPr lang="de-DE" sz="2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17" y="2195986"/>
            <a:ext cx="5288735" cy="15048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17" y="4241830"/>
            <a:ext cx="5288735" cy="1793618"/>
          </a:xfrm>
          <a:prstGeom prst="rect">
            <a:avLst/>
          </a:prstGeom>
        </p:spPr>
      </p:pic>
      <p:pic>
        <p:nvPicPr>
          <p:cNvPr id="1026" name="Picture 2" descr="http://img5.picload.org/image/wrllaw/nir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83" y="4241830"/>
            <a:ext cx="2000420" cy="170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4.pictures.zimbio.com/mp/zgWFptmpEKS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83" y="1874016"/>
            <a:ext cx="1746797" cy="17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2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</a:t>
            </a:r>
            <a:r>
              <a:rPr lang="de-DE" dirty="0" err="1"/>
              <a:t>Junit</a:t>
            </a:r>
            <a:r>
              <a:rPr lang="de-DE" dirty="0"/>
              <a:t>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Tests schreiben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Programmcode schreiben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Tests ausführen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Wenn Test fehlschlägt kehre zurück zu Schritt 2</a:t>
            </a:r>
          </a:p>
        </p:txBody>
      </p:sp>
      <p:sp>
        <p:nvSpPr>
          <p:cNvPr id="4" name="Nach rechts gekrümmter Pfeil 3"/>
          <p:cNvSpPr/>
          <p:nvPr/>
        </p:nvSpPr>
        <p:spPr>
          <a:xfrm rot="10800000">
            <a:off x="8439806" y="2995447"/>
            <a:ext cx="872358" cy="16185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JUnit3 </a:t>
            </a:r>
            <a:r>
              <a:rPr lang="de-DE" dirty="0" err="1"/>
              <a:t>vs</a:t>
            </a:r>
            <a:r>
              <a:rPr lang="de-DE" dirty="0"/>
              <a:t> JUnit4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73503"/>
            <a:ext cx="9369970" cy="4585569"/>
          </a:xfrm>
        </p:spPr>
      </p:pic>
    </p:spTree>
    <p:extLst>
      <p:ext uri="{BB962C8B-B14F-4D97-AF65-F5344CB8AC3E}">
        <p14:creationId xmlns:p14="http://schemas.microsoft.com/office/powerpoint/2010/main" val="190723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Ihr sollt einen Taschenrechner programmieren</a:t>
            </a:r>
          </a:p>
          <a:p>
            <a:pPr marL="0" indent="0">
              <a:buNone/>
            </a:pPr>
            <a:endParaRPr lang="de-DE" sz="2800" dirty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Überlegt euch wie euer Programm aussehen sollte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Schreibt die Tests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Lasst die Tests durchlaufen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Seit kreativ </a:t>
            </a:r>
          </a:p>
        </p:txBody>
      </p:sp>
      <p:sp>
        <p:nvSpPr>
          <p:cNvPr id="4" name="AutoShape 2" descr="https://imgflip.com/readImage?iid=1200835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imgflip.com/readImage?iid=12008350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34" y="4595984"/>
            <a:ext cx="2568162" cy="18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6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41411" y="2946401"/>
            <a:ext cx="9906000" cy="2852737"/>
          </a:xfrm>
        </p:spPr>
        <p:txBody>
          <a:bodyPr/>
          <a:lstStyle/>
          <a:p>
            <a:r>
              <a:rPr lang="de-DE" dirty="0"/>
              <a:t>Habt ihr noch irgendwelche 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d23f6h5jpj26xu.cloudfront.net/ws0gt8ib8ju2iw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42" y="2006283"/>
            <a:ext cx="257175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0.kym-cdn.com/photos/images/facebook/000/993/875/0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613" y="1474157"/>
            <a:ext cx="3747485" cy="319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12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>
                <a:hlinkClick r:id="rId2"/>
              </a:rPr>
              <a:t>http://www.frankwestphal.de/UnitTestingmitJUnit.html</a:t>
            </a: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>
                <a:hlinkClick r:id="rId3"/>
              </a:rPr>
              <a:t>https://de.wikipedia.org/wiki/JUnit</a:t>
            </a: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>
                <a:hlinkClick r:id="rId4"/>
              </a:rPr>
              <a:t>https://github.com/Ratnar/Testing-with-JUnit</a:t>
            </a: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>
                <a:hlinkClick r:id="rId5"/>
              </a:rPr>
              <a:t>http://www.asjava.com/junit/junit-3-vs-junit-4-comparison/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8942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Definition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Eigenschaften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Funktionsweise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Struktur / Syntax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Arbeiten mit JUnit Tests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JUnit3 </a:t>
            </a:r>
            <a:r>
              <a:rPr lang="de-DE" sz="2800" dirty="0" err="1"/>
              <a:t>vs</a:t>
            </a:r>
            <a:r>
              <a:rPr lang="de-DE" sz="2800" dirty="0"/>
              <a:t> Junit4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Aufgabe</a:t>
            </a:r>
          </a:p>
        </p:txBody>
      </p:sp>
      <p:pic>
        <p:nvPicPr>
          <p:cNvPr id="4" name="Picture 4" descr="http://junit.org/junit4/images/juni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55" y="1853248"/>
            <a:ext cx="4443878" cy="177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16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Ein Unit-Test ist ein Stück Programmcode, welches einen möglichst kleinen Teil der zu validierenden Software prüft. Hierbei testet jeder Test für sich nur einen Anwendungsfall und überprüft die Korrektheit der Ausführung. </a:t>
            </a:r>
          </a:p>
        </p:txBody>
      </p:sp>
    </p:spTree>
    <p:extLst>
      <p:ext uri="{BB962C8B-B14F-4D97-AF65-F5344CB8AC3E}">
        <p14:creationId xmlns:p14="http://schemas.microsoft.com/office/powerpoint/2010/main" val="28552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Automatisierbarkeit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Unabhängigkeit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Logikfokusiert</a:t>
            </a:r>
            <a:r>
              <a:rPr lang="de-DE" sz="28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Simpel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4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Ein Test wird vor dem eigentlichen Programm geschrieben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Ein </a:t>
            </a:r>
            <a:r>
              <a:rPr lang="de-DE" sz="2800" dirty="0" err="1"/>
              <a:t>JUnit</a:t>
            </a:r>
            <a:r>
              <a:rPr lang="de-DE" sz="2800" dirty="0"/>
              <a:t>-Test kennt nur zwei Ergebnisse: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800" dirty="0"/>
              <a:t>(Grün)	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800" dirty="0"/>
              <a:t>(Rot)	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sz="2800" dirty="0"/>
              <a:t>Fehler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sz="2800" dirty="0"/>
              <a:t>Falsches Ergebnis</a:t>
            </a:r>
          </a:p>
        </p:txBody>
      </p:sp>
      <p:sp>
        <p:nvSpPr>
          <p:cNvPr id="4" name="Rechteck 3"/>
          <p:cNvSpPr/>
          <p:nvPr/>
        </p:nvSpPr>
        <p:spPr>
          <a:xfrm>
            <a:off x="3426372" y="3447393"/>
            <a:ext cx="1408387" cy="38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426372" y="4020344"/>
            <a:ext cx="1408387" cy="3888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77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/ 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Enthalten in einer beliebigen Klasse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@Test Annotation vor Testmethoden, welche </a:t>
            </a:r>
            <a:r>
              <a:rPr lang="de-DE" sz="2800" dirty="0" err="1"/>
              <a:t>public</a:t>
            </a:r>
            <a:r>
              <a:rPr lang="de-DE" sz="2800" dirty="0"/>
              <a:t> </a:t>
            </a:r>
            <a:r>
              <a:rPr lang="de-DE" sz="2800" dirty="0" err="1"/>
              <a:t>void</a:t>
            </a:r>
            <a:r>
              <a:rPr lang="de-DE" sz="2800" dirty="0"/>
              <a:t> sein müssen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Methoden der </a:t>
            </a:r>
            <a:r>
              <a:rPr lang="de-DE" sz="2800" dirty="0" err="1"/>
              <a:t>Assert</a:t>
            </a:r>
            <a:r>
              <a:rPr lang="de-DE" sz="2800" dirty="0"/>
              <a:t>-Klasse um Korrektheit zu prüfen, ggf. Nutzung der </a:t>
            </a:r>
            <a:r>
              <a:rPr lang="de-DE" sz="2800" dirty="0" err="1"/>
              <a:t>fail</a:t>
            </a:r>
            <a:r>
              <a:rPr lang="de-DE" sz="2800" dirty="0"/>
              <a:t>() Methode, welche bei erreichen den Test </a:t>
            </a:r>
            <a:r>
              <a:rPr lang="de-DE" sz="2800" dirty="0" err="1"/>
              <a:t>fehlschlägen</a:t>
            </a:r>
            <a:r>
              <a:rPr lang="de-DE" sz="2800" dirty="0"/>
              <a:t> lässt </a:t>
            </a:r>
            <a:r>
              <a:rPr lang="de-DE" sz="2800" dirty="0">
                <a:sym typeface="Wingdings" panose="05000000000000000000" pitchFamily="2" charset="2"/>
              </a:rPr>
              <a:t></a:t>
            </a:r>
            <a:r>
              <a:rPr lang="de-DE" sz="2800" dirty="0"/>
              <a:t> </a:t>
            </a:r>
            <a:r>
              <a:rPr lang="de-DE" sz="2800" dirty="0" err="1"/>
              <a:t>Exception</a:t>
            </a:r>
            <a:r>
              <a:rPr lang="de-DE" sz="2800" dirty="0"/>
              <a:t> prüfen über </a:t>
            </a:r>
            <a:r>
              <a:rPr lang="de-DE" sz="2800" dirty="0" err="1"/>
              <a:t>try</a:t>
            </a:r>
            <a:r>
              <a:rPr lang="de-DE" sz="2800" dirty="0"/>
              <a:t>-catch Blöcke</a:t>
            </a:r>
          </a:p>
        </p:txBody>
      </p:sp>
    </p:spTree>
    <p:extLst>
      <p:ext uri="{BB962C8B-B14F-4D97-AF65-F5344CB8AC3E}">
        <p14:creationId xmlns:p14="http://schemas.microsoft.com/office/powerpoint/2010/main" val="156356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</a:t>
            </a:r>
            <a:r>
              <a:rPr lang="de-DE" dirty="0" err="1"/>
              <a:t>Junit</a:t>
            </a:r>
            <a:r>
              <a:rPr lang="de-DE" dirty="0"/>
              <a:t>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41022" y="2249487"/>
            <a:ext cx="3406390" cy="354171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https://github.com/junit-team/junit4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06420"/>
            <a:ext cx="6238231" cy="4627847"/>
          </a:xfrm>
          <a:prstGeom prst="rect">
            <a:avLst/>
          </a:prstGeom>
        </p:spPr>
      </p:pic>
      <p:pic>
        <p:nvPicPr>
          <p:cNvPr id="1026" name="Picture 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022" y="3762703"/>
            <a:ext cx="1150789" cy="115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4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Mit Hilfe von </a:t>
            </a:r>
            <a:r>
              <a:rPr lang="de-DE" sz="2800" dirty="0" err="1"/>
              <a:t>Selenium</a:t>
            </a:r>
            <a:r>
              <a:rPr lang="de-DE" sz="2800" dirty="0"/>
              <a:t> kann JUnit noch erweitert werden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Es kann mit dieser Erweiterung noch die Funktionsweise einer Webseite getestet werden</a:t>
            </a:r>
          </a:p>
        </p:txBody>
      </p:sp>
      <p:pic>
        <p:nvPicPr>
          <p:cNvPr id="1026" name="Picture 2" descr="Seleniu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230" y="449262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6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JUnit Tests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03485"/>
            <a:ext cx="8161279" cy="4297119"/>
          </a:xfrm>
        </p:spPr>
      </p:pic>
    </p:spTree>
    <p:extLst>
      <p:ext uri="{BB962C8B-B14F-4D97-AF65-F5344CB8AC3E}">
        <p14:creationId xmlns:p14="http://schemas.microsoft.com/office/powerpoint/2010/main" val="3176143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722</Words>
  <Application>Microsoft Office PowerPoint</Application>
  <PresentationFormat>Breitbild</PresentationFormat>
  <Paragraphs>138</Paragraphs>
  <Slides>18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Symbol</vt:lpstr>
      <vt:lpstr>Trebuchet MS</vt:lpstr>
      <vt:lpstr>Tw Cen MT</vt:lpstr>
      <vt:lpstr>Wingdings</vt:lpstr>
      <vt:lpstr>Schaltkreis</vt:lpstr>
      <vt:lpstr>Unit testen mit JUnit</vt:lpstr>
      <vt:lpstr>Agenda</vt:lpstr>
      <vt:lpstr>Definition</vt:lpstr>
      <vt:lpstr>Eigenschaften</vt:lpstr>
      <vt:lpstr>Funktionsweise</vt:lpstr>
      <vt:lpstr>Struktur / Syntax</vt:lpstr>
      <vt:lpstr>Arbeiten mit Junit Tests</vt:lpstr>
      <vt:lpstr>Arbeiten mit junit tests</vt:lpstr>
      <vt:lpstr>Arbeiten mit JUnit Tests</vt:lpstr>
      <vt:lpstr>Arbeiten mit JUnit Tests</vt:lpstr>
      <vt:lpstr>Arbeiten mit JUnit Tests</vt:lpstr>
      <vt:lpstr>Arbeiten mit JUnit Tests</vt:lpstr>
      <vt:lpstr>Arbeiten mit JUnit Tests</vt:lpstr>
      <vt:lpstr>Arbeiten mit Junit Tests</vt:lpstr>
      <vt:lpstr>JUnit3 vs JUnit4</vt:lpstr>
      <vt:lpstr>Aufgabe</vt:lpstr>
      <vt:lpstr>Habt ihr noch irgendwelche Fragen?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testen mit JUnit</dc:title>
  <dc:creator>Pascal Treptow</dc:creator>
  <cp:lastModifiedBy>Pascal Treptow</cp:lastModifiedBy>
  <cp:revision>44</cp:revision>
  <dcterms:created xsi:type="dcterms:W3CDTF">2016-04-12T13:10:40Z</dcterms:created>
  <dcterms:modified xsi:type="dcterms:W3CDTF">2016-04-18T06:57:28Z</dcterms:modified>
</cp:coreProperties>
</file>