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284" r:id="rId3"/>
    <p:sldId id="262" r:id="rId4"/>
    <p:sldId id="263" r:id="rId5"/>
    <p:sldId id="265" r:id="rId6"/>
    <p:sldId id="266" r:id="rId7"/>
    <p:sldId id="267" r:id="rId8"/>
    <p:sldId id="268" r:id="rId9"/>
    <p:sldId id="278" r:id="rId10"/>
    <p:sldId id="269" r:id="rId11"/>
    <p:sldId id="271" r:id="rId12"/>
    <p:sldId id="281" r:id="rId13"/>
    <p:sldId id="272" r:id="rId14"/>
    <p:sldId id="273" r:id="rId15"/>
    <p:sldId id="277" r:id="rId16"/>
    <p:sldId id="279" r:id="rId17"/>
    <p:sldId id="276" r:id="rId18"/>
    <p:sldId id="280" r:id="rId19"/>
    <p:sldId id="275" r:id="rId20"/>
    <p:sldId id="283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53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3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3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3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6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jpeg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jpeg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jpg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jpeg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8.jpg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jpg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46.png"/><Relationship Id="rId4" Type="http://schemas.openxmlformats.org/officeDocument/2006/relationships/image" Target="../media/image3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5.jpeg"/><Relationship Id="rId4" Type="http://schemas.openxmlformats.org/officeDocument/2006/relationships/image" Target="../media/image4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8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image" Target="../media/image38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8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image" Target="../media/image3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image" Target="../media/image38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image" Target="../media/image38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0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1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2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4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5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6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7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8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69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70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71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7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73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0592" y="4388812"/>
            <a:ext cx="7407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Topic</a:t>
            </a:r>
          </a:p>
          <a:p>
            <a:pPr algn="ctr"/>
            <a:r>
              <a:rPr lang="en-US" sz="3600" b="1" dirty="0">
                <a:solidFill>
                  <a:srgbClr val="C00000"/>
                </a:solidFill>
              </a:rPr>
              <a:t>Lecture 01: Introduction to Fuzzy Sets </a:t>
            </a:r>
          </a:p>
        </p:txBody>
      </p:sp>
    </p:spTree>
    <p:extLst>
      <p:ext uri="{BB962C8B-B14F-4D97-AF65-F5344CB8AC3E}">
        <p14:creationId xmlns:p14="http://schemas.microsoft.com/office/powerpoint/2010/main" val="151724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00225" y="778934"/>
            <a:ext cx="45320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Properties of Crisp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00225" y="1552765"/>
                <a:ext cx="11280460" cy="5305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b="1" dirty="0"/>
                  <a:t>Law of involution: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400" b="1" dirty="0"/>
              </a:p>
              <a:p>
                <a:pPr marL="457200" indent="-457200">
                  <a:buAutoNum type="arabicPeriod"/>
                </a:pPr>
                <a:r>
                  <a:rPr lang="en-US" sz="2400" b="1" dirty="0"/>
                  <a:t>Law of </a:t>
                </a:r>
                <a:r>
                  <a:rPr lang="en-US" sz="2400" b="1" dirty="0" err="1"/>
                  <a:t>Commutativity</a:t>
                </a:r>
                <a:r>
                  <a:rPr lang="en-US" sz="2400" b="1" dirty="0"/>
                  <a:t>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sz="2400" b="1" dirty="0"/>
                  <a:t>Associativity: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r>
                  <a:rPr lang="en-US" sz="2400" b="1" dirty="0"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en-US" sz="2400" b="1" dirty="0" err="1">
                    <a:ea typeface="Cambria Math" panose="02040503050406030204" pitchFamily="18" charset="0"/>
                  </a:rPr>
                  <a:t>Distributivity</a:t>
                </a:r>
                <a:r>
                  <a:rPr lang="en-US" sz="2400" b="1" dirty="0">
                    <a:ea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en-US" sz="2400" b="1" dirty="0">
                    <a:ea typeface="Cambria Math" panose="02040503050406030204" pitchFamily="18" charset="0"/>
                  </a:rPr>
                  <a:t>Laws of Tautology: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en-US" sz="2400" b="1" dirty="0">
                    <a:ea typeface="Cambria Math" panose="02040503050406030204" pitchFamily="18" charset="0"/>
                  </a:rPr>
                  <a:t>Laws of Absorption: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en-US" sz="2400" b="1" dirty="0">
                    <a:ea typeface="Cambria Math" panose="02040503050406030204" pitchFamily="18" charset="0"/>
                  </a:rPr>
                  <a:t>Laws of Identity: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𝚽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𝚽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𝚽</m:t>
                    </m:r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en-US" sz="2400" b="1" dirty="0">
                    <a:ea typeface="Cambria Math" panose="02040503050406030204" pitchFamily="18" charset="0"/>
                  </a:rPr>
                  <a:t>De Morgan’s Laws: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en-US" sz="2400" b="1" dirty="0">
                    <a:ea typeface="Cambria Math" panose="02040503050406030204" pitchFamily="18" charset="0"/>
                  </a:rPr>
                  <a:t>Law of contradiction: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𝚽</m:t>
                    </m:r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en-US" sz="2400" b="1" dirty="0">
                    <a:ea typeface="Cambria Math" panose="02040503050406030204" pitchFamily="18" charset="0"/>
                  </a:rPr>
                  <a:t>Law of excluded middle: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FontTx/>
                  <a:buAutoNum type="arabicPeriod"/>
                </a:pPr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25" y="1552765"/>
                <a:ext cx="11280460" cy="5305235"/>
              </a:xfrm>
              <a:prstGeom prst="rect">
                <a:avLst/>
              </a:prstGeom>
              <a:blipFill rotWithShape="1">
                <a:blip r:embed="rId3"/>
                <a:stretch>
                  <a:fillRect l="-810" t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65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745066" y="1126066"/>
            <a:ext cx="210506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Fuzzy Sets</a:t>
            </a:r>
          </a:p>
          <a:p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5066" y="1981200"/>
            <a:ext cx="982133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68275" indent="-168275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Sets with imprecise/vague boundaries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Introduced by Prof. L.A. </a:t>
            </a:r>
            <a:r>
              <a:rPr lang="en-US" sz="2400" b="1" dirty="0" err="1">
                <a:latin typeface="+mn-lt"/>
                <a:cs typeface="Times New Roman" panose="02020603050405020304" pitchFamily="18" charset="0"/>
              </a:rPr>
              <a:t>Zadeh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, University of California, USA, in 1965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Potential tool for handling imprecision and uncertainties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Fuzzy set is a more general concept of the classical set</a:t>
            </a:r>
          </a:p>
        </p:txBody>
      </p:sp>
    </p:spTree>
    <p:extLst>
      <p:ext uri="{BB962C8B-B14F-4D97-AF65-F5344CB8AC3E}">
        <p14:creationId xmlns:p14="http://schemas.microsoft.com/office/powerpoint/2010/main" val="144339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81000" y="609600"/>
            <a:ext cx="55867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Representation of a Fuzzy Set</a:t>
            </a:r>
          </a:p>
          <a:p>
            <a:endParaRPr lang="en-US" sz="2800" b="1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75072"/>
              </p:ext>
            </p:extLst>
          </p:nvPr>
        </p:nvGraphicFramePr>
        <p:xfrm>
          <a:off x="3430589" y="1778695"/>
          <a:ext cx="3222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3" imgW="1536480" imgH="215640" progId="Equation.3">
                  <p:embed/>
                </p:oleObj>
              </mc:Choice>
              <mc:Fallback>
                <p:oleObj name="Equation" r:id="rId3" imgW="1536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9" y="1778695"/>
                        <a:ext cx="32226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599" y="2712298"/>
            <a:ext cx="919480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</a:rPr>
              <a:t>Note:</a:t>
            </a:r>
            <a:r>
              <a:rPr lang="en-US" sz="2400" b="1" dirty="0"/>
              <a:t> 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3333FF"/>
                </a:solidFill>
              </a:rPr>
              <a:t>Probability</a:t>
            </a:r>
            <a:r>
              <a:rPr lang="en-US" sz="2400" b="1" dirty="0"/>
              <a:t>: Frequency of likelihood that an element is in a class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3333FF"/>
                </a:solidFill>
              </a:rPr>
              <a:t>Membership</a:t>
            </a:r>
            <a:r>
              <a:rPr lang="en-US" sz="2400" b="1" dirty="0"/>
              <a:t>: Similarity of an element to a class</a:t>
            </a:r>
          </a:p>
        </p:txBody>
      </p:sp>
    </p:spTree>
    <p:extLst>
      <p:ext uri="{BB962C8B-B14F-4D97-AF65-F5344CB8AC3E}">
        <p14:creationId xmlns:p14="http://schemas.microsoft.com/office/powerpoint/2010/main" val="175528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81000" y="685800"/>
            <a:ext cx="36808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Types of Fuzzy 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588294"/>
            <a:ext cx="597317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630238" indent="-63023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>
                <a:solidFill>
                  <a:srgbClr val="3333FF"/>
                </a:solidFill>
                <a:latin typeface="+mn-lt"/>
                <a:cs typeface="Times New Roman" panose="02020603050405020304" pitchFamily="18" charset="0"/>
              </a:rPr>
              <a:t>Discrete Fuzzy set</a:t>
            </a:r>
          </a:p>
          <a:p>
            <a:pPr>
              <a:buFontTx/>
              <a:buAutoNum type="arabicPeriod"/>
            </a:pPr>
            <a:endParaRPr lang="en-US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n: Number of elements present in the set</a:t>
            </a:r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pPr marL="0" indent="0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724463"/>
              </p:ext>
            </p:extLst>
          </p:nvPr>
        </p:nvGraphicFramePr>
        <p:xfrm>
          <a:off x="1173163" y="1988873"/>
          <a:ext cx="312261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" name="Equation" r:id="rId3" imgW="1282680" imgH="431640" progId="Equation.3">
                  <p:embed/>
                </p:oleObj>
              </mc:Choice>
              <mc:Fallback>
                <p:oleObj name="Equation" r:id="rId3" imgW="1282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1988873"/>
                        <a:ext cx="3122613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85390"/>
              </p:ext>
            </p:extLst>
          </p:nvPr>
        </p:nvGraphicFramePr>
        <p:xfrm>
          <a:off x="2400829" y="4393918"/>
          <a:ext cx="26066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" name="Equation" r:id="rId5" imgW="1079280" imgH="368280" progId="Equation.3">
                  <p:embed/>
                </p:oleObj>
              </mc:Choice>
              <mc:Fallback>
                <p:oleObj name="Equation" r:id="rId5" imgW="10792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829" y="4393918"/>
                        <a:ext cx="260667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3330594"/>
            <a:ext cx="31654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630238" indent="-63023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marL="0" indent="0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>
                <a:solidFill>
                  <a:srgbClr val="3333FF"/>
                </a:solidFill>
                <a:latin typeface="+mn-lt"/>
                <a:cs typeface="Times New Roman" panose="02020603050405020304" pitchFamily="18" charset="0"/>
              </a:rPr>
              <a:t>Continuous Fuzzy 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1" r="16312"/>
          <a:stretch/>
        </p:blipFill>
        <p:spPr>
          <a:xfrm>
            <a:off x="6573401" y="713042"/>
            <a:ext cx="3953934" cy="28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1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81000" y="660399"/>
            <a:ext cx="1114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Convex vs. Non-Convex Membership Function Distribution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38200" y="1295402"/>
            <a:ext cx="43233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400" b="1" dirty="0">
                <a:latin typeface="+mn-lt"/>
                <a:cs typeface="Times New Roman" panose="02020603050405020304" pitchFamily="18" charset="0"/>
              </a:rPr>
              <a:t>A fuzzy set A(</a:t>
            </a:r>
            <a:r>
              <a:rPr lang="en-US" sz="2400" b="1" i="1" dirty="0">
                <a:latin typeface="+mn-lt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) will be convex, if</a:t>
            </a: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+mn-lt"/>
                <a:cs typeface="Times New Roman" panose="02020603050405020304" pitchFamily="18" charset="0"/>
              </a:rPr>
              <a:t>	Where 0.0 ≤ </a:t>
            </a:r>
            <a:r>
              <a:rPr lang="el-GR" sz="2400" b="1" dirty="0">
                <a:latin typeface="+mn-lt"/>
                <a:cs typeface="Times New Roman" panose="02020603050405020304" pitchFamily="18" charset="0"/>
              </a:rPr>
              <a:t>λ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l-GR" sz="2400" b="1" dirty="0">
                <a:latin typeface="+mn-lt"/>
                <a:cs typeface="Times New Roman" panose="02020603050405020304" pitchFamily="18" charset="0"/>
              </a:rPr>
              <a:t>≤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 1.0 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191217"/>
              </p:ext>
            </p:extLst>
          </p:nvPr>
        </p:nvGraphicFramePr>
        <p:xfrm>
          <a:off x="1403350" y="1761067"/>
          <a:ext cx="6140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3" imgW="2463480" imgH="215640" progId="Equation.3">
                  <p:embed/>
                </p:oleObj>
              </mc:Choice>
              <mc:Fallback>
                <p:oleObj name="Equation" r:id="rId3" imgW="246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61067"/>
                        <a:ext cx="61404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9822" r="7108"/>
          <a:stretch/>
        </p:blipFill>
        <p:spPr>
          <a:xfrm>
            <a:off x="2556933" y="3022600"/>
            <a:ext cx="5469468" cy="26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69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74134" y="685800"/>
            <a:ext cx="100303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Various Types of Membership Function Distributions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50331" y="1689633"/>
            <a:ext cx="347531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1. Triangular Membership</a:t>
            </a:r>
          </a:p>
          <a:p>
            <a:endParaRPr lang="en-US" sz="2400" b="1" dirty="0">
              <a:solidFill>
                <a:schemeClr val="hlink"/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hlink"/>
              </a:solidFill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662225"/>
              </p:ext>
            </p:extLst>
          </p:nvPr>
        </p:nvGraphicFramePr>
        <p:xfrm>
          <a:off x="926389" y="2581890"/>
          <a:ext cx="420846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Equation" r:id="rId3" imgW="2197080" imgH="457200" progId="Equation.3">
                  <p:embed/>
                </p:oleObj>
              </mc:Choice>
              <mc:Fallback>
                <p:oleObj name="Equation" r:id="rId3" imgW="2197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389" y="2581890"/>
                        <a:ext cx="420846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92"/>
          <a:stretch/>
        </p:blipFill>
        <p:spPr>
          <a:xfrm>
            <a:off x="5436127" y="1512705"/>
            <a:ext cx="3487738" cy="33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44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09600" y="694267"/>
            <a:ext cx="36494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Trapezoidal Membership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642901"/>
              </p:ext>
            </p:extLst>
          </p:nvPr>
        </p:nvGraphicFramePr>
        <p:xfrm>
          <a:off x="5142429" y="2337244"/>
          <a:ext cx="466566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3" imgW="2527200" imgH="457200" progId="Equation.DSMT4">
                  <p:embed/>
                </p:oleObj>
              </mc:Choice>
              <mc:Fallback>
                <p:oleObj name="Equation" r:id="rId3" imgW="2527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2429" y="2337244"/>
                        <a:ext cx="466566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"/>
          <a:stretch/>
        </p:blipFill>
        <p:spPr>
          <a:xfrm>
            <a:off x="928157" y="1980142"/>
            <a:ext cx="3601044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1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24933" y="832423"/>
            <a:ext cx="345960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3. Gaussian Membership</a:t>
            </a: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hlink"/>
              </a:solidFill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882553"/>
              </p:ext>
            </p:extLst>
          </p:nvPr>
        </p:nvGraphicFramePr>
        <p:xfrm>
          <a:off x="5890154" y="2540583"/>
          <a:ext cx="27908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3" imgW="1143000" imgH="545760" progId="Equation.3">
                  <p:embed/>
                </p:oleObj>
              </mc:Choice>
              <mc:Fallback>
                <p:oleObj name="Equation" r:id="rId3" imgW="11430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0154" y="2540583"/>
                        <a:ext cx="27908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77" y="1706378"/>
            <a:ext cx="3863398" cy="345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1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97933" y="1058334"/>
            <a:ext cx="5040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4. </a:t>
            </a:r>
            <a:r>
              <a:rPr lang="en-US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Bell-shaped Membership Function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28891"/>
              </p:ext>
            </p:extLst>
          </p:nvPr>
        </p:nvGraphicFramePr>
        <p:xfrm>
          <a:off x="5339821" y="2554024"/>
          <a:ext cx="2932112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3" imgW="1460160" imgH="660240" progId="Equation.3">
                  <p:embed/>
                </p:oleObj>
              </mc:Choice>
              <mc:Fallback>
                <p:oleObj name="Equation" r:id="rId3" imgW="14601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9821" y="2554024"/>
                        <a:ext cx="2932112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" y="1904475"/>
            <a:ext cx="3598569" cy="28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2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02733" y="914400"/>
            <a:ext cx="329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5. Sigmoid Membership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162368"/>
              </p:ext>
            </p:extLst>
          </p:nvPr>
        </p:nvGraphicFramePr>
        <p:xfrm>
          <a:off x="5530303" y="2597150"/>
          <a:ext cx="28463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3" imgW="1231560" imgH="393480" progId="Equation.3">
                  <p:embed/>
                </p:oleObj>
              </mc:Choice>
              <mc:Fallback>
                <p:oleObj name="Equation" r:id="rId3" imgW="1231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303" y="2597150"/>
                        <a:ext cx="28463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6" t="3020" r="16657"/>
          <a:stretch/>
        </p:blipFill>
        <p:spPr>
          <a:xfrm>
            <a:off x="1007534" y="1761066"/>
            <a:ext cx="3564467" cy="34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4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4745" y="279400"/>
            <a:ext cx="6810664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67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Concepts Covered: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Classical Set/Crisp Set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/>
              <a:t>  Properties of Classical Set/Crisp Set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/>
              <a:t>  Fuzzy Set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/>
              <a:t>  Representation of Fuzzy Set</a:t>
            </a:r>
          </a:p>
        </p:txBody>
      </p:sp>
    </p:spTree>
    <p:extLst>
      <p:ext uri="{BB962C8B-B14F-4D97-AF65-F5344CB8AC3E}">
        <p14:creationId xmlns:p14="http://schemas.microsoft.com/office/powerpoint/2010/main" val="278935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0528" y="316089"/>
            <a:ext cx="7363592" cy="468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67" b="1" dirty="0">
                <a:solidFill>
                  <a:srgbClr val="C00000"/>
                </a:solidFill>
              </a:rPr>
              <a:t>Summary</a:t>
            </a:r>
            <a:r>
              <a:rPr lang="en-US" sz="2667" b="1" dirty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prstClr val="black"/>
                </a:solidFill>
              </a:rPr>
              <a:t>Classical Set/Crisp Set has been defined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prstClr val="black"/>
                </a:solidFill>
              </a:rPr>
              <a:t>Properties of Classical Set/Crisp Set has been explained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prstClr val="black"/>
                </a:solidFill>
              </a:rPr>
              <a:t>Fuzzy Set has been defined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prstClr val="black"/>
                </a:solidFill>
              </a:rPr>
              <a:t>Deals with representation of Fuzzy Set </a:t>
            </a:r>
          </a:p>
          <a:p>
            <a:pPr>
              <a:lnSpc>
                <a:spcPct val="200000"/>
              </a:lnSpc>
            </a:pPr>
            <a:endParaRPr lang="en-US" sz="2667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83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455" y="784367"/>
            <a:ext cx="6810664" cy="326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67" dirty="0">
                <a:solidFill>
                  <a:srgbClr val="C00000"/>
                </a:solidFill>
              </a:rPr>
              <a:t> Concepts Covered: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667" dirty="0">
                <a:solidFill>
                  <a:srgbClr val="C00000"/>
                </a:solidFill>
              </a:rPr>
              <a:t> </a:t>
            </a:r>
            <a:r>
              <a:rPr lang="en-US" sz="2667" dirty="0">
                <a:solidFill>
                  <a:prstClr val="black"/>
                </a:solidFill>
              </a:rPr>
              <a:t>A few terms of Fuzzy Sets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667" dirty="0">
                <a:solidFill>
                  <a:prstClr val="black"/>
                </a:solidFill>
              </a:rPr>
              <a:t>  Standard Operations in Fuzzy Sets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667" dirty="0">
                <a:solidFill>
                  <a:prstClr val="black"/>
                </a:solidFill>
              </a:rPr>
              <a:t>  Properties of Fuzzy Sets</a:t>
            </a:r>
          </a:p>
        </p:txBody>
      </p:sp>
    </p:spTree>
    <p:extLst>
      <p:ext uri="{BB962C8B-B14F-4D97-AF65-F5344CB8AC3E}">
        <p14:creationId xmlns:p14="http://schemas.microsoft.com/office/powerpoint/2010/main" val="1935838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6389" y="561702"/>
            <a:ext cx="995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Numerical Example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9817" y="1350763"/>
            <a:ext cx="10245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Triangular Membership: </a:t>
            </a:r>
            <a:r>
              <a:rPr lang="en-US" sz="2800" b="1" dirty="0">
                <a:solidFill>
                  <a:prstClr val="black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Determine </a:t>
            </a:r>
            <a:r>
              <a:rPr lang="el-GR" sz="2800" b="1" dirty="0">
                <a:solidFill>
                  <a:prstClr val="black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μ</a:t>
            </a:r>
            <a:r>
              <a:rPr lang="en-US" sz="2800" b="1" dirty="0">
                <a:solidFill>
                  <a:prstClr val="black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corresponding to x=8.0 </a:t>
            </a:r>
            <a:endParaRPr lang="en-US" sz="2800" b="1" dirty="0">
              <a:solidFill>
                <a:prstClr val="black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381991" y="2628901"/>
            <a:ext cx="4603173" cy="3144157"/>
            <a:chOff x="1454727" y="2660073"/>
            <a:chExt cx="4603173" cy="3144157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2275609" y="2660073"/>
              <a:ext cx="31173" cy="23587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275609" y="5018809"/>
              <a:ext cx="3782291" cy="207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275609" y="3273136"/>
              <a:ext cx="1724891" cy="1745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000500" y="3273136"/>
              <a:ext cx="1257300" cy="17664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275609" y="3273136"/>
              <a:ext cx="1724891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00500" y="3273136"/>
              <a:ext cx="0" cy="1745673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275609" y="4229100"/>
              <a:ext cx="2431473" cy="20782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707082" y="4249882"/>
              <a:ext cx="20781" cy="789709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724890" y="3056115"/>
              <a:ext cx="58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1.0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54727" y="3839441"/>
              <a:ext cx="540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</a:rPr>
                <a:t>μ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19694" y="4849274"/>
              <a:ext cx="58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0.0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57397" y="5011971"/>
              <a:ext cx="58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a=2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09553" y="5033940"/>
              <a:ext cx="58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b=6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04656" y="5048799"/>
              <a:ext cx="65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c=10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99110" y="5342565"/>
              <a:ext cx="540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</a:rPr>
                <a:t>x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1641760" y="3291273"/>
              <a:ext cx="1" cy="5986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2" idx="3"/>
            </p:cNvCxnSpPr>
            <p:nvPr/>
          </p:nvCxnSpPr>
          <p:spPr>
            <a:xfrm flipV="1">
              <a:off x="3839437" y="5573397"/>
              <a:ext cx="58709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582392" y="4969955"/>
              <a:ext cx="58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03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127730" y="956194"/>
                <a:ext cx="6629400" cy="730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𝒕𝒓𝒊𝒂𝒏𝒈𝒍𝒆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num>
                            <m:den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den>
                          </m:f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30" y="956194"/>
                <a:ext cx="6629400" cy="7302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127730" y="1887912"/>
                <a:ext cx="6629400" cy="645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1" dirty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𝒎𝒂𝒙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𝒎𝒊𝒏</m:t>
                    </m:r>
                    <m:d>
                      <m:dPr>
                        <m:ctrlP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𝟔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den>
                        </m:f>
                      </m:e>
                    </m:d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30" y="1887912"/>
                <a:ext cx="6629400" cy="6450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127730" y="2734478"/>
                <a:ext cx="6629400" cy="645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1" dirty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𝒎𝒂𝒙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𝒎𝒊𝒏</m:t>
                    </m:r>
                    <m:d>
                      <m:dPr>
                        <m:ctrlP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30" y="2734478"/>
                <a:ext cx="6629400" cy="6450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013430" y="4298602"/>
                <a:ext cx="6629400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𝒕𝒓𝒊𝒂𝒏𝒈𝒍𝒆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𝒎𝒂𝒙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𝒎𝒊𝒏</m:t>
                          </m:r>
                          <m:d>
                            <m:d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30" y="4298602"/>
                <a:ext cx="6629400" cy="9221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1127730" y="3535601"/>
            <a:ext cx="1951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We put, x=8.0</a:t>
            </a:r>
          </a:p>
        </p:txBody>
      </p:sp>
    </p:spTree>
    <p:extLst>
      <p:ext uri="{BB962C8B-B14F-4D97-AF65-F5344CB8AC3E}">
        <p14:creationId xmlns:p14="http://schemas.microsoft.com/office/powerpoint/2010/main" val="75217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098" y="643454"/>
            <a:ext cx="748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Trapezoidal Membership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751" y="1229587"/>
            <a:ext cx="61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Determine </a:t>
            </a:r>
            <a:r>
              <a:rPr lang="el-GR" sz="2400" b="1" i="1" dirty="0">
                <a:solidFill>
                  <a:prstClr val="black"/>
                </a:solidFill>
                <a:cs typeface="Times New Roman" pitchFamily="18" charset="0"/>
              </a:rPr>
              <a:t>μ</a:t>
            </a:r>
            <a:r>
              <a:rPr lang="en-US" sz="2400" b="1" i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corresponding to</a:t>
            </a:r>
            <a:r>
              <a:rPr lang="en-US" sz="2400" b="1" i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= 3.5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21543" name="Picture 39" descr="E:\0 Drive D Back up\On-line MOOC course on Fuzzy Logic and Neural Networks\NOC Presentation_03rd Oct 2018_Trapizoidal Function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39" y="1817078"/>
            <a:ext cx="5623169" cy="400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596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410745" y="2300532"/>
          <a:ext cx="512603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3" imgW="2019240" imgH="469800" progId="Equation.3">
                  <p:embed/>
                </p:oleObj>
              </mc:Choice>
              <mc:Fallback>
                <p:oleObj name="Equation" r:id="rId3" imgW="2019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745" y="2300532"/>
                        <a:ext cx="512603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368409" y="3857626"/>
          <a:ext cx="512603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5" imgW="2019240" imgH="469800" progId="Equation.3">
                  <p:embed/>
                </p:oleObj>
              </mc:Choice>
              <mc:Fallback>
                <p:oleObj name="Equation" r:id="rId5" imgW="2019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409" y="3857626"/>
                        <a:ext cx="512603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446196" y="743438"/>
          <a:ext cx="49974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7" imgW="1968480" imgH="469800" progId="Equation.3">
                  <p:embed/>
                </p:oleObj>
              </mc:Choice>
              <mc:Fallback>
                <p:oleObj name="Equation" r:id="rId7" imgW="1968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196" y="743438"/>
                        <a:ext cx="499745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20614" y="897796"/>
                <a:ext cx="1747530" cy="5402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𝒕𝒓𝒂𝒑𝒆𝒛𝒐𝒊𝒅𝒂𝒍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14" y="897796"/>
                <a:ext cx="1747530" cy="540212"/>
              </a:xfrm>
              <a:prstGeom prst="rect">
                <a:avLst/>
              </a:prstGeom>
              <a:blipFill rotWithShape="0">
                <a:blip r:embed="rId10"/>
                <a:stretch>
                  <a:fillRect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291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878" y="748924"/>
            <a:ext cx="232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We put</a:t>
            </a:r>
            <a:r>
              <a:rPr lang="en-US" sz="2400" b="1" i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x </a:t>
            </a: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= 3.5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449028" y="1444288"/>
          <a:ext cx="431958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3" imgW="1701720" imgH="469800" progId="Equation.3">
                  <p:embed/>
                </p:oleObj>
              </mc:Choice>
              <mc:Fallback>
                <p:oleObj name="Equation" r:id="rId3" imgW="1701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028" y="1444288"/>
                        <a:ext cx="431958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456664" y="2926354"/>
          <a:ext cx="23225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5" imgW="914400" imgH="215640" progId="Equation.3">
                  <p:embed/>
                </p:oleObj>
              </mc:Choice>
              <mc:Fallback>
                <p:oleObj name="Equation" r:id="rId5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664" y="2926354"/>
                        <a:ext cx="23225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23193" y="1635380"/>
                <a:ext cx="1747530" cy="5402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𝒕𝒓𝒂𝒑𝒆𝒛𝒐𝒊𝒅𝒂𝒍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93" y="1635380"/>
                <a:ext cx="1747530" cy="540212"/>
              </a:xfrm>
              <a:prstGeom prst="rect">
                <a:avLst/>
              </a:prstGeom>
              <a:blipFill rotWithShape="0">
                <a:blip r:embed="rId8"/>
                <a:stretch>
                  <a:fillRect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56664" y="3836920"/>
          <a:ext cx="10953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9" imgW="431640" imgH="177480" progId="Equation.3">
                  <p:embed/>
                </p:oleObj>
              </mc:Choice>
              <mc:Fallback>
                <p:oleObj name="Equation" r:id="rId9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664" y="3836920"/>
                        <a:ext cx="10953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776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27667" y="856520"/>
                <a:ext cx="5179623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Gaussian Membership:  </a:t>
                </a:r>
              </a:p>
              <a:p>
                <a:r>
                  <a:rPr lang="en-US" sz="2400" b="1" dirty="0">
                    <a:solidFill>
                      <a:prstClr val="black"/>
                    </a:solidFill>
                  </a:rPr>
                  <a:t>Determine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 corresponding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67" y="856520"/>
                <a:ext cx="5179623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2353" t="-7534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193525" y="2082800"/>
            <a:ext cx="4312979" cy="3291887"/>
            <a:chOff x="3193525" y="1608666"/>
            <a:chExt cx="4312979" cy="329188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843866" y="1608666"/>
              <a:ext cx="0" cy="2734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35399" y="4351866"/>
              <a:ext cx="36711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843868" y="1897397"/>
              <a:ext cx="3258974" cy="2454469"/>
            </a:xfrm>
            <a:custGeom>
              <a:avLst/>
              <a:gdLst>
                <a:gd name="connsiteX0" fmla="*/ 0 w 2777067"/>
                <a:gd name="connsiteY0" fmla="*/ 1702263 h 1719196"/>
                <a:gd name="connsiteX1" fmla="*/ 440267 w 2777067"/>
                <a:gd name="connsiteY1" fmla="*/ 1439796 h 1719196"/>
                <a:gd name="connsiteX2" fmla="*/ 1363133 w 2777067"/>
                <a:gd name="connsiteY2" fmla="*/ 463 h 1719196"/>
                <a:gd name="connsiteX3" fmla="*/ 2243667 w 2777067"/>
                <a:gd name="connsiteY3" fmla="*/ 1287396 h 1719196"/>
                <a:gd name="connsiteX4" fmla="*/ 2777067 w 2777067"/>
                <a:gd name="connsiteY4" fmla="*/ 1719196 h 171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7067" h="1719196">
                  <a:moveTo>
                    <a:pt x="0" y="1702263"/>
                  </a:moveTo>
                  <a:cubicBezTo>
                    <a:pt x="106539" y="1712846"/>
                    <a:pt x="213078" y="1723429"/>
                    <a:pt x="440267" y="1439796"/>
                  </a:cubicBezTo>
                  <a:cubicBezTo>
                    <a:pt x="667456" y="1156163"/>
                    <a:pt x="1062566" y="25863"/>
                    <a:pt x="1363133" y="463"/>
                  </a:cubicBezTo>
                  <a:cubicBezTo>
                    <a:pt x="1663700" y="-24937"/>
                    <a:pt x="2008011" y="1000941"/>
                    <a:pt x="2243667" y="1287396"/>
                  </a:cubicBezTo>
                  <a:cubicBezTo>
                    <a:pt x="2479323" y="1573851"/>
                    <a:pt x="2628195" y="1646523"/>
                    <a:pt x="2777067" y="171919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5460655" y="1898058"/>
              <a:ext cx="1554" cy="2445341"/>
            </a:xfrm>
            <a:prstGeom prst="line">
              <a:avLst/>
            </a:prstGeom>
            <a:ln w="1905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0" idx="2"/>
            </p:cNvCxnSpPr>
            <p:nvPr/>
          </p:nvCxnSpPr>
          <p:spPr>
            <a:xfrm flipH="1" flipV="1">
              <a:off x="3843866" y="1897397"/>
              <a:ext cx="1599681" cy="661"/>
            </a:xfrm>
            <a:prstGeom prst="line">
              <a:avLst/>
            </a:prstGeom>
            <a:ln w="1905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180735" y="2167984"/>
              <a:ext cx="0" cy="2175415"/>
            </a:xfrm>
            <a:prstGeom prst="line">
              <a:avLst/>
            </a:prstGeom>
            <a:ln w="1905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43866" y="2149323"/>
              <a:ext cx="13462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31080" y="171273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1.0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1896" y="4167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0.0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3193525" y="2854002"/>
                  <a:ext cx="385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oMath>
                    </m:oMathPara>
                  </a14:m>
                  <a:endParaRPr lang="en-US" b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3525" y="2854002"/>
                  <a:ext cx="3850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300529" y="4346555"/>
                  <a:ext cx="4523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529" y="4346555"/>
                  <a:ext cx="45236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/>
            <p:nvPr/>
          </p:nvCxnSpPr>
          <p:spPr>
            <a:xfrm flipV="1">
              <a:off x="5171404" y="4351866"/>
              <a:ext cx="0" cy="49400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4" idx="0"/>
            </p:cNvCxnSpPr>
            <p:nvPr/>
          </p:nvCxnSpPr>
          <p:spPr>
            <a:xfrm flipH="1" flipV="1">
              <a:off x="3378736" y="2410580"/>
              <a:ext cx="7310" cy="44342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5865157" y="4531221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157" y="4531221"/>
                  <a:ext cx="36798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/>
            <p:nvPr/>
          </p:nvCxnSpPr>
          <p:spPr>
            <a:xfrm>
              <a:off x="6188524" y="4732821"/>
              <a:ext cx="5742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7053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97424" y="702208"/>
                <a:ext cx="2862643" cy="929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𝑮𝒂𝒖𝒔𝒔𝒊𝒂𝒏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num>
                                        <m:den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𝝈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424" y="702208"/>
                <a:ext cx="2862643" cy="9297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3792" y="1966242"/>
                <a:ext cx="4027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𝑻𝒂𝒌𝒆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2" y="1966242"/>
                <a:ext cx="402719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62" r="-136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983792" y="2511769"/>
                <a:ext cx="4079033" cy="9633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𝑮𝒂𝒖𝒔𝒔𝒊𝒂𝒏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𝟏𝟎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num>
                                        <m:den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2" y="2511769"/>
                <a:ext cx="4079033" cy="9633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15863" y="3583213"/>
                <a:ext cx="22442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prstClr val="black"/>
                    </a:solidFill>
                  </a:rPr>
                  <a:t>We put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863" y="3583213"/>
                <a:ext cx="224420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34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51110" y="4292914"/>
                <a:ext cx="5155269" cy="9633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𝑮𝒂𝒖𝒔𝒔𝒊𝒂𝒏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𝟗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𝟏𝟎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num>
                                        <m:den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sz="24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𝟗𝟒𝟓𝟗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110" y="4292914"/>
                <a:ext cx="5155269" cy="9633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400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3618" y="913041"/>
                <a:ext cx="995686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Bell-shaped Membership function: </a:t>
                </a:r>
                <a:r>
                  <a:rPr lang="en-US" sz="2800" b="1" dirty="0">
                    <a:solidFill>
                      <a:prstClr val="black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Determine </a:t>
                </a:r>
                <a:r>
                  <a:rPr lang="el-GR" sz="2800" b="1" dirty="0">
                    <a:solidFill>
                      <a:prstClr val="black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800" b="1" dirty="0">
                    <a:solidFill>
                      <a:prstClr val="black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 corresponding to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𝟖</m:t>
                    </m:r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2800" b="1" dirty="0">
                    <a:solidFill>
                      <a:prstClr val="black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913041"/>
                <a:ext cx="9956866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286" t="-705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259060" y="2194407"/>
            <a:ext cx="4603173" cy="3028220"/>
            <a:chOff x="1454727" y="2660073"/>
            <a:chExt cx="4603173" cy="302822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2275609" y="2660073"/>
              <a:ext cx="31173" cy="23587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275609" y="5018809"/>
              <a:ext cx="3782291" cy="207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275610" y="3273136"/>
              <a:ext cx="1517070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92680" y="3273136"/>
              <a:ext cx="0" cy="1745673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724890" y="3056115"/>
              <a:ext cx="58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1.0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54727" y="3839441"/>
              <a:ext cx="540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</a:rPr>
                <a:t>μ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19694" y="4849274"/>
              <a:ext cx="58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0.0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09553" y="5033940"/>
              <a:ext cx="58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36918" y="5226628"/>
              <a:ext cx="540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</a:rPr>
                <a:t>x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1641760" y="3291273"/>
              <a:ext cx="1" cy="5986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2" idx="3"/>
            </p:cNvCxnSpPr>
            <p:nvPr/>
          </p:nvCxnSpPr>
          <p:spPr>
            <a:xfrm flipV="1">
              <a:off x="4977245" y="5457460"/>
              <a:ext cx="58709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3491345" y="3262745"/>
              <a:ext cx="592278" cy="103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2275609" y="3271571"/>
              <a:ext cx="1215735" cy="1736847"/>
            </a:xfrm>
            <a:custGeom>
              <a:avLst/>
              <a:gdLst>
                <a:gd name="connsiteX0" fmla="*/ 0 w 1174173"/>
                <a:gd name="connsiteY0" fmla="*/ 1735282 h 1735282"/>
                <a:gd name="connsiteX1" fmla="*/ 290946 w 1174173"/>
                <a:gd name="connsiteY1" fmla="*/ 1548246 h 1735282"/>
                <a:gd name="connsiteX2" fmla="*/ 550718 w 1174173"/>
                <a:gd name="connsiteY2" fmla="*/ 1184564 h 1735282"/>
                <a:gd name="connsiteX3" fmla="*/ 665018 w 1174173"/>
                <a:gd name="connsiteY3" fmla="*/ 800100 h 1735282"/>
                <a:gd name="connsiteX4" fmla="*/ 841664 w 1174173"/>
                <a:gd name="connsiteY4" fmla="*/ 384464 h 1735282"/>
                <a:gd name="connsiteX5" fmla="*/ 1174173 w 1174173"/>
                <a:gd name="connsiteY5" fmla="*/ 0 h 173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173" h="1735282">
                  <a:moveTo>
                    <a:pt x="0" y="1735282"/>
                  </a:moveTo>
                  <a:cubicBezTo>
                    <a:pt x="99580" y="1687657"/>
                    <a:pt x="199160" y="1640032"/>
                    <a:pt x="290946" y="1548246"/>
                  </a:cubicBezTo>
                  <a:cubicBezTo>
                    <a:pt x="382732" y="1456460"/>
                    <a:pt x="488373" y="1309255"/>
                    <a:pt x="550718" y="1184564"/>
                  </a:cubicBezTo>
                  <a:cubicBezTo>
                    <a:pt x="613063" y="1059873"/>
                    <a:pt x="616527" y="933450"/>
                    <a:pt x="665018" y="800100"/>
                  </a:cubicBezTo>
                  <a:cubicBezTo>
                    <a:pt x="713509" y="666750"/>
                    <a:pt x="756805" y="517814"/>
                    <a:pt x="841664" y="384464"/>
                  </a:cubicBezTo>
                  <a:cubicBezTo>
                    <a:pt x="926523" y="251114"/>
                    <a:pt x="1097973" y="62345"/>
                    <a:pt x="1174173" y="0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083623" y="3262745"/>
              <a:ext cx="1298864" cy="1778411"/>
            </a:xfrm>
            <a:custGeom>
              <a:avLst/>
              <a:gdLst>
                <a:gd name="connsiteX0" fmla="*/ 0 w 1298864"/>
                <a:gd name="connsiteY0" fmla="*/ 0 h 1778411"/>
                <a:gd name="connsiteX1" fmla="*/ 207818 w 1298864"/>
                <a:gd name="connsiteY1" fmla="*/ 124691 h 1778411"/>
                <a:gd name="connsiteX2" fmla="*/ 509155 w 1298864"/>
                <a:gd name="connsiteY2" fmla="*/ 654628 h 1778411"/>
                <a:gd name="connsiteX3" fmla="*/ 633846 w 1298864"/>
                <a:gd name="connsiteY3" fmla="*/ 1122219 h 1778411"/>
                <a:gd name="connsiteX4" fmla="*/ 945573 w 1298864"/>
                <a:gd name="connsiteY4" fmla="*/ 1620982 h 1778411"/>
                <a:gd name="connsiteX5" fmla="*/ 1298864 w 1298864"/>
                <a:gd name="connsiteY5" fmla="*/ 1776846 h 177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8864" h="1778411">
                  <a:moveTo>
                    <a:pt x="0" y="0"/>
                  </a:moveTo>
                  <a:cubicBezTo>
                    <a:pt x="61479" y="7793"/>
                    <a:pt x="122959" y="15586"/>
                    <a:pt x="207818" y="124691"/>
                  </a:cubicBezTo>
                  <a:cubicBezTo>
                    <a:pt x="292677" y="233796"/>
                    <a:pt x="438150" y="488373"/>
                    <a:pt x="509155" y="654628"/>
                  </a:cubicBezTo>
                  <a:cubicBezTo>
                    <a:pt x="580160" y="820883"/>
                    <a:pt x="561110" y="961160"/>
                    <a:pt x="633846" y="1122219"/>
                  </a:cubicBezTo>
                  <a:cubicBezTo>
                    <a:pt x="706582" y="1283278"/>
                    <a:pt x="834737" y="1511878"/>
                    <a:pt x="945573" y="1620982"/>
                  </a:cubicBezTo>
                  <a:cubicBezTo>
                    <a:pt x="1056409" y="1730086"/>
                    <a:pt x="1065069" y="1788969"/>
                    <a:pt x="1298864" y="1776846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80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491066" y="2199171"/>
            <a:ext cx="8229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8275" indent="-168275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Universal Set/Universe of Discourse (X)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: A set consisting of all possible elements</a:t>
            </a:r>
          </a:p>
          <a:p>
            <a:r>
              <a:rPr lang="en-US" sz="2400" b="1" dirty="0">
                <a:latin typeface="+mn-lt"/>
                <a:cs typeface="Times New Roman" panose="02020603050405020304" pitchFamily="18" charset="0"/>
              </a:rPr>
              <a:t>  Ex: All technical universities in the world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Classical or Crisp Set </a:t>
            </a:r>
            <a:r>
              <a:rPr lang="en-US" sz="2400" b="1" dirty="0">
                <a:cs typeface="Times New Roman" panose="02020603050405020304" pitchFamily="18" charset="0"/>
              </a:rPr>
              <a:t>is a set with fixed and well-defined boundary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Example: A set of technical universities having at least five departments each </a:t>
            </a: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558800" y="1429434"/>
            <a:ext cx="49744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Classical Set/Crisp Set (A)</a:t>
            </a:r>
          </a:p>
        </p:txBody>
      </p:sp>
    </p:spTree>
    <p:extLst>
      <p:ext uri="{BB962C8B-B14F-4D97-AF65-F5344CB8AC3E}">
        <p14:creationId xmlns:p14="http://schemas.microsoft.com/office/powerpoint/2010/main" val="3042871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44502" y="571731"/>
                <a:ext cx="6629400" cy="1166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𝑩𝒆𝒍𝒍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𝒔𝒉𝒂𝒑𝒆𝒅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𝒄</m:t>
                                      </m:r>
                                    </m:num>
                                    <m:den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𝒂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" y="571731"/>
                <a:ext cx="6629400" cy="11666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1532975" y="1966575"/>
            <a:ext cx="3368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Take c=10.0, a=2.0, b=3.0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4502" y="2552931"/>
                <a:ext cx="6629400" cy="1196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𝑩𝒆𝒍𝒍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𝒔𝒉𝒂𝒑𝒆𝒅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𝟏𝟎</m:t>
                                      </m:r>
                                    </m:num>
                                    <m:den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" y="2552931"/>
                <a:ext cx="6629400" cy="11964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532975" y="3874103"/>
            <a:ext cx="1871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We put x=8.0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94329" y="4335768"/>
                <a:ext cx="6629400" cy="1196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𝑩𝒆𝒍𝒍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𝒔𝒉𝒂𝒑𝒆𝒅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𝟖</m:t>
                                      </m:r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𝟏𝟎</m:t>
                                      </m:r>
                                    </m:num>
                                    <m:den>
                                      <m:r>
                                        <a:rPr lang="en-US" altLang="en-US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</m:sup>
                          </m:sSup>
                        </m:den>
                      </m:f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9" y="4335768"/>
                <a:ext cx="6629400" cy="11964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566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09550" y="542925"/>
            <a:ext cx="8658225" cy="5248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Sigmoid Membership Function: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Determine </a:t>
            </a:r>
            <a:r>
              <a:rPr lang="en-US" sz="2400" b="1" i="1" dirty="0">
                <a:solidFill>
                  <a:prstClr val="black"/>
                </a:solidFill>
              </a:rPr>
              <a:t>µ </a:t>
            </a: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corresponding to x = 8.0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66750" y="2301875"/>
          <a:ext cx="3435350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6" imgW="4444920" imgH="4127400" progId="Equation.DSMT4">
                  <p:embed/>
                </p:oleObj>
              </mc:Choice>
              <mc:Fallback>
                <p:oleObj name="Equation" r:id="rId6" imgW="4444920" imgH="412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301875"/>
                        <a:ext cx="3435350" cy="318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365750" y="1579181"/>
            <a:ext cx="3914775" cy="3175761"/>
            <a:chOff x="5238749" y="1558164"/>
            <a:chExt cx="3914775" cy="3175761"/>
          </a:xfrm>
        </p:grpSpPr>
        <p:pic>
          <p:nvPicPr>
            <p:cNvPr id="15" name="Picture 14" descr="sigmoid_final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8749" y="1558164"/>
              <a:ext cx="3914775" cy="3175761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5610225" y="3019425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581900" y="3000375"/>
              <a:ext cx="9525" cy="137160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229600" y="1743076"/>
              <a:ext cx="1" cy="2628899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591175" y="1733550"/>
              <a:ext cx="2628901" cy="9525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447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389" y="561702"/>
            <a:ext cx="995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3600" b="1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Difference Between Crisp and Fuzzy Sets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b="1363"/>
          <a:stretch/>
        </p:blipFill>
        <p:spPr bwMode="auto">
          <a:xfrm>
            <a:off x="2449225" y="1599332"/>
            <a:ext cx="4841731" cy="37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097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389" y="561702"/>
            <a:ext cx="995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 Few Definitions in Fuzzy Sets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7818" y="1570097"/>
                <a:ext cx="9956866" cy="560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l-GR" sz="2800" b="1" dirty="0">
                    <a:solidFill>
                      <a:srgbClr val="C0000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800" b="1" dirty="0">
                    <a:solidFill>
                      <a:srgbClr val="C0000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-cut of a fuzzy set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sSub>
                          <m:sSubPr>
                            <m:ctrlPr>
                              <a:rPr lang="en-GB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8" y="1570097"/>
                <a:ext cx="9956866" cy="560218"/>
              </a:xfrm>
              <a:prstGeom prst="rect">
                <a:avLst/>
              </a:prstGeom>
              <a:blipFill rotWithShape="0">
                <a:blip r:embed="rId3"/>
                <a:stretch>
                  <a:fillRect l="-1102" t="-12088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6389" y="2455813"/>
                <a:ext cx="10185466" cy="2247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 set consisting of elements </a:t>
                </a:r>
                <a:r>
                  <a:rPr lang="en-GB" altLang="en-US" sz="24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of the Universal set X, whose membership values are either greater than or equal to the value of  α.</a:t>
                </a:r>
              </a:p>
              <a:p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sSub>
                            <m:sSubPr>
                              <m:ctrlPr>
                                <a:rPr lang="en-GB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9" y="2455813"/>
                <a:ext cx="10185466" cy="2247731"/>
              </a:xfrm>
              <a:prstGeom prst="rect">
                <a:avLst/>
              </a:prstGeom>
              <a:blipFill rotWithShape="0">
                <a:blip r:embed="rId4"/>
                <a:stretch>
                  <a:fillRect l="-898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196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7036" y="3875799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Strong </a:t>
            </a:r>
            <a:r>
              <a:rPr lang="el-GR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α</a:t>
            </a: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-cut of a Fuzzy Set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69" y="661517"/>
            <a:ext cx="3962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00201" y="4878104"/>
                <a:ext cx="6629400" cy="507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sSub>
                            <m:sSubPr>
                              <m:ctrlPr>
                                <a:rPr lang="en-GB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</m:sub>
                        <m:sup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)&gt;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1" y="4878104"/>
                <a:ext cx="6629400" cy="507960"/>
              </a:xfrm>
              <a:prstGeom prst="rect">
                <a:avLst/>
              </a:prstGeom>
              <a:blipFill rotWithShape="0"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565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571501" y="1514475"/>
            <a:ext cx="9762066" cy="432434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 b="1" dirty="0">
                <a:cs typeface="Times New Roman" pitchFamily="18" charset="0"/>
              </a:rPr>
              <a:t>The membership function distribution of a fuzzy set is assumed to follow a Gaussian distribution with mean m = 100 and standard deviation </a:t>
            </a:r>
            <a:r>
              <a:rPr lang="el-GR" sz="2400" b="1" i="1" dirty="0">
                <a:cs typeface="Times New Roman" pitchFamily="18" charset="0"/>
              </a:rPr>
              <a:t>σ</a:t>
            </a:r>
            <a:r>
              <a:rPr lang="en-US" sz="2400" b="1" dirty="0">
                <a:cs typeface="Times New Roman" pitchFamily="18" charset="0"/>
              </a:rPr>
              <a:t> =20 . Determine 0.6 – cut of this distribution. 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Solution:</a:t>
            </a:r>
          </a:p>
          <a:p>
            <a:pPr lvl="0">
              <a:buNone/>
            </a:pP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  </a:t>
            </a:r>
            <a:r>
              <a:rPr lang="en-US" sz="2400" b="1" dirty="0">
                <a:cs typeface="Times New Roman" pitchFamily="18" charset="0"/>
              </a:rPr>
              <a:t>Gaussian distribution : </a:t>
            </a:r>
          </a:p>
          <a:p>
            <a:pPr marL="0" lv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marL="0" lvl="0" indent="0">
              <a:buNone/>
            </a:pPr>
            <a:endParaRPr lang="en-US" sz="2400" b="1" dirty="0"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400" b="1" dirty="0">
                <a:cs typeface="Times New Roman" pitchFamily="18" charset="0"/>
              </a:rPr>
              <a:t>where m : Mean ; </a:t>
            </a:r>
            <a:r>
              <a:rPr lang="el-GR" sz="2400" b="1" i="1" dirty="0">
                <a:cs typeface="Times New Roman" pitchFamily="18" charset="0"/>
              </a:rPr>
              <a:t>σ</a:t>
            </a:r>
            <a:r>
              <a:rPr lang="en-US" sz="2400" b="1" dirty="0">
                <a:cs typeface="Times New Roman" pitchFamily="18" charset="0"/>
              </a:rPr>
              <a:t> : Standard deviation </a:t>
            </a:r>
          </a:p>
          <a:p>
            <a:pPr>
              <a:buNone/>
            </a:pPr>
            <a:r>
              <a:rPr lang="en-US" sz="2400" b="1" dirty="0"/>
              <a:t>By substituting the values of  </a:t>
            </a:r>
            <a:r>
              <a:rPr lang="en-US" sz="2400" b="1" i="1" dirty="0"/>
              <a:t>µ </a:t>
            </a:r>
            <a:r>
              <a:rPr lang="en-US" sz="2400" b="1" dirty="0"/>
              <a:t>= 0.6, m = 100, </a:t>
            </a:r>
            <a:r>
              <a:rPr lang="el-GR" sz="2400" b="1" i="1" dirty="0">
                <a:cs typeface="Times New Roman" pitchFamily="18" charset="0"/>
              </a:rPr>
              <a:t>σ</a:t>
            </a:r>
            <a:r>
              <a:rPr lang="en-US" sz="2400" b="1" dirty="0">
                <a:cs typeface="Times New Roman" pitchFamily="18" charset="0"/>
              </a:rPr>
              <a:t> =20</a:t>
            </a:r>
            <a:r>
              <a:rPr lang="en-US" sz="2400" b="1" dirty="0"/>
              <a:t> </a:t>
            </a:r>
            <a:r>
              <a:rPr lang="en-US" sz="2400" b="1"/>
              <a:t>and </a:t>
            </a:r>
          </a:p>
          <a:p>
            <a:pPr>
              <a:buNone/>
            </a:pPr>
            <a:r>
              <a:rPr lang="en-US" sz="2400" b="1"/>
              <a:t>taking log (ln) on both sides, we get 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114550" y="619124"/>
            <a:ext cx="6999096" cy="628651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4472C4">
                    <a:lumMod val="50000"/>
                  </a:srgbClr>
                </a:solidFill>
                <a:latin typeface="Georgia" panose="02040502050405020303" pitchFamily="18" charset="0"/>
                <a:cs typeface="Times New Roman" pitchFamily="18" charset="0"/>
              </a:rPr>
              <a:t>Numerical Example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714875" y="3162300"/>
          <a:ext cx="166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3" imgW="1663560" imgH="1117440" progId="Equation.DSMT4">
                  <p:embed/>
                </p:oleObj>
              </mc:Choice>
              <mc:Fallback>
                <p:oleObj name="Equation" r:id="rId3" imgW="166356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162300"/>
                        <a:ext cx="16637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424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1183119" y="1217083"/>
            <a:ext cx="9417147" cy="381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400" dirty="0">
              <a:solidFill>
                <a:srgbClr val="C00000"/>
              </a:solidFill>
              <a:cs typeface="Times New Roman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C00000"/>
              </a:solidFill>
              <a:cs typeface="Times New Roman" pitchFamily="18" charset="0"/>
            </a:endParaRPr>
          </a:p>
          <a:p>
            <a:pPr marL="0" lvl="0" indent="0">
              <a:buNone/>
            </a:pPr>
            <a:endParaRPr lang="en-US" sz="2400" dirty="0">
              <a:cs typeface="Times New Roman" pitchFamily="18" charset="0"/>
            </a:endParaRPr>
          </a:p>
          <a:p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033463" y="647700"/>
          <a:ext cx="3983037" cy="500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3" imgW="3543120" imgH="5003640" progId="Equation.DSMT4">
                  <p:embed/>
                </p:oleObj>
              </mc:Choice>
              <mc:Fallback>
                <p:oleObj name="Equation" r:id="rId3" imgW="3543120" imgH="5003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647700"/>
                        <a:ext cx="3983037" cy="500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gaussian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84214" y="564768"/>
            <a:ext cx="4210744" cy="38834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53075" y="4505325"/>
            <a:ext cx="391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Figure : 0.6-cut of a fuzzy set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6543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7036" y="727354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Support of a Fuzzy Set A(</a:t>
            </a:r>
            <a:r>
              <a:rPr lang="en-US" sz="2800" b="1" i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21772" y="1534404"/>
                <a:ext cx="1020041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It is defined as the set of all </a:t>
                </a:r>
                <a:r>
                  <a:rPr lang="en-GB" altLang="en-US" sz="24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x </a:t>
                </a: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є X, such that </a:t>
                </a:r>
                <a:r>
                  <a:rPr lang="en-GB" altLang="en-US" sz="2400" b="1" dirty="0" err="1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μ</a:t>
                </a:r>
                <a:r>
                  <a:rPr lang="en-GB" altLang="en-US" sz="2400" b="1" baseline="-25000" dirty="0" err="1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GB" altLang="en-US" sz="24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) &gt; 0</a:t>
                </a:r>
              </a:p>
              <a:p>
                <a:pPr>
                  <a:spcBef>
                    <a:spcPct val="0"/>
                  </a:spcBef>
                </a:pPr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	</a:t>
                </a:r>
                <a:r>
                  <a:rPr lang="en-GB" altLang="en-US" sz="2400" b="1" dirty="0" err="1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supp</a:t>
                </a: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e>
                        <m:sSub>
                          <m:sSubPr>
                            <m:ctrlPr>
                              <a:rPr lang="en-US" alt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)&gt;</m:t>
                        </m:r>
                        <m: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ar-SA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‏</a:t>
                </a:r>
                <a:r>
                  <a:rPr lang="en-US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spcBef>
                    <a:spcPct val="0"/>
                  </a:spcBef>
                </a:pPr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Note: Support of a fuzzy set is nothing but its Strong 0-cut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72" y="1534404"/>
                <a:ext cx="10200410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956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18206" y="3822817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Scalar Cardinality of a Fuzzy Set A(</a:t>
            </a:r>
            <a:r>
              <a:rPr lang="en-US" sz="2800" b="1" i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02773" y="4568990"/>
                <a:ext cx="6629400" cy="995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73" y="4568990"/>
                <a:ext cx="6629400" cy="9950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387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247651" y="1760008"/>
            <a:ext cx="9762066" cy="40502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25450" y="2463800"/>
          <a:ext cx="64516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6" imgW="6451560" imgH="2476440" progId="Equation.DSMT4">
                  <p:embed/>
                </p:oleObj>
              </mc:Choice>
              <mc:Fallback>
                <p:oleObj name="Equation" r:id="rId6" imgW="6451560" imgH="2476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2463800"/>
                        <a:ext cx="6451600" cy="247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143125" y="876299"/>
            <a:ext cx="6999096" cy="628651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4472C4">
                    <a:lumMod val="50000"/>
                  </a:srgbClr>
                </a:solidFill>
                <a:latin typeface="Georgia" panose="02040502050405020303" pitchFamily="18" charset="0"/>
                <a:cs typeface="Times New Roman" pitchFamily="18" charset="0"/>
              </a:rPr>
              <a:t> Numerical Example</a:t>
            </a:r>
          </a:p>
        </p:txBody>
      </p:sp>
    </p:spTree>
    <p:extLst>
      <p:ext uri="{BB962C8B-B14F-4D97-AF65-F5344CB8AC3E}">
        <p14:creationId xmlns:p14="http://schemas.microsoft.com/office/powerpoint/2010/main" val="1108498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8206" y="1348287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Core of a Fuzzy Set A(</a:t>
            </a:r>
            <a:r>
              <a:rPr lang="en-US" sz="2800" b="1" i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0505" y="2066179"/>
            <a:ext cx="3300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It is nothing but its 1-cut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8206" y="2917189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Height of a Fuzzy Set A(</a:t>
            </a:r>
            <a:r>
              <a:rPr lang="en-US" sz="2800" b="1" i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0505" y="3595769"/>
            <a:ext cx="84323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It is defined as the largest of membership values of the elements</a:t>
            </a:r>
          </a:p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contained in that set.</a:t>
            </a:r>
          </a:p>
        </p:txBody>
      </p:sp>
    </p:spTree>
    <p:extLst>
      <p:ext uri="{BB962C8B-B14F-4D97-AF65-F5344CB8AC3E}">
        <p14:creationId xmlns:p14="http://schemas.microsoft.com/office/powerpoint/2010/main" val="115204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5734" y="922866"/>
            <a:ext cx="561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Representation of Crisp Sets 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575734" y="1544373"/>
            <a:ext cx="85344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8275" indent="-168275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A={a</a:t>
            </a:r>
            <a:r>
              <a:rPr lang="en-US" sz="24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,a</a:t>
            </a:r>
            <a:r>
              <a:rPr lang="en-US" sz="24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,……,a</a:t>
            </a:r>
            <a:r>
              <a:rPr lang="en-US" sz="24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A={</a:t>
            </a:r>
            <a:r>
              <a:rPr lang="en-US" sz="24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x|P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(x)}, P: property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Using characteristic function</a:t>
            </a:r>
          </a:p>
          <a:p>
            <a:pPr marL="0" indent="0"/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+mn-lt"/>
                <a:cs typeface="Times New Roman" panose="02020603050405020304" pitchFamily="18" charset="0"/>
              </a:rPr>
              <a:t>	</a:t>
            </a:r>
            <a:r>
              <a:rPr lang="el-GR" sz="2400" b="1" dirty="0">
                <a:latin typeface="+mn-lt"/>
                <a:cs typeface="Times New Roman" panose="02020603050405020304" pitchFamily="18" charset="0"/>
              </a:rPr>
              <a:t>μ</a:t>
            </a:r>
            <a:r>
              <a:rPr lang="en-US" sz="2400" b="1" baseline="-25000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(x)=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845734" y="3500761"/>
            <a:ext cx="4343400" cy="1219200"/>
            <a:chOff x="2209800" y="5486400"/>
            <a:chExt cx="4343400" cy="1219200"/>
          </a:xfrm>
        </p:grpSpPr>
        <p:sp>
          <p:nvSpPr>
            <p:cNvPr id="12" name="Left Brace 11"/>
            <p:cNvSpPr/>
            <p:nvPr/>
          </p:nvSpPr>
          <p:spPr>
            <a:xfrm>
              <a:off x="2209800" y="5715000"/>
              <a:ext cx="381000" cy="8382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TextBox 7"/>
            <p:cNvSpPr txBox="1">
              <a:spLocks noChangeArrowheads="1"/>
            </p:cNvSpPr>
            <p:nvPr/>
          </p:nvSpPr>
          <p:spPr bwMode="auto">
            <a:xfrm>
              <a:off x="2667000" y="5486400"/>
              <a:ext cx="2819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r>
                <a:rPr lang="en-US" sz="2400" b="1" dirty="0">
                  <a:latin typeface="+mn-lt"/>
                  <a:cs typeface="Times New Roman" panose="02020603050405020304" pitchFamily="18" charset="0"/>
                </a:rPr>
                <a:t>1,  if x belongs to A,</a:t>
              </a:r>
            </a:p>
          </p:txBody>
        </p:sp>
        <p:sp>
          <p:nvSpPr>
            <p:cNvPr id="14" name="TextBox 8"/>
            <p:cNvSpPr txBox="1">
              <a:spLocks noChangeArrowheads="1"/>
            </p:cNvSpPr>
            <p:nvPr/>
          </p:nvSpPr>
          <p:spPr bwMode="auto">
            <a:xfrm>
              <a:off x="2667000" y="6248400"/>
              <a:ext cx="3886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r>
                <a:rPr lang="en-US" sz="2400" b="1" dirty="0">
                  <a:latin typeface="+mn-lt"/>
                  <a:cs typeface="Times New Roman" panose="02020603050405020304" pitchFamily="18" charset="0"/>
                </a:rPr>
                <a:t>0,  if x does not belong to 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62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164" y="1749114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Normal Fuzzy Set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336" y="2489249"/>
            <a:ext cx="4352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For a normal fuzzy set, h(A) = 1.0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164" y="3386424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Sub-normal Fuzzy Set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336" y="4126559"/>
            <a:ext cx="4900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For a sub-normal fuzzy set, h(A) &lt; 1.0</a:t>
            </a:r>
          </a:p>
        </p:txBody>
      </p:sp>
    </p:spTree>
    <p:extLst>
      <p:ext uri="{BB962C8B-B14F-4D97-AF65-F5344CB8AC3E}">
        <p14:creationId xmlns:p14="http://schemas.microsoft.com/office/powerpoint/2010/main" val="2995128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389" y="561702"/>
            <a:ext cx="995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Some Standard Operations in Fuzzy Sets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164" y="1749114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Proper Subset of a Fuzzy Set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65977" y="2641947"/>
                <a:ext cx="90304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⊂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77" y="2641947"/>
                <a:ext cx="903042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7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333376" y="1055158"/>
            <a:ext cx="9762066" cy="40502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88950" y="1946275"/>
          <a:ext cx="72009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6" imgW="7200720" imgH="2882880" progId="Equation.DSMT4">
                  <p:embed/>
                </p:oleObj>
              </mc:Choice>
              <mc:Fallback>
                <p:oleObj name="Equation" r:id="rId6" imgW="7200720" imgH="2882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1946275"/>
                        <a:ext cx="7200900" cy="288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265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561702"/>
            <a:ext cx="995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Some Standard Operations in Fuzzy Sets (contd.)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165" y="2391508"/>
            <a:ext cx="9742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Equal fuzzy sets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5978" y="3387970"/>
                <a:ext cx="63810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𝒊𝒇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78" y="3387970"/>
                <a:ext cx="638100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007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333376" y="1055158"/>
            <a:ext cx="9762066" cy="40502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3400" y="2174875"/>
          <a:ext cx="61595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6" imgW="6159240" imgH="2387520" progId="Equation.DSMT4">
                  <p:embed/>
                </p:oleObj>
              </mc:Choice>
              <mc:Fallback>
                <p:oleObj name="Equation" r:id="rId6" imgW="6159240" imgH="2387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74875"/>
                        <a:ext cx="6159500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695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727" y="1028145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Complement of a Fuzzy Set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560" y="2902527"/>
            <a:ext cx="4186904" cy="226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91312" y="1870594"/>
                <a:ext cx="6629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acc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12" y="1870594"/>
                <a:ext cx="6629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975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333376" y="1055158"/>
            <a:ext cx="9762066" cy="40502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88950" y="2209800"/>
          <a:ext cx="75438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6" imgW="7543800" imgH="2489040" progId="Equation.DSMT4">
                  <p:embed/>
                </p:oleObj>
              </mc:Choice>
              <mc:Fallback>
                <p:oleObj name="Equation" r:id="rId6" imgW="7543800" imgH="248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2209800"/>
                        <a:ext cx="7543800" cy="248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4406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3682" y="1312153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Intersection of Fuzzy Sets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2780" y="2453961"/>
                <a:ext cx="1118190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Intersection of two fuzzy sets A(x) and B(x) is denoted by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ct val="0"/>
                  </a:spcBef>
                </a:pP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and its membership values are determined  as follows :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0" y="2453961"/>
                <a:ext cx="11181906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817" t="-4082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88707" y="4178140"/>
                <a:ext cx="6629400" cy="497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∩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𝒎𝒊𝒏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07" y="4178140"/>
                <a:ext cx="6629400" cy="497252"/>
              </a:xfrm>
              <a:prstGeom prst="rect">
                <a:avLst/>
              </a:prstGeom>
              <a:blipFill rotWithShape="0">
                <a:blip r:embed="rId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083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2597" y="4854925"/>
            <a:ext cx="7398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Note:  Intersection is analogous to logical AND operation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24952" y="1343891"/>
            <a:ext cx="4853853" cy="3082875"/>
            <a:chOff x="2243137" y="1343891"/>
            <a:chExt cx="4853853" cy="3082875"/>
          </a:xfrm>
        </p:grpSpPr>
        <p:pic>
          <p:nvPicPr>
            <p:cNvPr id="4" name="Picture 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4426"/>
            <a:stretch/>
          </p:blipFill>
          <p:spPr bwMode="auto">
            <a:xfrm>
              <a:off x="2243137" y="1343891"/>
              <a:ext cx="4853853" cy="301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29100" y="405743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x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95800" y="4242100"/>
              <a:ext cx="495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1450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 txBox="1">
            <a:spLocks/>
          </p:cNvSpPr>
          <p:nvPr/>
        </p:nvSpPr>
        <p:spPr>
          <a:xfrm>
            <a:off x="333376" y="723900"/>
            <a:ext cx="9762066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34975" y="1323975"/>
          <a:ext cx="78994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6" imgW="7899120" imgH="4394160" progId="Equation.DSMT4">
                  <p:embed/>
                </p:oleObj>
              </mc:Choice>
              <mc:Fallback>
                <p:oleObj name="Equation" r:id="rId6" imgW="7899120" imgH="4394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1323975"/>
                        <a:ext cx="7899400" cy="439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89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399" y="855131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Notations Used in Set Theory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598" y="1583796"/>
            <a:ext cx="894926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Times New Roman" panose="02020603050405020304" pitchFamily="18" charset="0"/>
              </a:rPr>
              <a:t>              : Empty/Null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Times New Roman" panose="02020603050405020304" pitchFamily="18" charset="0"/>
              </a:rPr>
              <a:t>              : Element </a:t>
            </a:r>
            <a:r>
              <a:rPr lang="en-US" sz="2800" b="1" i="1" dirty="0">
                <a:latin typeface="+mn-lt"/>
                <a:cs typeface="Times New Roman" panose="02020603050405020304" pitchFamily="18" charset="0"/>
              </a:rPr>
              <a:t>x</a:t>
            </a:r>
            <a:r>
              <a:rPr lang="en-US" sz="2800" b="1" dirty="0">
                <a:latin typeface="+mn-lt"/>
                <a:cs typeface="Times New Roman" panose="02020603050405020304" pitchFamily="18" charset="0"/>
              </a:rPr>
              <a:t> of the Universal set X belongs to set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Times New Roman" panose="02020603050405020304" pitchFamily="18" charset="0"/>
              </a:rPr>
              <a:t>              : </a:t>
            </a:r>
            <a:r>
              <a:rPr lang="en-US" sz="2800" b="1" i="1" dirty="0">
                <a:latin typeface="+mn-lt"/>
                <a:cs typeface="Times New Roman" panose="02020603050405020304" pitchFamily="18" charset="0"/>
              </a:rPr>
              <a:t>x</a:t>
            </a:r>
            <a:r>
              <a:rPr lang="en-US" sz="2800" b="1" dirty="0">
                <a:latin typeface="+mn-lt"/>
                <a:cs typeface="Times New Roman" panose="02020603050405020304" pitchFamily="18" charset="0"/>
              </a:rPr>
              <a:t> does not belong to set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Times New Roman" panose="02020603050405020304" pitchFamily="18" charset="0"/>
              </a:rPr>
              <a:t>              : set A is a subset of set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Times New Roman" panose="02020603050405020304" pitchFamily="18" charset="0"/>
              </a:rPr>
              <a:t>              : set A is a superset of set 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Times New Roman" panose="02020603050405020304" pitchFamily="18" charset="0"/>
              </a:rPr>
              <a:t>              : A and B are equal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Times New Roman" panose="02020603050405020304" pitchFamily="18" charset="0"/>
              </a:rPr>
              <a:t>              : A and B are not equal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881582"/>
              </p:ext>
            </p:extLst>
          </p:nvPr>
        </p:nvGraphicFramePr>
        <p:xfrm>
          <a:off x="1143000" y="1652335"/>
          <a:ext cx="346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" name="Equation" r:id="rId3" imgW="126720" imgH="139680" progId="Equation.3">
                  <p:embed/>
                </p:oleObj>
              </mc:Choice>
              <mc:Fallback>
                <p:oleObj name="Equation" r:id="rId3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52335"/>
                        <a:ext cx="3460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843079"/>
              </p:ext>
            </p:extLst>
          </p:nvPr>
        </p:nvGraphicFramePr>
        <p:xfrm>
          <a:off x="945355" y="2033335"/>
          <a:ext cx="9445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" name="Equation" r:id="rId5" imgW="393480" imgH="164880" progId="Equation.DSMT4">
                  <p:embed/>
                </p:oleObj>
              </mc:Choice>
              <mc:Fallback>
                <p:oleObj name="Equation" r:id="rId5" imgW="393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355" y="2033335"/>
                        <a:ext cx="94456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679637"/>
              </p:ext>
            </p:extLst>
          </p:nvPr>
        </p:nvGraphicFramePr>
        <p:xfrm>
          <a:off x="1031875" y="2566704"/>
          <a:ext cx="9144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" name="Equation" r:id="rId7" imgW="380880" imgH="152280" progId="Equation.3">
                  <p:embed/>
                </p:oleObj>
              </mc:Choice>
              <mc:Fallback>
                <p:oleObj name="Equation" r:id="rId7" imgW="380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566704"/>
                        <a:ext cx="9144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817648"/>
              </p:ext>
            </p:extLst>
          </p:nvPr>
        </p:nvGraphicFramePr>
        <p:xfrm>
          <a:off x="945355" y="3016243"/>
          <a:ext cx="914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" name="Equation" r:id="rId9" imgW="406080" imgH="152280" progId="Equation.3">
                  <p:embed/>
                </p:oleObj>
              </mc:Choice>
              <mc:Fallback>
                <p:oleObj name="Equation" r:id="rId9" imgW="4060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355" y="3016243"/>
                        <a:ext cx="914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222684"/>
              </p:ext>
            </p:extLst>
          </p:nvPr>
        </p:nvGraphicFramePr>
        <p:xfrm>
          <a:off x="945355" y="3443557"/>
          <a:ext cx="914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2" name="Equation" r:id="rId11" imgW="406080" imgH="152280" progId="Equation.3">
                  <p:embed/>
                </p:oleObj>
              </mc:Choice>
              <mc:Fallback>
                <p:oleObj name="Equation" r:id="rId11" imgW="4060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355" y="3443557"/>
                        <a:ext cx="914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74964"/>
              </p:ext>
            </p:extLst>
          </p:nvPr>
        </p:nvGraphicFramePr>
        <p:xfrm>
          <a:off x="950117" y="3870871"/>
          <a:ext cx="9048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3" name="Equation" r:id="rId13" imgW="393480" imgH="126720" progId="Equation.3">
                  <p:embed/>
                </p:oleObj>
              </mc:Choice>
              <mc:Fallback>
                <p:oleObj name="Equation" r:id="rId13" imgW="3934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117" y="3870871"/>
                        <a:ext cx="9048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17075"/>
              </p:ext>
            </p:extLst>
          </p:nvPr>
        </p:nvGraphicFramePr>
        <p:xfrm>
          <a:off x="950117" y="4275739"/>
          <a:ext cx="9048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4" name="Equation" r:id="rId15" imgW="393480" imgH="126720" progId="Equation.3">
                  <p:embed/>
                </p:oleObj>
              </mc:Choice>
              <mc:Fallback>
                <p:oleObj name="Equation" r:id="rId15" imgW="3934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117" y="4275739"/>
                        <a:ext cx="9048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8711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682" y="1312153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Union of Fuzzy Sets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69819" y="2266936"/>
                <a:ext cx="871450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Union of two fuzzy sets A(x) and B(x) is represented by: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and its membership value is determined as follows: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19" y="2266936"/>
                <a:ext cx="8714508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049" t="-4061" r="-7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82226" y="4178140"/>
                <a:ext cx="6629400" cy="497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∪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26" y="4178140"/>
                <a:ext cx="6629400" cy="497252"/>
              </a:xfrm>
              <a:prstGeom prst="rect">
                <a:avLst/>
              </a:prstGeom>
              <a:blipFill rotWithShape="0">
                <a:blip r:embed="rId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12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6" y="1212271"/>
            <a:ext cx="5653021" cy="306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5297" y="4700154"/>
            <a:ext cx="636896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97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LGC Sans" charset="0"/>
                <a:cs typeface="DejaVu LGC Sans" charset="0"/>
              </a:defRPr>
            </a:lvl1pPr>
            <a:lvl2pPr marL="742950" indent="-28575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LGC Sans" charset="0"/>
                <a:cs typeface="DejaVu LGC Sans" charset="0"/>
              </a:defRPr>
            </a:lvl2pPr>
            <a:lvl3pPr marL="1143000" indent="-228600">
              <a:lnSpc>
                <a:spcPct val="97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LGC Sans" charset="0"/>
                <a:cs typeface="DejaVu LGC Sans" charset="0"/>
              </a:defRPr>
            </a:lvl3pPr>
            <a:lvl4pPr marL="1600200" indent="-228600">
              <a:lnSpc>
                <a:spcPct val="9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LGC Sans" charset="0"/>
                <a:cs typeface="DejaVu LGC Sans" charset="0"/>
              </a:defRPr>
            </a:lvl4pPr>
            <a:lvl5pPr marL="2057400" indent="-228600">
              <a:lnSpc>
                <a:spcPct val="97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LGC Sans" charset="0"/>
                <a:cs typeface="DejaVu LGC Sans" charset="0"/>
              </a:defRPr>
            </a:lvl5pPr>
            <a:lvl6pPr marL="2514600" indent="-228600" defTabSz="457200" eaLnBrk="0" fontAlgn="base" hangingPunct="0">
              <a:lnSpc>
                <a:spcPct val="9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LGC Sans" charset="0"/>
                <a:cs typeface="DejaVu LGC Sans" charset="0"/>
              </a:defRPr>
            </a:lvl6pPr>
            <a:lvl7pPr marL="2971800" indent="-228600" defTabSz="457200" eaLnBrk="0" fontAlgn="base" hangingPunct="0">
              <a:lnSpc>
                <a:spcPct val="9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LGC Sans" charset="0"/>
                <a:cs typeface="DejaVu LGC Sans" charset="0"/>
              </a:defRPr>
            </a:lvl7pPr>
            <a:lvl8pPr marL="3429000" indent="-228600" defTabSz="457200" eaLnBrk="0" fontAlgn="base" hangingPunct="0">
              <a:lnSpc>
                <a:spcPct val="9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LGC Sans" charset="0"/>
                <a:cs typeface="DejaVu LGC Sans" charset="0"/>
              </a:defRPr>
            </a:lvl8pPr>
            <a:lvl9pPr marL="3886200" indent="-228600" defTabSz="457200" eaLnBrk="0" fontAlgn="base" hangingPunct="0">
              <a:lnSpc>
                <a:spcPct val="9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LGC Sans" charset="0"/>
                <a:cs typeface="DejaVu LGC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2400" b="1" dirty="0">
                <a:latin typeface="Calibri"/>
                <a:cs typeface="Times New Roman" panose="02020603050405020304" pitchFamily="18" charset="0"/>
              </a:rPr>
              <a:t>Note: Union is analogous to logical OR operation</a:t>
            </a:r>
          </a:p>
        </p:txBody>
      </p:sp>
    </p:spTree>
    <p:extLst>
      <p:ext uri="{BB962C8B-B14F-4D97-AF65-F5344CB8AC3E}">
        <p14:creationId xmlns:p14="http://schemas.microsoft.com/office/powerpoint/2010/main" val="1487635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333376" y="723900"/>
            <a:ext cx="9762066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79425" y="1352550"/>
          <a:ext cx="80010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6" imgW="8001000" imgH="4394160" progId="Equation.DSMT4">
                  <p:embed/>
                </p:oleObj>
              </mc:Choice>
              <mc:Fallback>
                <p:oleObj name="Equation" r:id="rId6" imgW="8001000" imgH="4394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352550"/>
                        <a:ext cx="8001000" cy="439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8855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7264" y="1332935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Algebraic product of Fuzzy Sets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84738" y="2136851"/>
                <a:ext cx="762000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)={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38" y="2136851"/>
                <a:ext cx="7620000" cy="5091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333376" y="723900"/>
            <a:ext cx="9762066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36575" y="1917700"/>
          <a:ext cx="71628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6" imgW="7162560" imgH="2730240" progId="Equation.DSMT4">
                  <p:embed/>
                </p:oleObj>
              </mc:Choice>
              <mc:Fallback>
                <p:oleObj name="Equation" r:id="rId6" imgW="7162560" imgH="273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917700"/>
                        <a:ext cx="7162800" cy="273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298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100" y="1805354"/>
            <a:ext cx="1009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Multiplication of a Fuzzy Set by a Crisp Number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2213" y="3212123"/>
                <a:ext cx="673055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𝒅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13" y="3212123"/>
                <a:ext cx="6730556" cy="5091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150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333376" y="1055158"/>
            <a:ext cx="9762066" cy="40502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1325" y="2130425"/>
          <a:ext cx="94107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6" imgW="9410400" imgH="2400120" progId="Equation.DSMT4">
                  <p:embed/>
                </p:oleObj>
              </mc:Choice>
              <mc:Fallback>
                <p:oleObj name="Equation" r:id="rId6" imgW="9410400" imgH="240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2130425"/>
                        <a:ext cx="9410700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264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3682" y="1312153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Power of a Fuzzy Set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9818" y="2454763"/>
            <a:ext cx="75805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A</a:t>
            </a:r>
            <a:r>
              <a:rPr lang="en-GB" altLang="en-US" sz="2400" b="1" baseline="30000" dirty="0">
                <a:solidFill>
                  <a:prstClr val="black"/>
                </a:solidFill>
                <a:cs typeface="Times New Roman" panose="02020603050405020304" pitchFamily="18" charset="0"/>
              </a:rPr>
              <a:t>P</a:t>
            </a: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en-GB" altLang="en-US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):  p-</a:t>
            </a:r>
            <a:r>
              <a:rPr lang="en-GB" altLang="en-US" sz="240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th</a:t>
            </a: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 power of a fuzzy set A(</a:t>
            </a:r>
            <a:r>
              <a:rPr lang="en-GB" altLang="en-US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) such that</a:t>
            </a:r>
          </a:p>
          <a:p>
            <a:pPr>
              <a:spcBef>
                <a:spcPct val="0"/>
              </a:spcBef>
            </a:pPr>
            <a:endParaRPr lang="en-GB" altLang="en-US" sz="24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</a:pPr>
            <a:endParaRPr lang="en-GB" altLang="en-US" sz="24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 Concentration: p=2</a:t>
            </a:r>
          </a:p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            Dilation: p=1/2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20968" y="3117957"/>
                <a:ext cx="6629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sSup>
                            <m:sSup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68" y="3117957"/>
                <a:ext cx="66294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900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333376" y="1055158"/>
            <a:ext cx="9762066" cy="40502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568325" y="2120900"/>
          <a:ext cx="81661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6" imgW="8165880" imgH="2400120" progId="Equation.DSMT4">
                  <p:embed/>
                </p:oleObj>
              </mc:Choice>
              <mc:Fallback>
                <p:oleObj name="Equation" r:id="rId6" imgW="8165880" imgH="240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2120900"/>
                        <a:ext cx="8166100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877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000" y="1332935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Algebraic Sum of two Fuzzy Sets A(</a:t>
            </a:r>
            <a:r>
              <a:rPr lang="en-US" sz="2800" b="1" i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) and B(</a:t>
            </a:r>
            <a:r>
              <a:rPr lang="en-US" sz="2800" b="1" i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5238" y="3472934"/>
            <a:ext cx="995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39535" y="2675951"/>
                <a:ext cx="6629400" cy="475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)={(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35" y="2675951"/>
                <a:ext cx="6629400" cy="475900"/>
              </a:xfrm>
              <a:prstGeom prst="rect">
                <a:avLst/>
              </a:prstGeom>
              <a:blipFill rotWithShape="0">
                <a:blip r:embed="rId3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37408" y="4255682"/>
                <a:ext cx="6629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08" y="4255682"/>
                <a:ext cx="6629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38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9800" y="807704"/>
            <a:ext cx="9702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              : A is a proper subset of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              : A is a proper superset of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              : Cardinality of set A is defined as the total number of</a:t>
            </a:r>
          </a:p>
          <a:p>
            <a:r>
              <a:rPr lang="en-US" sz="2800" b="1" dirty="0">
                <a:cs typeface="Times New Roman" panose="02020603050405020304" pitchFamily="18" charset="0"/>
              </a:rPr>
              <a:t>                  elements present in that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     </a:t>
            </a:r>
            <a:r>
              <a:rPr lang="en-US" sz="2800" dirty="0">
                <a:cs typeface="Times New Roman" panose="02020603050405020304" pitchFamily="18" charset="0"/>
              </a:rPr>
              <a:t>p(A) </a:t>
            </a:r>
            <a:r>
              <a:rPr lang="en-US" sz="2800" b="1" dirty="0">
                <a:cs typeface="Times New Roman" panose="02020603050405020304" pitchFamily="18" charset="0"/>
              </a:rPr>
              <a:t>: Power set of A is the maximum number of subsets</a:t>
            </a:r>
          </a:p>
          <a:p>
            <a:r>
              <a:rPr lang="en-US" sz="2800" b="1" dirty="0">
                <a:cs typeface="Times New Roman" panose="02020603050405020304" pitchFamily="18" charset="0"/>
              </a:rPr>
              <a:t>including the null that can be constructed from a set A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939800" y="3786767"/>
            <a:ext cx="964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FF"/>
                </a:solidFill>
                <a:cs typeface="Times New Roman" panose="02020603050405020304" pitchFamily="18" charset="0"/>
              </a:rPr>
              <a:t>Note:</a:t>
            </a:r>
            <a:r>
              <a:rPr lang="en-US" sz="2400" b="1" dirty="0"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789871"/>
              </p:ext>
            </p:extLst>
          </p:nvPr>
        </p:nvGraphicFramePr>
        <p:xfrm>
          <a:off x="1930840" y="3791517"/>
          <a:ext cx="15128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Equation" r:id="rId3" imgW="698400" imgH="228600" progId="Equation.3">
                  <p:embed/>
                </p:oleObj>
              </mc:Choice>
              <mc:Fallback>
                <p:oleObj name="Equation" r:id="rId3" imgW="69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840" y="3791517"/>
                        <a:ext cx="15128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964402"/>
              </p:ext>
            </p:extLst>
          </p:nvPr>
        </p:nvGraphicFramePr>
        <p:xfrm>
          <a:off x="1303868" y="931336"/>
          <a:ext cx="9350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Equation" r:id="rId5" imgW="406080" imgH="126720" progId="Equation.DSMT4">
                  <p:embed/>
                </p:oleObj>
              </mc:Choice>
              <mc:Fallback>
                <p:oleObj name="Equation" r:id="rId5" imgW="4060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868" y="931336"/>
                        <a:ext cx="93503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65757"/>
              </p:ext>
            </p:extLst>
          </p:nvPr>
        </p:nvGraphicFramePr>
        <p:xfrm>
          <a:off x="1303868" y="1347068"/>
          <a:ext cx="9350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name="Equation" r:id="rId7" imgW="406080" imgH="126720" progId="Equation.3">
                  <p:embed/>
                </p:oleObj>
              </mc:Choice>
              <mc:Fallback>
                <p:oleObj name="Equation" r:id="rId7" imgW="4060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868" y="1347068"/>
                        <a:ext cx="93503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939392"/>
              </p:ext>
            </p:extLst>
          </p:nvPr>
        </p:nvGraphicFramePr>
        <p:xfrm>
          <a:off x="1574537" y="1762800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" name="Equation" r:id="rId9" imgW="177480" imgH="177480" progId="Equation.3">
                  <p:embed/>
                </p:oleObj>
              </mc:Choice>
              <mc:Fallback>
                <p:oleObj name="Equation" r:id="rId9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537" y="1762800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2027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333376" y="723900"/>
            <a:ext cx="9762066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7200" y="1879600"/>
          <a:ext cx="75692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6" imgW="7569000" imgH="2730240" progId="Equation.DSMT4">
                  <p:embed/>
                </p:oleObj>
              </mc:Choice>
              <mc:Fallback>
                <p:oleObj name="Equation" r:id="rId6" imgW="7569000" imgH="273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79600"/>
                        <a:ext cx="7569200" cy="273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7496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391" y="1312153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Bounded Sum of two Fuzzy Sets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5629" y="3452152"/>
            <a:ext cx="995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12271" y="2469198"/>
                <a:ext cx="6629400" cy="475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⨁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)={(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⨁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271" y="2469198"/>
                <a:ext cx="6629400" cy="475900"/>
              </a:xfrm>
              <a:prstGeom prst="rect">
                <a:avLst/>
              </a:prstGeom>
              <a:blipFill rotWithShape="0"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12271" y="4186127"/>
                <a:ext cx="6629400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⨁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𝒎𝒊𝒏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271" y="4186127"/>
                <a:ext cx="6629400" cy="469487"/>
              </a:xfrm>
              <a:prstGeom prst="rect">
                <a:avLst/>
              </a:prstGeom>
              <a:blipFill rotWithShape="0">
                <a:blip r:embed="rId4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4928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333376" y="723900"/>
            <a:ext cx="9762066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 </a:t>
            </a: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7600" y="246380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3" imgW="914400" imgH="228960" progId="Equation.DSMT4">
                  <p:embed/>
                </p:oleObj>
              </mc:Choice>
              <mc:Fallback>
                <p:oleObj name="Equation" r:id="rId3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63800"/>
                        <a:ext cx="914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84700" y="20447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5" imgW="914400" imgH="228960" progId="Equation.DSMT4">
                  <p:embed/>
                </p:oleObj>
              </mc:Choice>
              <mc:Fallback>
                <p:oleObj name="Equation" r:id="rId5" imgW="914400" imgH="22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44700"/>
                        <a:ext cx="127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58800" y="1879600"/>
          <a:ext cx="69850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6" imgW="6984720" imgH="2730240" progId="Equation.DSMT4">
                  <p:embed/>
                </p:oleObj>
              </mc:Choice>
              <mc:Fallback>
                <p:oleObj name="Equation" r:id="rId6" imgW="6984720" imgH="273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879600"/>
                        <a:ext cx="6985000" cy="273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0932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037" y="1563114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Algebraic Difference of two Fuzzy Sets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2502" y="3420980"/>
            <a:ext cx="995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108362" y="2632671"/>
                <a:ext cx="6629400" cy="475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)={(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62" y="2632671"/>
                <a:ext cx="6629400" cy="475900"/>
              </a:xfrm>
              <a:prstGeom prst="rect">
                <a:avLst/>
              </a:prstGeom>
              <a:blipFill rotWithShape="0">
                <a:blip r:embed="rId3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72213" y="4326219"/>
                <a:ext cx="6629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∩</m:t>
                          </m:r>
                          <m:acc>
                            <m:accPr>
                              <m:chr m:val="̅"/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</m:acc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13" y="4326219"/>
                <a:ext cx="6629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4632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7098" y="374134"/>
            <a:ext cx="74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Numerical Example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751" y="1663338"/>
            <a:ext cx="61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Let us consider the following two fuzzy sets: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449263" y="2708275"/>
          <a:ext cx="8124825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3" imgW="3200400" imgH="1180800" progId="Equation.DSMT4">
                  <p:embed/>
                </p:oleObj>
              </mc:Choice>
              <mc:Fallback>
                <p:oleObj name="Equation" r:id="rId3" imgW="320040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708275"/>
                        <a:ext cx="8124825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9268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568" y="1401378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Bounded Difference of two Fuzzy Sets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557" y="3361095"/>
            <a:ext cx="995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58523" y="2464629"/>
                <a:ext cx="6629400" cy="475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𝚯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)={(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𝚯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3" y="2464629"/>
                <a:ext cx="6629400" cy="475900"/>
              </a:xfrm>
              <a:prstGeom prst="rect">
                <a:avLst/>
              </a:prstGeom>
              <a:blipFill rotWithShape="0">
                <a:blip r:embed="rId3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58523" y="4245563"/>
                <a:ext cx="6629400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𝚯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𝒎𝒂𝒙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3" y="4245563"/>
                <a:ext cx="6629400" cy="469487"/>
              </a:xfrm>
              <a:prstGeom prst="rect">
                <a:avLst/>
              </a:prstGeom>
              <a:blipFill rotWithShape="0">
                <a:blip r:embed="rId4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0669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0544" y="444472"/>
            <a:ext cx="74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751" y="1839183"/>
            <a:ext cx="61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Let us consider the following two fuzzy sets: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614363" y="3019425"/>
          <a:ext cx="77708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3" imgW="3060360" imgH="914400" progId="Equation.DSMT4">
                  <p:embed/>
                </p:oleObj>
              </mc:Choice>
              <mc:Fallback>
                <p:oleObj name="Equation" r:id="rId3" imgW="3060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3019425"/>
                        <a:ext cx="7770812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1689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04" y="878484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Cartesian product of two Fuzzy Sets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2555" y="1725192"/>
            <a:ext cx="81366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Two fuzzy sets A(</a:t>
            </a:r>
            <a:r>
              <a:rPr lang="en-GB" altLang="en-US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) defined in X</a:t>
            </a:r>
          </a:p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	      and B(</a:t>
            </a:r>
            <a:r>
              <a:rPr lang="en-GB" altLang="en-US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y</a:t>
            </a: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) defined in Y</a:t>
            </a:r>
          </a:p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Cartesian product of two fuzzy sets is denoted by A(</a:t>
            </a:r>
            <a:r>
              <a:rPr lang="en-GB" altLang="en-US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)×B(</a:t>
            </a:r>
            <a:r>
              <a:rPr lang="en-GB" altLang="en-US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y</a:t>
            </a: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), </a:t>
            </a:r>
          </a:p>
          <a:p>
            <a:pPr>
              <a:spcBef>
                <a:spcPct val="0"/>
              </a:spcBef>
            </a:pPr>
            <a:r>
              <a:rPr lang="en-GB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such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33999" y="2806890"/>
                <a:ext cx="6629400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𝒎𝒊𝒏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999" y="2806890"/>
                <a:ext cx="6629400" cy="469487"/>
              </a:xfrm>
              <a:prstGeom prst="rect">
                <a:avLst/>
              </a:prstGeom>
              <a:blipFill rotWithShape="0">
                <a:blip r:embed="rId3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0948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355" y="561702"/>
            <a:ext cx="874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751" y="1335094"/>
            <a:ext cx="61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Let us consider the following two fuzzy sets: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804863" y="2622550"/>
          <a:ext cx="6802437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3" imgW="2679480" imgH="1143000" progId="Equation.DSMT4">
                  <p:embed/>
                </p:oleObj>
              </mc:Choice>
              <mc:Fallback>
                <p:oleObj name="Equation" r:id="rId3" imgW="267948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2622550"/>
                        <a:ext cx="6802437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8173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419100" y="2100263"/>
          <a:ext cx="644683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3" imgW="2539800" imgH="914400" progId="Equation.DSMT4">
                  <p:embed/>
                </p:oleObj>
              </mc:Choice>
              <mc:Fallback>
                <p:oleObj name="Equation" r:id="rId3" imgW="2539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100263"/>
                        <a:ext cx="644683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00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13265" y="532009"/>
            <a:ext cx="563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Crisp 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/>
              <p:cNvSpPr txBox="1">
                <a:spLocks noChangeArrowheads="1"/>
              </p:cNvSpPr>
              <p:nvPr/>
            </p:nvSpPr>
            <p:spPr bwMode="auto">
              <a:xfrm>
                <a:off x="634999" y="1066801"/>
                <a:ext cx="8534400" cy="6370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chemeClr val="hlink"/>
                    </a:solidFill>
                    <a:latin typeface="+mn-lt"/>
                    <a:cs typeface="Times New Roman" panose="02020603050405020304" pitchFamily="18" charset="0"/>
                  </a:rPr>
                  <a:t>Difference:</a:t>
                </a:r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𝒂𝒏𝒅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It is known as </a:t>
                </a:r>
                <a:r>
                  <a:rPr lang="en-US" sz="2400" b="1" dirty="0">
                    <a:solidFill>
                      <a:schemeClr val="hlink"/>
                    </a:solidFill>
                    <a:latin typeface="+mn-lt"/>
                    <a:cs typeface="Times New Roman" panose="02020603050405020304" pitchFamily="18" charset="0"/>
                  </a:rPr>
                  <a:t>relative complement</a:t>
                </a:r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 of set B with respect to set A</a:t>
                </a:r>
              </a:p>
              <a:p>
                <a:endParaRPr lang="en-US" sz="2400" b="1" dirty="0">
                  <a:latin typeface="+mn-lt"/>
                  <a:cs typeface="Times New Roman" panose="02020603050405020304" pitchFamily="18" charset="0"/>
                </a:endParaRPr>
              </a:p>
              <a:p>
                <a:endParaRPr lang="en-US" sz="2400" b="1" dirty="0">
                  <a:latin typeface="+mn-lt"/>
                  <a:cs typeface="Times New Roman" panose="02020603050405020304" pitchFamily="18" charset="0"/>
                </a:endParaRPr>
              </a:p>
              <a:p>
                <a:endParaRPr lang="en-US" sz="2400" b="1" dirty="0">
                  <a:latin typeface="+mn-lt"/>
                  <a:cs typeface="Times New Roman" panose="02020603050405020304" pitchFamily="18" charset="0"/>
                </a:endParaRPr>
              </a:p>
              <a:p>
                <a:endParaRPr lang="en-US" sz="2400" b="1" dirty="0">
                  <a:latin typeface="+mn-lt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  </a:t>
                </a:r>
              </a:p>
              <a:p>
                <a:endParaRPr lang="en-US" sz="2400" b="1" dirty="0">
                  <a:latin typeface="+mn-lt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chemeClr val="hlink"/>
                    </a:solidFill>
                    <a:latin typeface="+mn-lt"/>
                    <a:cs typeface="Times New Roman" panose="02020603050405020304" pitchFamily="18" charset="0"/>
                  </a:rPr>
                  <a:t>Absolute complement</a:t>
                </a:r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           </a:t>
                </a:r>
              </a:p>
              <a:p>
                <a:r>
                  <a:rPr lang="en-US" sz="2400" b="1" dirty="0">
                    <a:latin typeface="+mn-lt"/>
                    <a:cs typeface="Times New Roman" panose="02020603050405020304" pitchFamily="18" charset="0"/>
                  </a:rPr>
                  <a:t>                </a:t>
                </a:r>
              </a:p>
              <a:p>
                <a:endParaRPr lang="en-US" sz="2400" b="1" dirty="0">
                  <a:latin typeface="+mn-lt"/>
                  <a:cs typeface="Times New Roman" panose="02020603050405020304" pitchFamily="18" charset="0"/>
                </a:endParaRPr>
              </a:p>
              <a:p>
                <a:endParaRPr lang="en-US" sz="2400" b="1" dirty="0">
                  <a:latin typeface="+mn-lt"/>
                  <a:cs typeface="Times New Roman" panose="02020603050405020304" pitchFamily="18" charset="0"/>
                </a:endParaRPr>
              </a:p>
              <a:p>
                <a:endParaRPr lang="en-US" sz="2400" b="1" dirty="0">
                  <a:latin typeface="+mn-lt"/>
                  <a:cs typeface="Times New Roman" panose="02020603050405020304" pitchFamily="18" charset="0"/>
                </a:endParaRPr>
              </a:p>
              <a:p>
                <a:endParaRPr lang="en-US" sz="2400" b="1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999" y="1066801"/>
                <a:ext cx="8534400" cy="6370975"/>
              </a:xfrm>
              <a:prstGeom prst="rect">
                <a:avLst/>
              </a:prstGeom>
              <a:blipFill rotWithShape="0">
                <a:blip r:embed="rId4"/>
                <a:stretch>
                  <a:fillRect l="-10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r="-1" b="2406"/>
          <a:stretch/>
        </p:blipFill>
        <p:spPr bwMode="auto">
          <a:xfrm>
            <a:off x="3253693" y="2327033"/>
            <a:ext cx="4379006" cy="200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16865" y="4768313"/>
                <a:ext cx="5353260" cy="378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𝒂𝒏𝒅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65" y="4768313"/>
                <a:ext cx="5353260" cy="378180"/>
              </a:xfrm>
              <a:prstGeom prst="rect">
                <a:avLst/>
              </a:prstGeom>
              <a:blipFill rotWithShape="1">
                <a:blip r:embed="rId6"/>
                <a:stretch>
                  <a:fillRect l="-911" r="-1481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057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66725" y="2100263"/>
          <a:ext cx="64484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3" imgW="2539800" imgH="914400" progId="Equation.DSMT4">
                  <p:embed/>
                </p:oleObj>
              </mc:Choice>
              <mc:Fallback>
                <p:oleObj name="Equation" r:id="rId3" imgW="2539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100263"/>
                        <a:ext cx="64484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3182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90563" y="1487488"/>
          <a:ext cx="6446837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3" imgW="2539800" imgH="1625400" progId="Equation.DSMT4">
                  <p:embed/>
                </p:oleObj>
              </mc:Choice>
              <mc:Fallback>
                <p:oleObj name="Equation" r:id="rId3" imgW="2539800" imgH="162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1487488"/>
                        <a:ext cx="6446837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6274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389" y="561702"/>
            <a:ext cx="995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Composition of fuzzy relations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4791" y="884867"/>
            <a:ext cx="9954491" cy="415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Let A = [</a:t>
            </a:r>
            <a:r>
              <a:rPr lang="en-GB" altLang="en-US" sz="2400" b="1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a</a:t>
            </a:r>
            <a:r>
              <a:rPr lang="en-GB" altLang="en-US" sz="2400" b="1" baseline="-25000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ij</a:t>
            </a: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] and B = [</a:t>
            </a:r>
            <a:r>
              <a:rPr lang="en-GB" altLang="en-US" sz="2400" b="1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b</a:t>
            </a:r>
            <a:r>
              <a:rPr lang="en-GB" altLang="en-US" sz="2400" b="1" baseline="-25000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jk</a:t>
            </a: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] be two fuzzy relations expressed in the matrix form.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 sz="2400" b="1" dirty="0">
              <a:solidFill>
                <a:srgbClr val="000000"/>
              </a:solidFill>
              <a:latin typeface="Calibri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Composition of these two fuzzy relations, that is, C is represented as follows: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		C=A о B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 sz="2400" b="1" dirty="0">
              <a:solidFill>
                <a:srgbClr val="000000"/>
              </a:solidFill>
              <a:latin typeface="Calibri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In matrix form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		[</a:t>
            </a:r>
            <a:r>
              <a:rPr lang="en-GB" altLang="en-US" sz="2400" b="1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c</a:t>
            </a:r>
            <a:r>
              <a:rPr lang="en-GB" altLang="en-US" sz="2400" b="1" baseline="-25000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ik</a:t>
            </a: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] = [</a:t>
            </a:r>
            <a:r>
              <a:rPr lang="en-GB" altLang="en-US" sz="2400" b="1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a</a:t>
            </a:r>
            <a:r>
              <a:rPr lang="en-GB" altLang="en-US" sz="2400" b="1" baseline="-25000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ij</a:t>
            </a: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] о [</a:t>
            </a:r>
            <a:r>
              <a:rPr lang="en-GB" altLang="en-US" sz="2400" b="1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b</a:t>
            </a:r>
            <a:r>
              <a:rPr lang="en-GB" altLang="en-US" sz="2400" b="1" baseline="-25000" dirty="0" err="1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jk</a:t>
            </a: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 b="1" dirty="0">
                <a:solidFill>
                  <a:srgbClr val="000000"/>
                </a:solidFill>
                <a:latin typeface="Calibri"/>
                <a:cs typeface="Times New Roman" panose="02020603050405020304" pitchFamily="18" charset="0"/>
              </a:rPr>
              <a:t>Where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4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	</a:t>
            </a:r>
            <a:r>
              <a:rPr lang="en-GB" altLang="en-US" sz="2400" b="1" dirty="0" err="1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c</a:t>
            </a:r>
            <a:r>
              <a:rPr lang="en-GB" altLang="en-US" sz="2400" b="1" baseline="-25000" dirty="0" err="1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ik</a:t>
            </a:r>
            <a:r>
              <a:rPr lang="en-GB" altLang="en-US" sz="24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 =max[min(</a:t>
            </a:r>
            <a:r>
              <a:rPr lang="en-GB" altLang="en-US" sz="2400" b="1" dirty="0" err="1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a</a:t>
            </a:r>
            <a:r>
              <a:rPr lang="en-GB" altLang="en-US" sz="2400" b="1" baseline="-25000" dirty="0" err="1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ij</a:t>
            </a:r>
            <a:r>
              <a:rPr lang="en-GB" altLang="en-US" sz="24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, </a:t>
            </a:r>
            <a:r>
              <a:rPr lang="en-GB" altLang="en-US" sz="2400" b="1" dirty="0" err="1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b</a:t>
            </a:r>
            <a:r>
              <a:rPr lang="en-GB" altLang="en-US" sz="2400" b="1" baseline="-25000" dirty="0" err="1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jk</a:t>
            </a:r>
            <a:r>
              <a:rPr lang="en-GB" altLang="en-US" sz="24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25594990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355" y="561702"/>
            <a:ext cx="874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Numerical Example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750" y="1335094"/>
            <a:ext cx="672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Let us consider the following two Fuzzy relations: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083288" y="1863482"/>
          <a:ext cx="4384675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3" imgW="1726920" imgH="1650960" progId="Equation.3">
                  <p:embed/>
                </p:oleObj>
              </mc:Choice>
              <mc:Fallback>
                <p:oleObj name="Equation" r:id="rId3" imgW="172692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288" y="1863482"/>
                        <a:ext cx="4384675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7197" y="5086455"/>
            <a:ext cx="7408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prstClr val="black"/>
                </a:solidFill>
                <a:cs typeface="Times New Roman" pitchFamily="18" charset="0"/>
              </a:rPr>
              <a:t>Elements of            matrix can be determined as follows:</a:t>
            </a:r>
          </a:p>
        </p:txBody>
      </p:sp>
    </p:spTree>
    <p:extLst>
      <p:ext uri="{BB962C8B-B14F-4D97-AF65-F5344CB8AC3E}">
        <p14:creationId xmlns:p14="http://schemas.microsoft.com/office/powerpoint/2010/main" val="14563440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76275" y="1371600"/>
          <a:ext cx="6027738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3" imgW="2374560" imgH="1562040" progId="Equation.3">
                  <p:embed/>
                </p:oleObj>
              </mc:Choice>
              <mc:Fallback>
                <p:oleObj name="Equation" r:id="rId3" imgW="2374560" imgH="15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1371600"/>
                        <a:ext cx="6027738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72850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60400" y="1371600"/>
          <a:ext cx="6061075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3" imgW="2387520" imgH="1562040" progId="Equation.3">
                  <p:embed/>
                </p:oleObj>
              </mc:Choice>
              <mc:Fallback>
                <p:oleObj name="Equation" r:id="rId3" imgW="2387520" imgH="15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371600"/>
                        <a:ext cx="6061075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3321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60400" y="1371600"/>
          <a:ext cx="6061075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3" imgW="2387520" imgH="1562040" progId="Equation.3">
                  <p:embed/>
                </p:oleObj>
              </mc:Choice>
              <mc:Fallback>
                <p:oleObj name="Equation" r:id="rId3" imgW="2387520" imgH="15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371600"/>
                        <a:ext cx="6061075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62669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44525" y="1371600"/>
          <a:ext cx="6094413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3" imgW="2400120" imgH="1562040" progId="Equation.3">
                  <p:embed/>
                </p:oleObj>
              </mc:Choice>
              <mc:Fallback>
                <p:oleObj name="Equation" r:id="rId3" imgW="2400120" imgH="15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1371600"/>
                        <a:ext cx="6094413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3025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28650" y="1371600"/>
          <a:ext cx="6126163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3" imgW="2412720" imgH="1562040" progId="Equation.3">
                  <p:embed/>
                </p:oleObj>
              </mc:Choice>
              <mc:Fallback>
                <p:oleObj name="Equation" r:id="rId3" imgW="2412720" imgH="15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371600"/>
                        <a:ext cx="6126163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1042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44525" y="1371600"/>
          <a:ext cx="6094413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Equation" r:id="rId3" imgW="2400120" imgH="1562040" progId="Equation.3">
                  <p:embed/>
                </p:oleObj>
              </mc:Choice>
              <mc:Fallback>
                <p:oleObj name="Equation" r:id="rId3" imgW="2400120" imgH="15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1371600"/>
                        <a:ext cx="6094413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97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"/>
              <p:cNvSpPr txBox="1">
                <a:spLocks noChangeArrowheads="1"/>
              </p:cNvSpPr>
              <p:nvPr/>
            </p:nvSpPr>
            <p:spPr bwMode="auto">
              <a:xfrm>
                <a:off x="338667" y="994307"/>
                <a:ext cx="8534400" cy="3785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hlink"/>
                    </a:solidFill>
                    <a:latin typeface="+mn-lt"/>
                    <a:cs typeface="Times New Roman" panose="02020603050405020304" pitchFamily="18" charset="0"/>
                  </a:rPr>
                  <a:t>Intersection:</a:t>
                </a:r>
                <a:r>
                  <a:rPr lang="en-US" sz="2400" dirty="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667" y="994307"/>
                <a:ext cx="8534400" cy="3785652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2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0" t="8281" r="15103" b="2589"/>
          <a:stretch/>
        </p:blipFill>
        <p:spPr>
          <a:xfrm>
            <a:off x="3699933" y="2082800"/>
            <a:ext cx="3141134" cy="324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846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097451" y="2307004"/>
          <a:ext cx="36417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Equation" r:id="rId3" imgW="1434960" imgH="469800" progId="Equation.3">
                  <p:embed/>
                </p:oleObj>
              </mc:Choice>
              <mc:Fallback>
                <p:oleObj name="Equation" r:id="rId3" imgW="1434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451" y="2307004"/>
                        <a:ext cx="36417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456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389" y="561702"/>
            <a:ext cx="995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Properties of Fuzzy Set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6389" y="1600273"/>
            <a:ext cx="9489275" cy="435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alt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Fuzzy sets follow the properties of crisp sets except the following two: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909" y="2475061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Law of excluded middle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6389" y="3437244"/>
                <a:ext cx="6096000" cy="14662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</a:pPr>
                <a:r>
                  <a:rPr lang="en-US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In crisp set,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</a:pPr>
                <a:endParaRPr lang="en-US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</a:pPr>
                <a:r>
                  <a:rPr lang="en-US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In fuzzy set,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endParaRPr lang="en-GB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</a:pPr>
                <a:r>
                  <a:rPr lang="en-US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9" y="3437244"/>
                <a:ext cx="6096000" cy="1466299"/>
              </a:xfrm>
              <a:prstGeom prst="rect">
                <a:avLst/>
              </a:prstGeom>
              <a:blipFill rotWithShape="0">
                <a:blip r:embed="rId3"/>
                <a:stretch>
                  <a:fillRect l="-40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68" y="3198509"/>
            <a:ext cx="3733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5691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1244" y="1235546"/>
            <a:ext cx="995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Law of contradiction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91244" y="2552143"/>
                <a:ext cx="6096000" cy="14662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</a:pPr>
                <a:r>
                  <a:rPr lang="en-US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In crisp set,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O</a:t>
                </a:r>
              </a:p>
              <a:p>
                <a:pPr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</a:pPr>
                <a:endParaRPr lang="en-US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</a:pPr>
                <a:r>
                  <a:rPr lang="en-US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In fuzzy set,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GB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O</a:t>
                </a:r>
              </a:p>
              <a:p>
                <a:pPr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</a:pPr>
                <a:endParaRPr lang="en-US" altLang="en-US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44" y="2552143"/>
                <a:ext cx="6096000" cy="1466299"/>
              </a:xfrm>
              <a:prstGeom prst="rect">
                <a:avLst/>
              </a:prstGeom>
              <a:blipFill rotWithShape="0">
                <a:blip r:embed="rId3"/>
                <a:stretch>
                  <a:fillRect l="-40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57" y="2104193"/>
            <a:ext cx="3962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5850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0528" y="316089"/>
            <a:ext cx="7363592" cy="4573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67" b="1" dirty="0">
                <a:solidFill>
                  <a:srgbClr val="C00000"/>
                </a:solidFill>
              </a:rPr>
              <a:t>Summary</a:t>
            </a:r>
            <a:r>
              <a:rPr lang="en-US" sz="2667" b="1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A few terms related to Fuzzy Sets have been defined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Some standard Operations in Fuzzy Sets have been explained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Properties of Fuzzy Sets have been explained</a:t>
            </a:r>
          </a:p>
          <a:p>
            <a:pPr>
              <a:lnSpc>
                <a:spcPct val="200000"/>
              </a:lnSpc>
            </a:pPr>
            <a:endParaRPr lang="en-US" sz="2667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4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"/>
              <p:cNvSpPr txBox="1">
                <a:spLocks noChangeArrowheads="1"/>
              </p:cNvSpPr>
              <p:nvPr/>
            </p:nvSpPr>
            <p:spPr bwMode="auto">
              <a:xfrm>
                <a:off x="533400" y="457200"/>
                <a:ext cx="8534400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hlink"/>
                    </a:solidFill>
                    <a:latin typeface="+mn-lt"/>
                    <a:cs typeface="Times New Roman" panose="02020603050405020304" pitchFamily="18" charset="0"/>
                  </a:rPr>
                  <a:t>Union:</a:t>
                </a:r>
                <a:r>
                  <a:rPr lang="en-US" sz="2400" dirty="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57200"/>
                <a:ext cx="8534400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" t="7282" r="8269" b="3391"/>
          <a:stretch/>
        </p:blipFill>
        <p:spPr>
          <a:xfrm>
            <a:off x="3928533" y="1879600"/>
            <a:ext cx="34290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6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1962</Words>
  <Application>Microsoft Office PowerPoint</Application>
  <PresentationFormat>Widescreen</PresentationFormat>
  <Paragraphs>416</Paragraphs>
  <Slides>83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DejaVu LGC Sans</vt:lpstr>
      <vt:lpstr>Franklin Gothic Book</vt:lpstr>
      <vt:lpstr>Georgia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Sushanta Mahapatra</dc:creator>
  <cp:lastModifiedBy>dkpra</cp:lastModifiedBy>
  <cp:revision>95</cp:revision>
  <dcterms:created xsi:type="dcterms:W3CDTF">2018-09-11T10:32:04Z</dcterms:created>
  <dcterms:modified xsi:type="dcterms:W3CDTF">2020-09-24T15:16:44Z</dcterms:modified>
</cp:coreProperties>
</file>