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9" autoAdjust="0"/>
    <p:restoredTop sz="96296" autoAdjust="0"/>
  </p:normalViewPr>
  <p:slideViewPr>
    <p:cSldViewPr snapToGrid="0">
      <p:cViewPr varScale="1">
        <p:scale>
          <a:sx n="68" d="100"/>
          <a:sy n="68" d="100"/>
        </p:scale>
        <p:origin x="1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6" y="124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7750E-EA32-4339-82D1-4E2BBE8D5BBB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FF984-B158-424E-A4B6-C6F005C38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2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5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9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6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7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43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13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0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7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6915" y="2588147"/>
            <a:ext cx="77341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Introduction to 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60510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571504" y="311726"/>
            <a:ext cx="7685808" cy="121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Log-Sigmoid TF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/>
              <p:cNvSpPr txBox="1">
                <a:spLocks noChangeArrowheads="1"/>
              </p:cNvSpPr>
              <p:nvPr/>
            </p:nvSpPr>
            <p:spPr bwMode="auto">
              <a:xfrm>
                <a:off x="3183084" y="1995054"/>
                <a:ext cx="5074228" cy="814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3084" y="1995054"/>
                <a:ext cx="5074228" cy="8148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0" y="1683326"/>
            <a:ext cx="37195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7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60665" y="187037"/>
            <a:ext cx="7685808" cy="121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Tan-Sigmoid 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/>
              <p:cNvSpPr txBox="1">
                <a:spLocks noChangeArrowheads="1"/>
              </p:cNvSpPr>
              <p:nvPr/>
            </p:nvSpPr>
            <p:spPr bwMode="auto">
              <a:xfrm>
                <a:off x="4178104" y="1776845"/>
                <a:ext cx="3455751" cy="824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8104" y="1776845"/>
                <a:ext cx="3455751" cy="824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3" y="1402773"/>
            <a:ext cx="3615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2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72785" y="83127"/>
            <a:ext cx="7685808" cy="121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layer of Neurons: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73335" y="1371599"/>
            <a:ext cx="3687228" cy="1938992"/>
            <a:chOff x="1066800" y="3962400"/>
            <a:chExt cx="3687228" cy="1938992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1066800" y="3962400"/>
              <a:ext cx="3687228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[W] = 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11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12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. . . . . . 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1p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	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21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22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. . . . . . 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2p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	 .       .                    .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	 .       .                    .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	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n1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n2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. . . . . .  </a:t>
              </a:r>
              <a:r>
                <a:rPr lang="en-US" altLang="en-US" sz="2400" b="1" dirty="0" err="1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W</a:t>
              </a:r>
              <a:r>
                <a:rPr lang="en-US" altLang="en-US" sz="2400" b="1" baseline="-25000" dirty="0" err="1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np</a:t>
              </a:r>
              <a:endParaRPr lang="en-US" altLang="en-US" sz="2400" b="1" baseline="-2500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>
              <a:off x="1905000" y="3962400"/>
              <a:ext cx="304800" cy="1905000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4419600" y="3962400"/>
              <a:ext cx="304800" cy="1905000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873335" y="3744190"/>
                <a:ext cx="3617272" cy="90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Output of k-</a:t>
                </a:r>
                <a:r>
                  <a:rPr lang="en-US" altLang="en-US" sz="2400" b="1" dirty="0" err="1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 neuron</a:t>
                </a:r>
              </a:p>
              <a:p>
                <a:pPr eaLnBrk="1" hangingPunct="1"/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𝒋𝒌</m:t>
                                </m:r>
                              </m:sub>
                            </m:sSub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3335" y="3744190"/>
                <a:ext cx="3617272" cy="904350"/>
              </a:xfrm>
              <a:prstGeom prst="rect">
                <a:avLst/>
              </a:prstGeom>
              <a:blipFill rotWithShape="0">
                <a:blip r:embed="rId3"/>
                <a:stretch>
                  <a:fillRect l="-2525" t="-53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"/>
          <a:stretch/>
        </p:blipFill>
        <p:spPr>
          <a:xfrm>
            <a:off x="746268" y="1271153"/>
            <a:ext cx="395234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58930" y="115166"/>
            <a:ext cx="10503479" cy="1652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Multiple Layers of Neurons (Artificial Neural Network)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2800" b="1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alt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altLang="en-US" sz="2800" b="1" dirty="0">
              <a:solidFill>
                <a:prstClr val="black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00654" y="1445032"/>
            <a:ext cx="4764234" cy="3902942"/>
            <a:chOff x="709179" y="1536488"/>
            <a:chExt cx="4764234" cy="3902942"/>
          </a:xfrm>
        </p:grpSpPr>
        <p:sp>
          <p:nvSpPr>
            <p:cNvPr id="3" name="Oval 2"/>
            <p:cNvSpPr/>
            <p:nvPr/>
          </p:nvSpPr>
          <p:spPr>
            <a:xfrm>
              <a:off x="1694859" y="2668872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683327" y="3539836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812788" y="1949311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842128" y="2969923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893900" y="4003969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965434" y="2998908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127413" y="2836782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11827" y="3711286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3" idx="0"/>
            </p:cNvCxnSpPr>
            <p:nvPr/>
          </p:nvCxnSpPr>
          <p:spPr>
            <a:xfrm>
              <a:off x="1850723" y="2402172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25336" y="3273136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968652" y="1696426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97992" y="2703432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9764" y="3749386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21298" y="2729417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301832" y="3170358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3" idx="2"/>
            </p:cNvCxnSpPr>
            <p:nvPr/>
          </p:nvCxnSpPr>
          <p:spPr>
            <a:xfrm>
              <a:off x="3199967" y="3153192"/>
              <a:ext cx="765467" cy="1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0" idx="2"/>
            </p:cNvCxnSpPr>
            <p:nvPr/>
          </p:nvCxnSpPr>
          <p:spPr>
            <a:xfrm flipV="1">
              <a:off x="2026228" y="2120761"/>
              <a:ext cx="786560" cy="7176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" idx="6"/>
              <a:endCxn id="11" idx="2"/>
            </p:cNvCxnSpPr>
            <p:nvPr/>
          </p:nvCxnSpPr>
          <p:spPr>
            <a:xfrm>
              <a:off x="2006587" y="2840322"/>
              <a:ext cx="835541" cy="301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6"/>
              <a:endCxn id="12" idx="2"/>
            </p:cNvCxnSpPr>
            <p:nvPr/>
          </p:nvCxnSpPr>
          <p:spPr>
            <a:xfrm>
              <a:off x="2006587" y="2840322"/>
              <a:ext cx="887313" cy="13350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6"/>
            </p:cNvCxnSpPr>
            <p:nvPr/>
          </p:nvCxnSpPr>
          <p:spPr>
            <a:xfrm flipV="1">
              <a:off x="1995055" y="2174123"/>
              <a:ext cx="800962" cy="153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6"/>
              <a:endCxn id="11" idx="2"/>
            </p:cNvCxnSpPr>
            <p:nvPr/>
          </p:nvCxnSpPr>
          <p:spPr>
            <a:xfrm flipV="1">
              <a:off x="1995055" y="3141373"/>
              <a:ext cx="847073" cy="569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6"/>
              <a:endCxn id="12" idx="2"/>
            </p:cNvCxnSpPr>
            <p:nvPr/>
          </p:nvCxnSpPr>
          <p:spPr>
            <a:xfrm>
              <a:off x="1995055" y="3711286"/>
              <a:ext cx="898845" cy="46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6"/>
              <a:endCxn id="13" idx="1"/>
            </p:cNvCxnSpPr>
            <p:nvPr/>
          </p:nvCxnSpPr>
          <p:spPr>
            <a:xfrm>
              <a:off x="3124516" y="2120761"/>
              <a:ext cx="886570" cy="9283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6"/>
              <a:endCxn id="13" idx="3"/>
            </p:cNvCxnSpPr>
            <p:nvPr/>
          </p:nvCxnSpPr>
          <p:spPr>
            <a:xfrm flipV="1">
              <a:off x="3205628" y="3291591"/>
              <a:ext cx="805458" cy="8838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36276" y="1736989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[V]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37268" y="1967330"/>
              <a:ext cx="852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[W]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9320" y="2068651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9074" y="1536488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66515" y="2438039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3405" y="2539856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I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1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9179" y="3400855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I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2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29177" y="2899704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O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82710" y="4586058"/>
              <a:ext cx="1146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Output</a:t>
              </a:r>
            </a:p>
            <a:p>
              <a:r>
                <a:rPr lang="en-US" sz="2400" b="1" dirty="0">
                  <a:solidFill>
                    <a:prstClr val="black"/>
                  </a:solidFill>
                </a:rPr>
                <a:t> Layer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8090" y="4608433"/>
              <a:ext cx="11014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Hidden</a:t>
              </a:r>
            </a:p>
            <a:p>
              <a:r>
                <a:rPr lang="en-US" sz="2400" b="1" dirty="0">
                  <a:solidFill>
                    <a:prstClr val="black"/>
                  </a:solidFill>
                </a:rPr>
                <a:t> Layer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97577" y="4608433"/>
              <a:ext cx="97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Input</a:t>
              </a:r>
            </a:p>
            <a:p>
              <a:r>
                <a:rPr lang="en-US" sz="2400" b="1" dirty="0">
                  <a:solidFill>
                    <a:prstClr val="black"/>
                  </a:solidFill>
                </a:rPr>
                <a:t> Layer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91423" y="1445032"/>
            <a:ext cx="3831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2-3-1 Network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</a:rPr>
              <a:t>      I</a:t>
            </a:r>
            <a:r>
              <a:rPr lang="en-US" sz="2400" b="1" baseline="-25000" dirty="0">
                <a:solidFill>
                  <a:prstClr val="black"/>
                </a:solidFill>
              </a:rPr>
              <a:t>1</a:t>
            </a:r>
            <a:r>
              <a:rPr lang="en-US" sz="2400" b="1" dirty="0">
                <a:solidFill>
                  <a:prstClr val="black"/>
                </a:solidFill>
              </a:rPr>
              <a:t>, I</a:t>
            </a:r>
            <a:r>
              <a:rPr lang="en-US" sz="2400" b="1" baseline="-25000" dirty="0">
                <a:solidFill>
                  <a:prstClr val="black"/>
                </a:solidFill>
              </a:rPr>
              <a:t>2</a:t>
            </a:r>
            <a:r>
              <a:rPr lang="en-US" sz="2400" b="1" dirty="0">
                <a:solidFill>
                  <a:prstClr val="black"/>
                </a:solidFill>
              </a:rPr>
              <a:t> :Inputs</a:t>
            </a:r>
          </a:p>
          <a:p>
            <a:r>
              <a:rPr lang="en-US" sz="2400" b="1" dirty="0">
                <a:solidFill>
                  <a:prstClr val="black"/>
                </a:solidFill>
              </a:rPr>
              <a:t>            b: Bias value</a:t>
            </a:r>
          </a:p>
          <a:p>
            <a:r>
              <a:rPr lang="en-US" sz="2400" b="1" dirty="0">
                <a:solidFill>
                  <a:prstClr val="black"/>
                </a:solidFill>
              </a:rPr>
              <a:t>[V], [W]: Connecting weights</a:t>
            </a:r>
          </a:p>
          <a:p>
            <a:r>
              <a:rPr lang="en-US" sz="2400" b="1" dirty="0">
                <a:solidFill>
                  <a:prstClr val="black"/>
                </a:solidFill>
              </a:rPr>
              <a:t>           O : Output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8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33400" y="644237"/>
            <a:ext cx="8707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Static vs. Dynamic Neural Networks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8782" y="4306668"/>
            <a:ext cx="89006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  <a:latin typeface="Calibri"/>
                <a:cs typeface="Times New Roman" panose="02020603050405020304" pitchFamily="18" charset="0"/>
              </a:rPr>
              <a:t>Static NN: 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No error compensation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  <a:latin typeface="Calibri"/>
                <a:cs typeface="Times New Roman" panose="02020603050405020304" pitchFamily="18" charset="0"/>
              </a:rPr>
              <a:t>Dynamic NN: 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Error is fed back to the network to modify its architecture and update the weights.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6" t="4914" r="3267" b="4044"/>
          <a:stretch/>
        </p:blipFill>
        <p:spPr>
          <a:xfrm>
            <a:off x="862178" y="1427018"/>
            <a:ext cx="7924800" cy="28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7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26027" y="872837"/>
            <a:ext cx="7010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Training of Neural Networks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26027" y="1880755"/>
            <a:ext cx="1002626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Supervised Learning / Learning with Teacher</a:t>
            </a:r>
          </a:p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	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The outputs of the network are compared with the corresponding target values and the error is calculated. It is then fed back to the network for updating of the same.</a:t>
            </a:r>
          </a:p>
          <a:p>
            <a:pPr eaLnBrk="1" hangingPunct="1"/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Un-Supervised Learning / Learning without Teacher</a:t>
            </a:r>
          </a:p>
          <a:p>
            <a:pPr eaLnBrk="1" hangingPunct="1"/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Competition, cooperation and updating</a:t>
            </a:r>
          </a:p>
          <a:p>
            <a:pPr eaLnBrk="1" hangingPunct="1"/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4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2953" y="1848211"/>
            <a:ext cx="968171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Incremental Training / On-line Training:</a:t>
            </a:r>
          </a:p>
          <a:p>
            <a:pPr marL="0" indent="0" eaLnBrk="1" hangingPunct="1"/>
            <a:endParaRPr lang="en-US" altLang="en-US" sz="32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		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A particular training scenario is passed through the network, output(s) is/are calculated and then error is determined by comparing it/them with the target(s). The error is propagated to modify the network</a:t>
            </a:r>
          </a:p>
          <a:p>
            <a:pPr eaLnBrk="1" hangingPunct="1"/>
            <a:endParaRPr lang="en-US" altLang="en-US" sz="2400" b="1" dirty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9937" y="561109"/>
            <a:ext cx="97834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Incremental vs. Batch Modes of Training</a:t>
            </a:r>
          </a:p>
        </p:txBody>
      </p:sp>
    </p:spTree>
    <p:extLst>
      <p:ext uri="{BB962C8B-B14F-4D97-AF65-F5344CB8AC3E}">
        <p14:creationId xmlns:p14="http://schemas.microsoft.com/office/powerpoint/2010/main" val="120393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29936" y="1609220"/>
            <a:ext cx="972541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b="1" dirty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Batch Mode of Training / Off-line Training:</a:t>
            </a:r>
          </a:p>
          <a:p>
            <a:pPr marL="0" indent="0" eaLnBrk="1" hangingPunct="1"/>
            <a:endParaRPr lang="en-US" altLang="en-US" sz="32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		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The whole training set consisting of a large number of scenarios, is passed through the network and an average error in predictions is determined. The network will be updated based on this average error.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9937" y="561109"/>
            <a:ext cx="11506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Incremental vs. Batch Modes of Training (cont.)</a:t>
            </a:r>
          </a:p>
        </p:txBody>
      </p:sp>
    </p:spTree>
    <p:extLst>
      <p:ext uri="{BB962C8B-B14F-4D97-AF65-F5344CB8AC3E}">
        <p14:creationId xmlns:p14="http://schemas.microsoft.com/office/powerpoint/2010/main" val="208049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528" y="316089"/>
            <a:ext cx="7363592" cy="616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b="1" dirty="0">
                <a:solidFill>
                  <a:srgbClr val="C00000"/>
                </a:solidFill>
              </a:rPr>
              <a:t>Conclusion</a:t>
            </a:r>
            <a:r>
              <a:rPr lang="en-US" sz="2667" b="1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Structure of Artificial Neural Network has been explained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Principle of Supervised and Un-supervised Learning has been discussed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Incremental and Batch modes of training have been defined</a:t>
            </a:r>
          </a:p>
          <a:p>
            <a:pPr>
              <a:lnSpc>
                <a:spcPct val="200000"/>
              </a:lnSpc>
            </a:pPr>
            <a:endParaRPr lang="en-US" sz="2667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7607" y="279400"/>
            <a:ext cx="7526216" cy="424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667" dirty="0">
                <a:solidFill>
                  <a:prstClr val="black"/>
                </a:solidFill>
              </a:rPr>
              <a:t>Biological and Artificial Neurons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Artificial Neural Networks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Supervised and Un-supervised Learning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Incremental and Batch modes of Training</a:t>
            </a:r>
          </a:p>
        </p:txBody>
      </p:sp>
    </p:spTree>
    <p:extLst>
      <p:ext uri="{BB962C8B-B14F-4D97-AF65-F5344CB8AC3E}">
        <p14:creationId xmlns:p14="http://schemas.microsoft.com/office/powerpoint/2010/main" val="345129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10669" y="590187"/>
            <a:ext cx="890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Introduction to Neural Networks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018" y="1666973"/>
            <a:ext cx="105089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Proposed by </a:t>
            </a:r>
            <a:r>
              <a:rPr lang="en-US" altLang="en-US" sz="2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McCulloh</a:t>
            </a: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 and Pitts, 1943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Biological nervous system consists of a large number of interconnected processing units called neurons operating in parallel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Human brain contains approximately 10</a:t>
            </a:r>
            <a:r>
              <a:rPr lang="en-US" altLang="en-US" sz="2800" b="1" baseline="30000" dirty="0">
                <a:solidFill>
                  <a:prstClr val="black"/>
                </a:solidFill>
                <a:cs typeface="Times New Roman" panose="02020603050405020304" pitchFamily="18" charset="0"/>
              </a:rPr>
              <a:t>11</a:t>
            </a: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 neurons. Our brain is a highly complex parallel computer</a:t>
            </a:r>
          </a:p>
          <a:p>
            <a:pPr algn="just"/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4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180109" y="1236518"/>
            <a:ext cx="10117441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r>
              <a:rPr lang="en-US" sz="32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Biological Neuron</a:t>
            </a:r>
          </a:p>
          <a:p>
            <a:endParaRPr lang="en-US" sz="30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Consists of dendrites (a bush of thin fibers); cell body (also known as soma); axon (a long cylindrical fiber), synapse; and others</a:t>
            </a: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6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64" y="833004"/>
            <a:ext cx="6956136" cy="410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44083" y="4786745"/>
            <a:ext cx="6956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alibri"/>
              </a:rPr>
              <a:t>A schematic view showing a biological neuron.</a:t>
            </a:r>
          </a:p>
        </p:txBody>
      </p:sp>
    </p:spTree>
    <p:extLst>
      <p:ext uri="{BB962C8B-B14F-4D97-AF65-F5344CB8AC3E}">
        <p14:creationId xmlns:p14="http://schemas.microsoft.com/office/powerpoint/2010/main" val="362498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>
                <a:spLocks noChangeArrowheads="1"/>
              </p:cNvSpPr>
              <p:nvPr/>
            </p:nvSpPr>
            <p:spPr bwMode="auto">
              <a:xfrm>
                <a:off x="5499589" y="1094509"/>
                <a:ext cx="5497512" cy="11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𝒌𝒋</m:t>
                                  </m:r>
                                </m:sub>
                              </m:s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589" y="1094509"/>
                <a:ext cx="5497512" cy="11056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/>
          <p:cNvSpPr txBox="1">
            <a:spLocks/>
          </p:cNvSpPr>
          <p:nvPr/>
        </p:nvSpPr>
        <p:spPr>
          <a:xfrm>
            <a:off x="138547" y="103909"/>
            <a:ext cx="7685808" cy="140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Neuron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0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37" r="14897" b="4213"/>
          <a:stretch/>
        </p:blipFill>
        <p:spPr>
          <a:xfrm>
            <a:off x="1267691" y="1244854"/>
            <a:ext cx="4395354" cy="43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4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647701" y="1101436"/>
            <a:ext cx="7685808" cy="3958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transfer functions</a:t>
            </a:r>
            <a:endParaRPr lang="en-US" sz="36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0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Hard-limit </a:t>
            </a:r>
          </a:p>
          <a:p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Linear </a:t>
            </a:r>
          </a:p>
          <a:p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Log-sigmoid </a:t>
            </a:r>
          </a:p>
          <a:p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Tan-sigmoid, and others</a:t>
            </a:r>
          </a:p>
          <a:p>
            <a:endParaRPr lang="en-US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84019" y="561109"/>
            <a:ext cx="7685808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functions</a:t>
            </a: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Hard-limit TF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06" t="2045" r="2783" b="4319"/>
          <a:stretch/>
        </p:blipFill>
        <p:spPr>
          <a:xfrm>
            <a:off x="728201" y="2529457"/>
            <a:ext cx="4185669" cy="332755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055796" y="2612723"/>
            <a:ext cx="2772106" cy="830997"/>
            <a:chOff x="5055796" y="2612723"/>
            <a:chExt cx="2772106" cy="830997"/>
          </a:xfrm>
        </p:grpSpPr>
        <p:sp>
          <p:nvSpPr>
            <p:cNvPr id="4" name="TextBox 6"/>
            <p:cNvSpPr txBox="1">
              <a:spLocks noChangeArrowheads="1"/>
            </p:cNvSpPr>
            <p:nvPr/>
          </p:nvSpPr>
          <p:spPr bwMode="auto">
            <a:xfrm>
              <a:off x="5055796" y="2612723"/>
              <a:ext cx="277210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O =     0.0, if u &lt; 0.0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          1.0, otherwise</a:t>
              </a:r>
            </a:p>
          </p:txBody>
        </p:sp>
        <p:sp>
          <p:nvSpPr>
            <p:cNvPr id="6" name="Left Brace 5"/>
            <p:cNvSpPr/>
            <p:nvPr/>
          </p:nvSpPr>
          <p:spPr>
            <a:xfrm>
              <a:off x="5746173" y="2685321"/>
              <a:ext cx="152400" cy="6858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76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284019" y="561109"/>
            <a:ext cx="7685808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TF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391363" y="2068291"/>
            <a:ext cx="943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O = 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9" t="4090" r="3187" b="3333"/>
          <a:stretch/>
        </p:blipFill>
        <p:spPr>
          <a:xfrm>
            <a:off x="1059446" y="2068291"/>
            <a:ext cx="4331917" cy="37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518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dkpra</cp:lastModifiedBy>
  <cp:revision>94</cp:revision>
  <dcterms:created xsi:type="dcterms:W3CDTF">2018-09-11T10:32:04Z</dcterms:created>
  <dcterms:modified xsi:type="dcterms:W3CDTF">2020-10-08T14:56:13Z</dcterms:modified>
</cp:coreProperties>
</file>