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4080" r:id="rId14"/>
  </p:sldMasterIdLst>
  <p:sldIdLst>
    <p:sldId id="35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49" r:id="rId32"/>
    <p:sldId id="307"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3" d="100"/>
          <a:sy n="113" d="100"/>
        </p:scale>
        <p:origin x="51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presProps" Target="presProps.xml"/><Relationship Id="rId20" Type="http://schemas.openxmlformats.org/officeDocument/2006/relationships/slide" Target="slides/slide6.xml"/><Relationship Id="rId41"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83013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6994679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5790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64640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44700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6026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729359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335393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64858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75534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488917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090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9765625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104774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33938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46995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09466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89089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245738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83261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92837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653345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953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740187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22178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759925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68837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882280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536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011185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988875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11783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1791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7176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224252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181965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257853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001030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162867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83443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669811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360383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31656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03259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7255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247997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376578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230581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461251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5912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692968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745540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34911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760010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657256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091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21850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775375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037949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96183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562414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1815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5092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4151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4753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719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221250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1138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86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39395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4150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9544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37429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1914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8463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8865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62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197462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19430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7821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92975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3055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38521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7803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20705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61175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5853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74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0389993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2994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12553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70876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1910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7916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31922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1471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86796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99788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81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pPr/>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8897934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19012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4793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27797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54232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3275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05058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30979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38852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20327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896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pPr/>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1311577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70139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7597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77674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57809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1049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29637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96456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84517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25840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213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pPr/>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24027950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28173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68659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943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29471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52397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08722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50212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06893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54795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73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35308957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68019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38132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533075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66783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41463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60114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41625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93119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86425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843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BC2861-336E-43D8-A467-ABE779BBF5C1}" type="slidenum">
              <a:rPr lang="en-US" smtClean="0"/>
              <a:pPr/>
              <a:t>‹#›</a:t>
            </a:fld>
            <a:endParaRPr lang="en-US"/>
          </a:p>
        </p:txBody>
      </p:sp>
    </p:spTree>
    <p:extLst>
      <p:ext uri="{BB962C8B-B14F-4D97-AF65-F5344CB8AC3E}">
        <p14:creationId xmlns:p14="http://schemas.microsoft.com/office/powerpoint/2010/main" val="48818809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79479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285268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72411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39730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061486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179532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08112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781251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62413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362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pPr/>
              <a:t>9/23/2021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pPr/>
              <a:t>‹#›</a:t>
            </a:fld>
            <a:endParaRPr lang="en-US"/>
          </a:p>
        </p:txBody>
      </p:sp>
    </p:spTree>
    <p:extLst>
      <p:ext uri="{BB962C8B-B14F-4D97-AF65-F5344CB8AC3E}">
        <p14:creationId xmlns:p14="http://schemas.microsoft.com/office/powerpoint/2010/main" val="13978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069599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389859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535432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170288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1880280"/>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3061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34641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129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75899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5649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33612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25692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B1C-8979-447F-804F-729F00EB3D65}" type="datetimeFigureOut">
              <a:rPr lang="en-US" smtClean="0">
                <a:solidFill>
                  <a:prstClr val="black">
                    <a:tint val="75000"/>
                  </a:prstClr>
                </a:solidFill>
              </a:rPr>
              <a:pPr/>
              <a:t>9/23/2021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2861-336E-43D8-A467-ABE779BBF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212134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7.png"/><Relationship Id="rId7" Type="http://schemas.openxmlformats.org/officeDocument/2006/relationships/image" Target="../media/image9.png"/><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4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5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68.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79.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1" Type="http://schemas.openxmlformats.org/officeDocument/2006/relationships/slideLayout" Target="../slideLayouts/slideLayout90.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1" Type="http://schemas.openxmlformats.org/officeDocument/2006/relationships/slideLayout" Target="../slideLayouts/slideLayout10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1" Type="http://schemas.openxmlformats.org/officeDocument/2006/relationships/slideLayout" Target="../slideLayouts/slideLayout1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1" Type="http://schemas.openxmlformats.org/officeDocument/2006/relationships/slideLayout" Target="../slideLayouts/slideLayout12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1" Type="http://schemas.openxmlformats.org/officeDocument/2006/relationships/slideLayout" Target="../slideLayouts/slideLayout134.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78966" y="4388812"/>
            <a:ext cx="9725998" cy="1077218"/>
          </a:xfrm>
          <a:prstGeom prst="rect">
            <a:avLst/>
          </a:prstGeom>
          <a:noFill/>
        </p:spPr>
        <p:txBody>
          <a:bodyPr wrap="square" rtlCol="0">
            <a:spAutoFit/>
          </a:bodyPr>
          <a:lstStyle/>
          <a:p>
            <a:pPr algn="ctr"/>
            <a:r>
              <a:rPr lang="en-US" sz="3600" b="1" dirty="0">
                <a:solidFill>
                  <a:srgbClr val="C00000"/>
                </a:solidFill>
              </a:rPr>
              <a:t>Topic</a:t>
            </a:r>
          </a:p>
          <a:p>
            <a:pPr algn="ctr"/>
            <a:r>
              <a:rPr lang="en-US" sz="2800" b="1" dirty="0">
                <a:solidFill>
                  <a:srgbClr val="C00000"/>
                </a:solidFill>
              </a:rPr>
              <a:t>Multi-Layer Feed-Forward Neural Networks </a:t>
            </a:r>
          </a:p>
        </p:txBody>
      </p:sp>
    </p:spTree>
    <p:extLst>
      <p:ext uri="{BB962C8B-B14F-4D97-AF65-F5344CB8AC3E}">
        <p14:creationId xmlns:p14="http://schemas.microsoft.com/office/powerpoint/2010/main" val="104484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3"/>
              <p:cNvSpPr txBox="1">
                <a:spLocks noChangeArrowheads="1"/>
              </p:cNvSpPr>
              <p:nvPr/>
            </p:nvSpPr>
            <p:spPr bwMode="auto">
              <a:xfrm>
                <a:off x="335256" y="904299"/>
                <a:ext cx="7392439" cy="8567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7" name="TextBox 3"/>
              <p:cNvSpPr txBox="1">
                <a:spLocks noRot="1" noChangeAspect="1" noMove="1" noResize="1" noEditPoints="1" noAdjustHandles="1" noChangeArrowheads="1" noChangeShapeType="1" noTextEdit="1"/>
              </p:cNvSpPr>
              <p:nvPr/>
            </p:nvSpPr>
            <p:spPr bwMode="auto">
              <a:xfrm>
                <a:off x="335256" y="904299"/>
                <a:ext cx="7392439" cy="856773"/>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3"/>
              <p:cNvSpPr txBox="1">
                <a:spLocks noChangeArrowheads="1"/>
              </p:cNvSpPr>
              <p:nvPr/>
            </p:nvSpPr>
            <p:spPr bwMode="auto">
              <a:xfrm>
                <a:off x="54898" y="1989205"/>
                <a:ext cx="7392439" cy="9040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8" name="TextBox 3"/>
              <p:cNvSpPr txBox="1">
                <a:spLocks noRot="1" noChangeAspect="1" noMove="1" noResize="1" noEditPoints="1" noAdjustHandles="1" noChangeArrowheads="1" noChangeShapeType="1" noTextEdit="1"/>
              </p:cNvSpPr>
              <p:nvPr/>
            </p:nvSpPr>
            <p:spPr bwMode="auto">
              <a:xfrm>
                <a:off x="54898" y="1989205"/>
                <a:ext cx="7392439" cy="904094"/>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3"/>
              <p:cNvSpPr txBox="1">
                <a:spLocks noChangeArrowheads="1"/>
              </p:cNvSpPr>
              <p:nvPr/>
            </p:nvSpPr>
            <p:spPr bwMode="auto">
              <a:xfrm>
                <a:off x="0" y="3129254"/>
                <a:ext cx="10175358" cy="9040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𝑻</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9" name="TextBox 3"/>
              <p:cNvSpPr txBox="1">
                <a:spLocks noRot="1" noChangeAspect="1" noMove="1" noResize="1" noEditPoints="1" noAdjustHandles="1" noChangeArrowheads="1" noChangeShapeType="1" noTextEdit="1"/>
              </p:cNvSpPr>
              <p:nvPr/>
            </p:nvSpPr>
            <p:spPr bwMode="auto">
              <a:xfrm>
                <a:off x="0" y="3129254"/>
                <a:ext cx="10175358" cy="904094"/>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a:spLocks noChangeArrowheads="1"/>
              </p:cNvSpPr>
              <p:nvPr/>
            </p:nvSpPr>
            <p:spPr bwMode="auto">
              <a:xfrm>
                <a:off x="-148856" y="4529197"/>
                <a:ext cx="10175358" cy="4966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𝜼</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𝑻</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10" name="TextBox 3"/>
              <p:cNvSpPr txBox="1">
                <a:spLocks noRot="1" noChangeAspect="1" noMove="1" noResize="1" noEditPoints="1" noAdjustHandles="1" noChangeArrowheads="1" noChangeShapeType="1" noTextEdit="1"/>
              </p:cNvSpPr>
              <p:nvPr/>
            </p:nvSpPr>
            <p:spPr bwMode="auto">
              <a:xfrm>
                <a:off x="-148856" y="4529197"/>
                <a:ext cx="10175358" cy="496674"/>
              </a:xfrm>
              <a:prstGeom prst="rect">
                <a:avLst/>
              </a:prstGeom>
              <a:blipFill rotWithShape="0">
                <a:blip r:embed="rId6"/>
                <a:stretch>
                  <a:fillRect b="-123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9286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2"/>
              <p:cNvSpPr txBox="1">
                <a:spLocks noChangeArrowheads="1"/>
              </p:cNvSpPr>
              <p:nvPr/>
            </p:nvSpPr>
            <p:spPr bwMode="auto">
              <a:xfrm>
                <a:off x="921327" y="1323109"/>
                <a:ext cx="8001000" cy="48771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To update the connecting weight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ij</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between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i-th</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neuron of input layer and j-</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th</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neuron of hidden layer, that is,</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ij</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 updated </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ij</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 previous </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a:t>
                </a:r>
                <a:r>
                  <a:rPr kumimoji="0" lang="el-GR"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Δ</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ij</a:t>
                </a:r>
                <a:endPar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p>
              <a:p>
                <a:pPr marL="0" marR="0" lvl="0" indent="0" algn="l" defTabSz="9144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where  </a:t>
                </a:r>
                <a14:m>
                  <m:oMath xmlns:m="http://schemas.openxmlformats.org/officeDocument/2006/math">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𝑽</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𝜼</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𝑽</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den>
                            </m:f>
                          </m:e>
                        </m:d>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𝒂𝒗</m:t>
                        </m:r>
                      </m:sub>
                    </m:sSub>
                  </m:oMath>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where  </a:t>
                </a:r>
                <a14:m>
                  <m:oMath xmlns:m="http://schemas.openxmlformats.org/officeDocument/2006/math">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𝑽</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den>
                            </m:f>
                          </m:e>
                        </m:d>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𝒂𝒗</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𝒑</m:t>
                        </m:r>
                      </m:den>
                    </m:f>
                    <m:nary>
                      <m:naryPr>
                        <m:chr m:val="∑"/>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sub>
                      <m:sup>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𝒑</m:t>
                        </m:r>
                      </m:sup>
                      <m:e>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𝑽</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den>
                        </m:f>
                      </m:e>
                    </m:nary>
                  </m:oMath>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2" name="TextBox 2"/>
              <p:cNvSpPr txBox="1">
                <a:spLocks noRot="1" noChangeAspect="1" noMove="1" noResize="1" noEditPoints="1" noAdjustHandles="1" noChangeArrowheads="1" noChangeShapeType="1" noTextEdit="1"/>
              </p:cNvSpPr>
              <p:nvPr/>
            </p:nvSpPr>
            <p:spPr bwMode="auto">
              <a:xfrm>
                <a:off x="921327" y="1323109"/>
                <a:ext cx="8001000" cy="4877104"/>
              </a:xfrm>
              <a:prstGeom prst="rect">
                <a:avLst/>
              </a:prstGeom>
              <a:blipFill rotWithShape="1">
                <a:blip r:embed="rId3"/>
                <a:stretch>
                  <a:fillRect l="-1142" t="-1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66254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2"/>
              <p:cNvSpPr txBox="1">
                <a:spLocks noChangeArrowheads="1"/>
              </p:cNvSpPr>
              <p:nvPr/>
            </p:nvSpPr>
            <p:spPr bwMode="auto">
              <a:xfrm>
                <a:off x="630380" y="816647"/>
                <a:ext cx="10477501" cy="33771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Now,        </a:t>
                </a:r>
                <a14:m>
                  <m:oMath xmlns:m="http://schemas.openxmlformats.org/officeDocument/2006/math">
                    <m:f>
                      <m:f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den>
                    </m:f>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den>
                    </m:f>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num>
                      <m:den>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𝑰𝒌</m:t>
                            </m:r>
                          </m:sub>
                        </m:sSub>
                      </m:den>
                    </m:f>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𝑰𝒌</m:t>
                            </m:r>
                          </m:sub>
                        </m:sSub>
                      </m:num>
                      <m:den>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den>
                    </m:f>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num>
                      <m:den>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den>
                    </m:f>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num>
                      <m:den>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den>
                    </m:f>
                  </m:oMath>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where, </a:t>
                </a:r>
                <a:r>
                  <a:rPr kumimoji="0" lang="en-US" altLang="en-US" sz="2400" b="1"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den>
                    </m:f>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𝑻</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endParaRPr kumimoji="0" lang="en-US" altLang="en-US" sz="24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 typeface="Wingdings 2" panose="05020102010507070707" pitchFamily="18" charset="2"/>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mc:Choice>
        <mc:Fallback xmlns="">
          <p:sp>
            <p:nvSpPr>
              <p:cNvPr id="2" name="TextBox 2"/>
              <p:cNvSpPr txBox="1">
                <a:spLocks noRot="1" noChangeAspect="1" noMove="1" noResize="1" noEditPoints="1" noAdjustHandles="1" noChangeArrowheads="1" noChangeShapeType="1" noTextEdit="1"/>
              </p:cNvSpPr>
              <p:nvPr/>
            </p:nvSpPr>
            <p:spPr bwMode="auto">
              <a:xfrm>
                <a:off x="630380" y="816647"/>
                <a:ext cx="10477501" cy="3377143"/>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3"/>
              <p:cNvSpPr txBox="1">
                <a:spLocks noChangeArrowheads="1"/>
              </p:cNvSpPr>
              <p:nvPr/>
            </p:nvSpPr>
            <p:spPr bwMode="auto">
              <a:xfrm>
                <a:off x="1436693" y="3765403"/>
                <a:ext cx="7392439" cy="8567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6" name="TextBox 3"/>
              <p:cNvSpPr txBox="1">
                <a:spLocks noRot="1" noChangeAspect="1" noMove="1" noResize="1" noEditPoints="1" noAdjustHandles="1" noChangeArrowheads="1" noChangeShapeType="1" noTextEdit="1"/>
              </p:cNvSpPr>
              <p:nvPr/>
            </p:nvSpPr>
            <p:spPr bwMode="auto">
              <a:xfrm>
                <a:off x="1436693" y="3765403"/>
                <a:ext cx="7392439" cy="856773"/>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43899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640773" y="3803246"/>
            <a:ext cx="1081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We get</a:t>
            </a:r>
          </a:p>
        </p:txBody>
      </p:sp>
      <mc:AlternateContent xmlns:mc="http://schemas.openxmlformats.org/markup-compatibility/2006" xmlns:a14="http://schemas.microsoft.com/office/drawing/2010/main">
        <mc:Choice Requires="a14">
          <p:sp>
            <p:nvSpPr>
              <p:cNvPr id="7" name="TextBox 3"/>
              <p:cNvSpPr txBox="1">
                <a:spLocks noChangeArrowheads="1"/>
              </p:cNvSpPr>
              <p:nvPr/>
            </p:nvSpPr>
            <p:spPr bwMode="auto">
              <a:xfrm>
                <a:off x="110808" y="720435"/>
                <a:ext cx="7392439" cy="9040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7" name="TextBox 3"/>
              <p:cNvSpPr txBox="1">
                <a:spLocks noRot="1" noChangeAspect="1" noMove="1" noResize="1" noEditPoints="1" noAdjustHandles="1" noChangeArrowheads="1" noChangeShapeType="1" noTextEdit="1"/>
              </p:cNvSpPr>
              <p:nvPr/>
            </p:nvSpPr>
            <p:spPr bwMode="auto">
              <a:xfrm>
                <a:off x="110808" y="720435"/>
                <a:ext cx="7392439" cy="904094"/>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3"/>
              <p:cNvSpPr txBox="1">
                <a:spLocks noChangeArrowheads="1"/>
              </p:cNvSpPr>
              <p:nvPr/>
            </p:nvSpPr>
            <p:spPr bwMode="auto">
              <a:xfrm>
                <a:off x="110808" y="1698005"/>
                <a:ext cx="7392439" cy="9275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𝑰𝒋</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8" name="TextBox 3"/>
              <p:cNvSpPr txBox="1">
                <a:spLocks noRot="1" noChangeAspect="1" noMove="1" noResize="1" noEditPoints="1" noAdjustHandles="1" noChangeArrowheads="1" noChangeShapeType="1" noTextEdit="1"/>
              </p:cNvSpPr>
              <p:nvPr/>
            </p:nvSpPr>
            <p:spPr bwMode="auto">
              <a:xfrm>
                <a:off x="110808" y="1698005"/>
                <a:ext cx="7392439" cy="927562"/>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3"/>
              <p:cNvSpPr txBox="1">
                <a:spLocks noChangeArrowheads="1"/>
              </p:cNvSpPr>
              <p:nvPr/>
            </p:nvSpPr>
            <p:spPr bwMode="auto">
              <a:xfrm>
                <a:off x="0" y="2841005"/>
                <a:ext cx="7392439" cy="9275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𝑰𝒋</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𝑶𝒊</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m:t>
                          </m:r>
                        </m:sub>
                      </m:sSub>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9" name="TextBox 3"/>
              <p:cNvSpPr txBox="1">
                <a:spLocks noRot="1" noChangeAspect="1" noMove="1" noResize="1" noEditPoints="1" noAdjustHandles="1" noChangeArrowheads="1" noChangeShapeType="1" noTextEdit="1"/>
              </p:cNvSpPr>
              <p:nvPr/>
            </p:nvSpPr>
            <p:spPr bwMode="auto">
              <a:xfrm>
                <a:off x="0" y="2841005"/>
                <a:ext cx="7392439" cy="927562"/>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a:spLocks noChangeArrowheads="1"/>
              </p:cNvSpPr>
              <p:nvPr/>
            </p:nvSpPr>
            <p:spPr bwMode="auto">
              <a:xfrm>
                <a:off x="263209" y="4336369"/>
                <a:ext cx="9140564" cy="9040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sub>
                      </m:sSub>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𝑻</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𝑰𝒊</m:t>
                          </m:r>
                        </m:sub>
                      </m:sSub>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10" name="TextBox 3"/>
              <p:cNvSpPr txBox="1">
                <a:spLocks noRot="1" noChangeAspect="1" noMove="1" noResize="1" noEditPoints="1" noAdjustHandles="1" noChangeArrowheads="1" noChangeShapeType="1" noTextEdit="1"/>
              </p:cNvSpPr>
              <p:nvPr/>
            </p:nvSpPr>
            <p:spPr bwMode="auto">
              <a:xfrm>
                <a:off x="263209" y="4336369"/>
                <a:ext cx="9140564" cy="904094"/>
              </a:xfrm>
              <a:prstGeom prst="rect">
                <a:avLst/>
              </a:prstGeom>
              <a:blipFill rotWithShape="0">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6358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405246" y="537687"/>
            <a:ext cx="37442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srgbClr val="C00000"/>
                </a:solidFill>
                <a:effectLst/>
                <a:uLnTx/>
                <a:uFillTx/>
                <a:latin typeface="Calibri"/>
                <a:ea typeface="+mn-ea"/>
                <a:cs typeface="Times New Roman" panose="02020603050405020304" pitchFamily="18" charset="0"/>
              </a:rPr>
              <a:t>Batch Mode of Training:</a:t>
            </a:r>
          </a:p>
        </p:txBody>
      </p:sp>
      <p:sp>
        <p:nvSpPr>
          <p:cNvPr id="4" name="TextBox 3"/>
          <p:cNvSpPr txBox="1">
            <a:spLocks noChangeArrowheads="1"/>
          </p:cNvSpPr>
          <p:nvPr/>
        </p:nvSpPr>
        <p:spPr bwMode="auto">
          <a:xfrm>
            <a:off x="598689" y="1364085"/>
            <a:ext cx="8153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Let us consider L training scenarios. Mean Squared Deviation in prediction for k-</a:t>
            </a:r>
            <a:r>
              <a:rPr kumimoji="0" lang="en-US" alt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a:t>
            </a: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output neuron</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change in </a:t>
            </a:r>
            <a:r>
              <a:rPr kumimoji="0" lang="en-US" alt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w</a:t>
            </a:r>
            <a:r>
              <a:rPr kumimoji="0" lang="en-US" altLang="en-US" sz="2400" b="1" i="0" u="none" strike="noStrike" kern="1200" cap="none" spc="0" normalizeH="0" baseline="-2500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jk</a:t>
            </a:r>
            <a:r>
              <a:rPr kumimoji="0" lang="en-US" altLang="en-US" sz="2400" b="1"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that is , </a:t>
            </a:r>
            <a:r>
              <a:rPr kumimoji="0" lang="el-GR"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Δ</a:t>
            </a:r>
            <a:r>
              <a:rPr kumimoji="0" lang="en-US" alt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w</a:t>
            </a:r>
            <a:r>
              <a:rPr kumimoji="0" lang="en-US" altLang="en-US" sz="2400" b="1" i="0" u="none" strike="noStrike" kern="1200" cap="none" spc="0" normalizeH="0" baseline="-2500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jk</a:t>
            </a: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determined as follows: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Now,</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3"/>
              <p:cNvSpPr txBox="1">
                <a:spLocks noChangeArrowheads="1"/>
              </p:cNvSpPr>
              <p:nvPr/>
            </p:nvSpPr>
            <p:spPr bwMode="auto">
              <a:xfrm>
                <a:off x="229957" y="2114707"/>
                <a:ext cx="7392439" cy="11380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p>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p>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den>
                      </m:f>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𝑳</m:t>
                          </m:r>
                        </m:den>
                      </m:f>
                      <m:nary>
                        <m:naryPr>
                          <m:chr m:val="∑"/>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𝒍</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sub>
                        <m: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𝑳</m:t>
                          </m:r>
                        </m:sup>
                        <m:e>
                          <m:sSup>
                            <m:sSup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𝑻</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𝑶𝒌𝒍</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𝑶𝒌𝒍</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e>
                            <m: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sup>
                          </m:sSup>
                        </m:e>
                      </m:nary>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9" name="TextBox 3"/>
              <p:cNvSpPr txBox="1">
                <a:spLocks noRot="1" noChangeAspect="1" noMove="1" noResize="1" noEditPoints="1" noAdjustHandles="1" noChangeArrowheads="1" noChangeShapeType="1" noTextEdit="1"/>
              </p:cNvSpPr>
              <p:nvPr/>
            </p:nvSpPr>
            <p:spPr bwMode="auto">
              <a:xfrm>
                <a:off x="229957" y="2114707"/>
                <a:ext cx="7392439" cy="1138004"/>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a:spLocks noChangeArrowheads="1"/>
              </p:cNvSpPr>
              <p:nvPr/>
            </p:nvSpPr>
            <p:spPr bwMode="auto">
              <a:xfrm>
                <a:off x="-80184" y="3679714"/>
                <a:ext cx="7392439" cy="9171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𝜼</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p>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p>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den>
                      </m:f>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10" name="TextBox 3"/>
              <p:cNvSpPr txBox="1">
                <a:spLocks noRot="1" noChangeAspect="1" noMove="1" noResize="1" noEditPoints="1" noAdjustHandles="1" noChangeArrowheads="1" noChangeShapeType="1" noTextEdit="1"/>
              </p:cNvSpPr>
              <p:nvPr/>
            </p:nvSpPr>
            <p:spPr bwMode="auto">
              <a:xfrm>
                <a:off x="-80184" y="3679714"/>
                <a:ext cx="7392439" cy="917174"/>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3"/>
              <p:cNvSpPr txBox="1">
                <a:spLocks noChangeArrowheads="1"/>
              </p:cNvSpPr>
              <p:nvPr/>
            </p:nvSpPr>
            <p:spPr bwMode="auto">
              <a:xfrm>
                <a:off x="453256" y="4666960"/>
                <a:ext cx="7392439" cy="9275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p>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p>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p>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𝒍</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𝒍</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11" name="TextBox 3"/>
              <p:cNvSpPr txBox="1">
                <a:spLocks noRot="1" noChangeAspect="1" noMove="1" noResize="1" noEditPoints="1" noAdjustHandles="1" noChangeArrowheads="1" noChangeShapeType="1" noTextEdit="1"/>
              </p:cNvSpPr>
              <p:nvPr/>
            </p:nvSpPr>
            <p:spPr bwMode="auto">
              <a:xfrm>
                <a:off x="453256" y="4666960"/>
                <a:ext cx="7392439" cy="927562"/>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428407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62000" y="1066800"/>
            <a:ext cx="8153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Similarly, </a:t>
            </a:r>
            <a:r>
              <a:rPr kumimoji="0" lang="el-GR"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Δ</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ij</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can be calculated as follows: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Where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Now,</a:t>
            </a:r>
          </a:p>
        </p:txBody>
      </p:sp>
      <mc:AlternateContent xmlns:mc="http://schemas.openxmlformats.org/markup-compatibility/2006" xmlns:a14="http://schemas.microsoft.com/office/drawing/2010/main">
        <mc:Choice Requires="a14">
          <p:sp>
            <p:nvSpPr>
              <p:cNvPr id="9" name="TextBox 3"/>
              <p:cNvSpPr txBox="1">
                <a:spLocks noChangeArrowheads="1"/>
              </p:cNvSpPr>
              <p:nvPr/>
            </p:nvSpPr>
            <p:spPr bwMode="auto">
              <a:xfrm>
                <a:off x="3970887" y="1238705"/>
                <a:ext cx="7392439" cy="9822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𝜼</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p>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den>
                              </m:f>
                            </m:e>
                          </m:d>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𝒂𝒗</m:t>
                          </m:r>
                        </m:sub>
                      </m:sSub>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9" name="TextBox 3"/>
              <p:cNvSpPr txBox="1">
                <a:spLocks noRot="1" noChangeAspect="1" noMove="1" noResize="1" noEditPoints="1" noAdjustHandles="1" noChangeArrowheads="1" noChangeShapeType="1" noTextEdit="1"/>
              </p:cNvSpPr>
              <p:nvPr/>
            </p:nvSpPr>
            <p:spPr bwMode="auto">
              <a:xfrm>
                <a:off x="3970887" y="1238705"/>
                <a:ext cx="7392439" cy="982257"/>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a:spLocks noChangeArrowheads="1"/>
              </p:cNvSpPr>
              <p:nvPr/>
            </p:nvSpPr>
            <p:spPr bwMode="auto">
              <a:xfrm>
                <a:off x="-159846" y="2479899"/>
                <a:ext cx="7392439" cy="10988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p>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den>
                              </m:f>
                            </m:e>
                          </m:d>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𝒂𝒗</m:t>
                          </m:r>
                        </m:sub>
                      </m:s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𝒑</m:t>
                          </m:r>
                        </m:den>
                      </m:f>
                      <m:nary>
                        <m:naryPr>
                          <m:chr m:val="∑"/>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sub>
                        <m: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𝒑</m:t>
                          </m:r>
                        </m:sup>
                        <m:e>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den>
                          </m:f>
                        </m:e>
                      </m:nary>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10" name="TextBox 3"/>
              <p:cNvSpPr txBox="1">
                <a:spLocks noRot="1" noChangeAspect="1" noMove="1" noResize="1" noEditPoints="1" noAdjustHandles="1" noChangeArrowheads="1" noChangeShapeType="1" noTextEdit="1"/>
              </p:cNvSpPr>
              <p:nvPr/>
            </p:nvSpPr>
            <p:spPr bwMode="auto">
              <a:xfrm>
                <a:off x="-159846" y="2479899"/>
                <a:ext cx="7392439" cy="1098891"/>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3"/>
              <p:cNvSpPr txBox="1">
                <a:spLocks noChangeArrowheads="1"/>
              </p:cNvSpPr>
              <p:nvPr/>
            </p:nvSpPr>
            <p:spPr bwMode="auto">
              <a:xfrm>
                <a:off x="1142480" y="4272409"/>
                <a:ext cx="7392439" cy="9392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𝒊𝒋</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Sup>
                            <m:sSubSup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up>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𝒌𝒍</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𝒌𝒍</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𝑶𝒋</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𝑰𝒋</m:t>
                              </m:r>
                            </m:sub>
                          </m:sSub>
                        </m:den>
                      </m:f>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𝑯</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𝒗</m:t>
                              </m:r>
                            </m:e>
                            <m:sub>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m:t>
                              </m:r>
                            </m:sub>
                          </m:sSub>
                        </m:den>
                      </m:f>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11" name="TextBox 3"/>
              <p:cNvSpPr txBox="1">
                <a:spLocks noRot="1" noChangeAspect="1" noMove="1" noResize="1" noEditPoints="1" noAdjustHandles="1" noChangeArrowheads="1" noChangeShapeType="1" noTextEdit="1"/>
              </p:cNvSpPr>
              <p:nvPr/>
            </p:nvSpPr>
            <p:spPr bwMode="auto">
              <a:xfrm>
                <a:off x="1142480" y="4272409"/>
                <a:ext cx="7392439" cy="939296"/>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24917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381000" y="685800"/>
            <a:ext cx="40032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srgbClr val="C00000"/>
                </a:solidFill>
                <a:effectLst/>
                <a:uLnTx/>
                <a:uFillTx/>
                <a:latin typeface="Calibri"/>
                <a:ea typeface="+mn-ea"/>
                <a:cs typeface="Times New Roman" panose="02020603050405020304" pitchFamily="18" charset="0"/>
              </a:rPr>
              <a:t>Momentum Constant (</a:t>
            </a:r>
            <a:r>
              <a:rPr kumimoji="0" lang="el-GR" altLang="en-US" sz="2800" b="1" i="0" u="none" strike="noStrike" kern="1200" cap="none" spc="0" normalizeH="0" baseline="0" noProof="0" dirty="0">
                <a:ln>
                  <a:noFill/>
                </a:ln>
                <a:solidFill>
                  <a:srgbClr val="C00000"/>
                </a:solidFill>
                <a:effectLst/>
                <a:uLnTx/>
                <a:uFillTx/>
                <a:latin typeface="Calibri"/>
                <a:ea typeface="+mn-ea"/>
                <a:cs typeface="Times New Roman" panose="02020603050405020304" pitchFamily="18" charset="0"/>
              </a:rPr>
              <a:t>α</a:t>
            </a:r>
            <a:r>
              <a:rPr kumimoji="0" lang="en-US" altLang="en-US" sz="2800" b="1" i="0" u="none" strike="noStrike" kern="1200" cap="none" spc="0" normalizeH="0" baseline="0" noProof="0" dirty="0">
                <a:ln>
                  <a:noFill/>
                </a:ln>
                <a:solidFill>
                  <a:srgbClr val="C00000"/>
                </a:solidFill>
                <a:effectLst/>
                <a:uLnTx/>
                <a:uFillTx/>
                <a:latin typeface="Calibri"/>
                <a:ea typeface="+mn-ea"/>
                <a:cs typeface="Times New Roman" panose="02020603050405020304" pitchFamily="18" charset="0"/>
              </a:rPr>
              <a: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srgbClr val="0070C0"/>
                </a:solidFill>
                <a:effectLst/>
                <a:uLnTx/>
                <a:uFillTx/>
                <a:latin typeface="Calibri"/>
                <a:ea typeface="+mn-ea"/>
                <a:cs typeface="Times New Roman" panose="02020603050405020304" pitchFamily="18" charset="0"/>
              </a:rPr>
              <a:t>Generalized Delta Rule:</a:t>
            </a:r>
          </a:p>
        </p:txBody>
      </p:sp>
      <p:sp>
        <p:nvSpPr>
          <p:cNvPr id="4" name="TextBox 7"/>
          <p:cNvSpPr txBox="1">
            <a:spLocks noChangeArrowheads="1"/>
          </p:cNvSpPr>
          <p:nvPr/>
        </p:nvSpPr>
        <p:spPr bwMode="auto">
          <a:xfrm>
            <a:off x="2739737" y="2947555"/>
            <a:ext cx="19770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l-GR"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η</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(0.0 to 1.0)</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l-GR"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α</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(0.0 to 1.0)</a:t>
            </a:r>
          </a:p>
        </p:txBody>
      </p:sp>
      <p:sp>
        <p:nvSpPr>
          <p:cNvPr id="5" name="TextBox 8"/>
          <p:cNvSpPr txBox="1">
            <a:spLocks noChangeArrowheads="1"/>
          </p:cNvSpPr>
          <p:nvPr/>
        </p:nvSpPr>
        <p:spPr bwMode="auto">
          <a:xfrm>
            <a:off x="660892" y="4059383"/>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l-GR"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α</a:t>
            </a:r>
            <a:r>
              <a:rPr kumimoji="0" lang="en-US" altLang="en-US" sz="3200" b="1" i="0" u="none" strike="noStrike" kern="1200" cap="none" spc="0" normalizeH="0" baseline="30000" noProof="0" dirty="0">
                <a:ln>
                  <a:noFill/>
                </a:ln>
                <a:solidFill>
                  <a:prstClr val="black"/>
                </a:solidFill>
                <a:effectLst/>
                <a:uLnTx/>
                <a:uFillTx/>
                <a:latin typeface="Calibri"/>
                <a:ea typeface="+mn-ea"/>
                <a:cs typeface="Times New Roman" panose="02020603050405020304" pitchFamily="18" charset="0"/>
              </a:rPr>
              <a:t>'</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is used to ensure a stable network even at a higher value of learning rate </a:t>
            </a:r>
            <a:r>
              <a:rPr kumimoji="0" lang="el-GR"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η</a:t>
            </a: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3"/>
              <p:cNvSpPr txBox="1">
                <a:spLocks noChangeArrowheads="1"/>
              </p:cNvSpPr>
              <p:nvPr/>
            </p:nvSpPr>
            <p:spPr bwMode="auto">
              <a:xfrm>
                <a:off x="660892" y="1779032"/>
                <a:ext cx="7392439" cy="7945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d>
                        <m:d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𝒕</m:t>
                          </m:r>
                        </m:e>
                      </m:d>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𝜼</m:t>
                      </m:r>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den>
                      </m:f>
                      <m:d>
                        <m:d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𝒕</m:t>
                          </m:r>
                        </m:e>
                      </m:d>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𝜶</m:t>
                          </m:r>
                        </m:e>
                        <m:sup>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p>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d>
                        <m:d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𝒕</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e>
                      </m:d>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6" name="TextBox 3"/>
              <p:cNvSpPr txBox="1">
                <a:spLocks noRot="1" noChangeAspect="1" noMove="1" noResize="1" noEditPoints="1" noAdjustHandles="1" noChangeArrowheads="1" noChangeShapeType="1" noTextEdit="1"/>
              </p:cNvSpPr>
              <p:nvPr/>
            </p:nvSpPr>
            <p:spPr bwMode="auto">
              <a:xfrm>
                <a:off x="660892" y="1779032"/>
                <a:ext cx="7392439" cy="794576"/>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106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a:spLocks noChangeArrowheads="1"/>
          </p:cNvSpPr>
          <p:nvPr/>
        </p:nvSpPr>
        <p:spPr bwMode="auto">
          <a:xfrm>
            <a:off x="101889" y="689263"/>
            <a:ext cx="11624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srgbClr val="C00000"/>
                </a:solidFill>
                <a:effectLst/>
                <a:uLnTx/>
                <a:uFillTx/>
                <a:latin typeface="Calibri"/>
                <a:ea typeface="+mn-ea"/>
                <a:cs typeface="Times New Roman" panose="02020603050405020304" pitchFamily="18" charset="0"/>
              </a:rPr>
              <a:t>Notes:</a:t>
            </a:r>
          </a:p>
        </p:txBody>
      </p:sp>
      <p:sp>
        <p:nvSpPr>
          <p:cNvPr id="3" name="TextBox 10"/>
          <p:cNvSpPr txBox="1">
            <a:spLocks noChangeArrowheads="1"/>
          </p:cNvSpPr>
          <p:nvPr/>
        </p:nvSpPr>
        <p:spPr bwMode="auto">
          <a:xfrm>
            <a:off x="1124238" y="689263"/>
            <a:ext cx="9702787"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231775" marR="0" lvl="0" indent="-2317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BP algorithm → there is a chance of local minima problem</a:t>
            </a:r>
          </a:p>
          <a:p>
            <a:pPr marL="231775" marR="0" lvl="0" indent="-2317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BP algorithm → transfer functions are to be differentiable in nature</a:t>
            </a:r>
          </a:p>
          <a:p>
            <a:pPr marL="231775" marR="0" lvl="0" indent="-2317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BPNN may not be able to capture the dynamics of a highly dynamic process</a:t>
            </a:r>
          </a:p>
          <a:p>
            <a:pPr marL="231775" marR="0" lvl="0" indent="-2317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Inputs are normalized</a:t>
            </a:r>
          </a:p>
          <a:p>
            <a:pPr marL="231775" marR="0" lvl="0" indent="-2317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Connecting weights lie in the range of either (0.0, 1.0) or        (-1.0,1.0)</a:t>
            </a:r>
          </a:p>
          <a:p>
            <a:pPr marL="231775" marR="0" lvl="0" indent="-2317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Convergence Criterion: Absolute value of the rate of change of error in prediction becomes less than or equal to a pre-specified value</a:t>
            </a:r>
          </a:p>
          <a:p>
            <a:pPr marL="231775" marR="0" lvl="0" indent="-2317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A neural network can be either fully-connected or partially-connected one</a:t>
            </a:r>
          </a:p>
          <a:p>
            <a:pPr marL="231775" marR="0" lvl="0" indent="-2317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184724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22119" y="498764"/>
            <a:ext cx="109203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3600" b="1" dirty="0">
                <a:solidFill>
                  <a:srgbClr val="FF0000"/>
                </a:solidFill>
                <a:latin typeface="Georgia" panose="02040502050405020303" pitchFamily="18" charset="0"/>
                <a:cs typeface="Times New Roman" panose="02020603050405020304" pitchFamily="18" charset="0"/>
              </a:rPr>
              <a:t>Multi-Layer Feed-Forward Neural Network (MLFFNN)</a:t>
            </a:r>
          </a:p>
          <a:p>
            <a:pPr eaLnBrk="1" hangingPunct="1">
              <a:defRPr/>
            </a:pPr>
            <a:endParaRPr lang="en-US" altLang="en-US" sz="24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a:spLocks noChangeArrowheads="1"/>
          </p:cNvSpPr>
          <p:nvPr/>
        </p:nvSpPr>
        <p:spPr bwMode="auto">
          <a:xfrm>
            <a:off x="6722918" y="2095500"/>
            <a:ext cx="472834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2400" b="1" dirty="0">
                <a:solidFill>
                  <a:prstClr val="black"/>
                </a:solidFill>
                <a:latin typeface="Calibri"/>
                <a:cs typeface="Times New Roman" panose="02020603050405020304" pitchFamily="18" charset="0"/>
              </a:rPr>
              <a:t>I</a:t>
            </a:r>
            <a:r>
              <a:rPr lang="en-US" altLang="en-US" sz="2400" b="1" baseline="-25000" dirty="0">
                <a:solidFill>
                  <a:prstClr val="black"/>
                </a:solidFill>
                <a:latin typeface="Calibri"/>
                <a:cs typeface="Times New Roman" panose="02020603050405020304" pitchFamily="18" charset="0"/>
              </a:rPr>
              <a:t>I1</a:t>
            </a:r>
            <a:r>
              <a:rPr lang="en-US" altLang="en-US" sz="2400" b="1" dirty="0">
                <a:solidFill>
                  <a:prstClr val="black"/>
                </a:solidFill>
                <a:latin typeface="Calibri"/>
                <a:cs typeface="Times New Roman" panose="02020603050405020304" pitchFamily="18" charset="0"/>
              </a:rPr>
              <a:t>: Input of 1-st neuron lying on input layer</a:t>
            </a:r>
          </a:p>
          <a:p>
            <a:pPr eaLnBrk="1" hangingPunct="1">
              <a:defRPr/>
            </a:pPr>
            <a:r>
              <a:rPr lang="en-US" altLang="en-US" sz="2400" b="1" dirty="0">
                <a:solidFill>
                  <a:prstClr val="black"/>
                </a:solidFill>
                <a:latin typeface="Calibri"/>
                <a:cs typeface="Times New Roman" panose="02020603050405020304" pitchFamily="18" charset="0"/>
              </a:rPr>
              <a:t>I</a:t>
            </a:r>
            <a:r>
              <a:rPr lang="en-US" altLang="en-US" sz="2400" b="1" baseline="-25000" dirty="0">
                <a:solidFill>
                  <a:prstClr val="black"/>
                </a:solidFill>
                <a:latin typeface="Calibri"/>
                <a:cs typeface="Times New Roman" panose="02020603050405020304" pitchFamily="18" charset="0"/>
              </a:rPr>
              <a:t>O1</a:t>
            </a:r>
            <a:r>
              <a:rPr lang="en-US" altLang="en-US" sz="2400" b="1" dirty="0">
                <a:solidFill>
                  <a:prstClr val="black"/>
                </a:solidFill>
                <a:latin typeface="Calibri"/>
                <a:cs typeface="Times New Roman" panose="02020603050405020304" pitchFamily="18" charset="0"/>
              </a:rPr>
              <a:t>: Output of 1-st neuron lying on input layer</a:t>
            </a:r>
          </a:p>
          <a:p>
            <a:pPr eaLnBrk="1" hangingPunct="1">
              <a:defRPr/>
            </a:pPr>
            <a:endParaRPr lang="en-US" altLang="en-US" sz="2400" b="1" dirty="0">
              <a:solidFill>
                <a:prstClr val="black"/>
              </a:solidFill>
              <a:latin typeface="Calibri"/>
              <a:cs typeface="Times New Roman" panose="02020603050405020304" pitchFamily="18" charset="0"/>
            </a:endParaRPr>
          </a:p>
        </p:txBody>
      </p:sp>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12651" t="11667" r="8712" b="5152"/>
          <a:stretch/>
        </p:blipFill>
        <p:spPr>
          <a:xfrm>
            <a:off x="1091046" y="1945314"/>
            <a:ext cx="4840824" cy="3840480"/>
          </a:xfrm>
          <a:prstGeom prst="rect">
            <a:avLst/>
          </a:prstGeom>
        </p:spPr>
      </p:pic>
    </p:spTree>
    <p:extLst>
      <p:ext uri="{BB962C8B-B14F-4D97-AF65-F5344CB8AC3E}">
        <p14:creationId xmlns:p14="http://schemas.microsoft.com/office/powerpoint/2010/main" val="308054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20436" y="751321"/>
            <a:ext cx="8077200"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8275" indent="-168275">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168275" marR="0" lvl="0" indent="-1682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Advantages of BPNN</a:t>
            </a:r>
            <a:endParaRPr kumimoji="0" lang="en-US" altLang="en-US" sz="2800" b="0"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168275" marR="0" lvl="0" indent="-1682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Can handle a problem having many variables</a:t>
            </a:r>
          </a:p>
          <a:p>
            <a:pPr marL="168275" marR="0" lvl="0" indent="-1682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May not require so much problem information as that is needed for an FLC</a:t>
            </a:r>
          </a:p>
          <a:p>
            <a:pPr marL="168275" marR="0" lvl="0" indent="-1682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Disadvantages of BPNN</a:t>
            </a:r>
            <a:endParaRPr kumimoji="0" lang="en-US" altLang="en-US" sz="2800" b="0"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168275" marR="0" lvl="0" indent="-1682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Solutions of BPNN may get stuck at the local minima</a:t>
            </a:r>
          </a:p>
          <a:p>
            <a:pPr marL="168275" marR="0" lvl="0" indent="-1682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Training of NN is more involved computationally compared to that of FLC </a:t>
            </a:r>
          </a:p>
          <a:p>
            <a:pPr marL="168275" marR="0" lvl="0" indent="-1682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It works like a black box</a:t>
            </a:r>
          </a:p>
          <a:p>
            <a:pPr marL="168275" marR="0" lvl="0" indent="-168275"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p:cNvSpPr txBox="1">
            <a:spLocks noChangeArrowheads="1"/>
          </p:cNvSpPr>
          <p:nvPr/>
        </p:nvSpPr>
        <p:spPr bwMode="auto">
          <a:xfrm>
            <a:off x="6816436" y="1074486"/>
            <a:ext cx="18473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4949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322119" y="498764"/>
            <a:ext cx="109203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3600" b="1" dirty="0">
                <a:solidFill>
                  <a:srgbClr val="FF0000"/>
                </a:solidFill>
                <a:latin typeface="Georgia" panose="02040502050405020303" pitchFamily="18" charset="0"/>
                <a:cs typeface="Times New Roman" panose="02020603050405020304" pitchFamily="18" charset="0"/>
              </a:rPr>
              <a:t>Multi-Layer Feed-Forward Neural Network (MLFFNN)</a:t>
            </a:r>
            <a:endParaRPr kumimoji="0" lang="en-US" altLang="en-US" sz="3600" b="1" i="0" u="none" strike="noStrike" kern="1200" cap="none" spc="0" normalizeH="0" baseline="0" noProof="0" dirty="0">
              <a:ln>
                <a:noFill/>
              </a:ln>
              <a:solidFill>
                <a:srgbClr val="FF0000"/>
              </a:solidFill>
              <a:effectLst/>
              <a:uLnTx/>
              <a:uFillTx/>
              <a:latin typeface="Georgia" panose="02040502050405020303"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
        <p:nvSpPr>
          <p:cNvPr id="4" name="TextBox 3"/>
          <p:cNvSpPr txBox="1">
            <a:spLocks noChangeArrowheads="1"/>
          </p:cNvSpPr>
          <p:nvPr/>
        </p:nvSpPr>
        <p:spPr bwMode="auto">
          <a:xfrm>
            <a:off x="6722918" y="2095500"/>
            <a:ext cx="472834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I</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I1</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Input of 1-st neuron lying on input layer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I</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O1</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Output of 1-st neuron lying on input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pic>
        <p:nvPicPr>
          <p:cNvPr id="5" name="Picture 4"/>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12651" t="11667" r="8712" b="5152"/>
          <a:stretch/>
        </p:blipFill>
        <p:spPr>
          <a:xfrm>
            <a:off x="1091046" y="1945314"/>
            <a:ext cx="5631872" cy="4413922"/>
          </a:xfrm>
          <a:prstGeom prst="rect">
            <a:avLst/>
          </a:prstGeom>
        </p:spPr>
      </p:pic>
    </p:spTree>
    <p:extLst>
      <p:ext uri="{BB962C8B-B14F-4D97-AF65-F5344CB8AC3E}">
        <p14:creationId xmlns:p14="http://schemas.microsoft.com/office/powerpoint/2010/main" val="2632957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36600"/>
            <a:ext cx="3845925" cy="523220"/>
          </a:xfrm>
          <a:prstGeom prst="rect">
            <a:avLst/>
          </a:prstGeom>
          <a:noFill/>
        </p:spPr>
        <p:txBody>
          <a:bodyPr wrap="none" rtlCol="0">
            <a:spAutoFit/>
          </a:bodyPr>
          <a:lstStyle/>
          <a:p>
            <a:r>
              <a:rPr lang="en-US" sz="2800" b="1" dirty="0">
                <a:solidFill>
                  <a:srgbClr val="C00000"/>
                </a:solidFill>
                <a:latin typeface="Georgia" panose="02040502050405020303" pitchFamily="18" charset="0"/>
              </a:rPr>
              <a:t>Numerical Example</a:t>
            </a:r>
          </a:p>
        </p:txBody>
      </p:sp>
      <mc:AlternateContent xmlns:mc="http://schemas.openxmlformats.org/markup-compatibility/2006" xmlns:a14="http://schemas.microsoft.com/office/drawing/2010/main">
        <mc:Choice Requires="a14">
          <p:sp>
            <p:nvSpPr>
              <p:cNvPr id="3" name="TextBox 2"/>
              <p:cNvSpPr txBox="1"/>
              <p:nvPr/>
            </p:nvSpPr>
            <p:spPr>
              <a:xfrm>
                <a:off x="762000" y="1447800"/>
                <a:ext cx="9211733" cy="3232873"/>
              </a:xfrm>
              <a:prstGeom prst="rect">
                <a:avLst/>
              </a:prstGeom>
              <a:noFill/>
            </p:spPr>
            <p:txBody>
              <a:bodyPr wrap="square" rtlCol="0">
                <a:spAutoFit/>
              </a:bodyPr>
              <a:lstStyle/>
              <a:p>
                <a:pPr algn="just"/>
                <a:r>
                  <a:rPr lang="en-US" sz="2400" b="1" dirty="0">
                    <a:solidFill>
                      <a:prstClr val="black"/>
                    </a:solidFill>
                  </a:rPr>
                  <a:t>Figure below shows the schematic view of an NN consisting of three layers, such as input, hidden and output layers. The neuron lying on the input, hidden and output layers have the transfer function represented by </a:t>
                </a:r>
                <a14:m>
                  <m:oMath xmlns:m="http://schemas.openxmlformats.org/officeDocument/2006/math">
                    <m:r>
                      <a:rPr lang="en-US" sz="2400" b="1" i="1" smtClean="0">
                        <a:solidFill>
                          <a:prstClr val="black"/>
                        </a:solidFill>
                        <a:latin typeface="Cambria Math" panose="02040503050406030204" pitchFamily="18" charset="0"/>
                      </a:rPr>
                      <m:t>𝒚</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𝒙</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𝒚</m:t>
                    </m:r>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𝟏</m:t>
                        </m:r>
                      </m:num>
                      <m:den>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𝒆</m:t>
                            </m:r>
                          </m:e>
                          <m:sup>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𝒙</m:t>
                            </m:r>
                          </m:sup>
                        </m:sSup>
                      </m:den>
                    </m:f>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𝒚</m:t>
                    </m:r>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𝒆</m:t>
                            </m:r>
                          </m:e>
                          <m:sup>
                            <m:r>
                              <a:rPr lang="en-US" sz="2400" b="1" i="1" smtClean="0">
                                <a:solidFill>
                                  <a:prstClr val="black"/>
                                </a:solidFill>
                                <a:latin typeface="Cambria Math" panose="02040503050406030204" pitchFamily="18" charset="0"/>
                              </a:rPr>
                              <m:t>𝒙</m:t>
                            </m:r>
                          </m:sup>
                        </m:sSup>
                        <m:r>
                          <a:rPr lang="en-US" sz="2400" b="1" i="1" smtClean="0">
                            <a:solidFill>
                              <a:prstClr val="black"/>
                            </a:solidFill>
                            <a:latin typeface="Cambria Math" panose="02040503050406030204" pitchFamily="18" charset="0"/>
                          </a:rPr>
                          <m:t>−</m:t>
                        </m:r>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𝒆</m:t>
                            </m:r>
                          </m:e>
                          <m:sup>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𝒙</m:t>
                            </m:r>
                          </m:sup>
                        </m:sSup>
                      </m:num>
                      <m:den>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𝒆</m:t>
                            </m:r>
                          </m:e>
                          <m:sup>
                            <m:r>
                              <a:rPr lang="en-US" sz="2400" b="1" i="1">
                                <a:solidFill>
                                  <a:prstClr val="black"/>
                                </a:solidFill>
                                <a:latin typeface="Cambria Math" panose="02040503050406030204" pitchFamily="18" charset="0"/>
                              </a:rPr>
                              <m:t>𝒙</m:t>
                            </m:r>
                          </m:sup>
                        </m:sSup>
                        <m:r>
                          <a:rPr lang="en-US" sz="2400" b="1" i="1" smtClean="0">
                            <a:solidFill>
                              <a:prstClr val="black"/>
                            </a:solidFill>
                            <a:latin typeface="Cambria Math" panose="02040503050406030204" pitchFamily="18" charset="0"/>
                          </a:rPr>
                          <m:t>+</m:t>
                        </m:r>
                        <m:sSup>
                          <m:sSupPr>
                            <m:ctrlPr>
                              <a:rPr lang="en-US" sz="2400" b="1" i="1" smtClean="0">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𝒆</m:t>
                            </m:r>
                          </m:e>
                          <m:sup>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𝒙</m:t>
                            </m:r>
                          </m:sup>
                        </m:sSup>
                      </m:den>
                    </m:f>
                  </m:oMath>
                </a14:m>
                <a:r>
                  <a:rPr lang="en-US" b="1" dirty="0">
                    <a:solidFill>
                      <a:prstClr val="black"/>
                    </a:solidFill>
                  </a:rPr>
                  <a:t> , </a:t>
                </a:r>
                <a:r>
                  <a:rPr lang="en-US" sz="2400" b="1" dirty="0">
                    <a:solidFill>
                      <a:prstClr val="black"/>
                    </a:solidFill>
                  </a:rPr>
                  <a:t>respectively. There are two inputs, namely </a:t>
                </a:r>
                <a14:m>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𝑰</m:t>
                        </m:r>
                      </m:e>
                      <m:sub>
                        <m:r>
                          <a:rPr lang="en-US" sz="2400" b="1" i="1" smtClean="0">
                            <a:solidFill>
                              <a:prstClr val="black"/>
                            </a:solidFill>
                            <a:latin typeface="Cambria Math" panose="02040503050406030204" pitchFamily="18" charset="0"/>
                          </a:rPr>
                          <m:t>𝟏</m:t>
                        </m:r>
                      </m:sub>
                    </m:sSub>
                  </m:oMath>
                </a14:m>
                <a:r>
                  <a:rPr lang="en-US" sz="2400" b="1" dirty="0">
                    <a:solidFill>
                      <a:prstClr val="black"/>
                    </a:solidFill>
                  </a:rPr>
                  <a:t>and </a:t>
                </a:r>
                <a14:m>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𝑰</m:t>
                        </m:r>
                      </m:e>
                      <m:sub>
                        <m:r>
                          <a:rPr lang="en-US" sz="2400" b="1" i="1" smtClean="0">
                            <a:solidFill>
                              <a:prstClr val="black"/>
                            </a:solidFill>
                            <a:latin typeface="Cambria Math" panose="02040503050406030204" pitchFamily="18" charset="0"/>
                          </a:rPr>
                          <m:t>𝟐</m:t>
                        </m:r>
                      </m:sub>
                    </m:sSub>
                  </m:oMath>
                </a14:m>
                <a:r>
                  <a:rPr lang="en-US" sz="2400" b="1" dirty="0">
                    <a:solidFill>
                      <a:prstClr val="black"/>
                    </a:solidFill>
                  </a:rPr>
                  <a:t> and one output, that is, </a:t>
                </a:r>
                <a14:m>
                  <m:oMath xmlns:m="http://schemas.openxmlformats.org/officeDocument/2006/math">
                    <m:r>
                      <a:rPr lang="en-US" sz="2400" b="1" i="1" smtClean="0">
                        <a:solidFill>
                          <a:prstClr val="black"/>
                        </a:solidFill>
                        <a:latin typeface="Cambria Math" panose="02040503050406030204" pitchFamily="18" charset="0"/>
                      </a:rPr>
                      <m:t>𝑶</m:t>
                    </m:r>
                  </m:oMath>
                </a14:m>
                <a:r>
                  <a:rPr lang="en-US" sz="2400" b="1" dirty="0">
                    <a:solidFill>
                      <a:prstClr val="black"/>
                    </a:solidFill>
                  </a:rPr>
                  <a:t>. The connecting weights between the input and hidden layers are represented by [V] and those between hidden and output layers are denoted by [W]. The initial values of the weights are assumed to be as follows:  </a:t>
                </a:r>
              </a:p>
            </p:txBody>
          </p:sp>
        </mc:Choice>
        <mc:Fallback xmlns="">
          <p:sp>
            <p:nvSpPr>
              <p:cNvPr id="3" name="TextBox 2"/>
              <p:cNvSpPr txBox="1">
                <a:spLocks noRot="1" noChangeAspect="1" noMove="1" noResize="1" noEditPoints="1" noAdjustHandles="1" noChangeArrowheads="1" noChangeShapeType="1" noTextEdit="1"/>
              </p:cNvSpPr>
              <p:nvPr/>
            </p:nvSpPr>
            <p:spPr>
              <a:xfrm>
                <a:off x="762000" y="1447800"/>
                <a:ext cx="9211733" cy="3232873"/>
              </a:xfrm>
              <a:prstGeom prst="rect">
                <a:avLst/>
              </a:prstGeom>
              <a:blipFill rotWithShape="0">
                <a:blip r:embed="rId3"/>
                <a:stretch>
                  <a:fillRect l="-993" t="-1509" r="-993" b="-3208"/>
                </a:stretch>
              </a:blipFill>
            </p:spPr>
            <p:txBody>
              <a:bodyPr/>
              <a:lstStyle/>
              <a:p>
                <a:r>
                  <a:rPr lang="en-US">
                    <a:noFill/>
                  </a:rPr>
                  <a:t> </a:t>
                </a:r>
              </a:p>
            </p:txBody>
          </p:sp>
        </mc:Fallback>
      </mc:AlternateContent>
    </p:spTree>
    <p:extLst>
      <p:ext uri="{BB962C8B-B14F-4D97-AF65-F5344CB8AC3E}">
        <p14:creationId xmlns:p14="http://schemas.microsoft.com/office/powerpoint/2010/main" val="425450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332884" y="1097955"/>
            <a:ext cx="4764234" cy="3833783"/>
            <a:chOff x="709179" y="1605647"/>
            <a:chExt cx="4764234" cy="3833783"/>
          </a:xfrm>
        </p:grpSpPr>
        <p:sp>
          <p:nvSpPr>
            <p:cNvPr id="6" name="Oval 5"/>
            <p:cNvSpPr/>
            <p:nvPr/>
          </p:nvSpPr>
          <p:spPr>
            <a:xfrm>
              <a:off x="1694859" y="2668872"/>
              <a:ext cx="311728"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prstClr val="white"/>
                  </a:solidFill>
                </a:rPr>
                <a:t>1</a:t>
              </a:r>
            </a:p>
          </p:txBody>
        </p:sp>
        <p:sp>
          <p:nvSpPr>
            <p:cNvPr id="7" name="Oval 6"/>
            <p:cNvSpPr/>
            <p:nvPr/>
          </p:nvSpPr>
          <p:spPr>
            <a:xfrm>
              <a:off x="1683327" y="3539836"/>
              <a:ext cx="311728"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prstClr val="white"/>
                  </a:solidFill>
                </a:rPr>
                <a:t>2</a:t>
              </a:r>
            </a:p>
          </p:txBody>
        </p:sp>
        <p:sp>
          <p:nvSpPr>
            <p:cNvPr id="8" name="Oval 7"/>
            <p:cNvSpPr/>
            <p:nvPr/>
          </p:nvSpPr>
          <p:spPr>
            <a:xfrm>
              <a:off x="2812788" y="1949311"/>
              <a:ext cx="311728"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prstClr val="white"/>
                  </a:solidFill>
                </a:rPr>
                <a:t>1</a:t>
              </a:r>
            </a:p>
          </p:txBody>
        </p:sp>
        <p:sp>
          <p:nvSpPr>
            <p:cNvPr id="9" name="Oval 8"/>
            <p:cNvSpPr/>
            <p:nvPr/>
          </p:nvSpPr>
          <p:spPr>
            <a:xfrm>
              <a:off x="2842128" y="2969923"/>
              <a:ext cx="311728"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prstClr val="white"/>
                  </a:solidFill>
                </a:rPr>
                <a:t>2</a:t>
              </a:r>
            </a:p>
          </p:txBody>
        </p:sp>
        <p:sp>
          <p:nvSpPr>
            <p:cNvPr id="10" name="Oval 9"/>
            <p:cNvSpPr/>
            <p:nvPr/>
          </p:nvSpPr>
          <p:spPr>
            <a:xfrm>
              <a:off x="2893900" y="4003969"/>
              <a:ext cx="311728"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prstClr val="white"/>
                  </a:solidFill>
                </a:rPr>
                <a:t>3</a:t>
              </a:r>
            </a:p>
          </p:txBody>
        </p:sp>
        <p:sp>
          <p:nvSpPr>
            <p:cNvPr id="11" name="Oval 10"/>
            <p:cNvSpPr/>
            <p:nvPr/>
          </p:nvSpPr>
          <p:spPr>
            <a:xfrm>
              <a:off x="3965434" y="2998908"/>
              <a:ext cx="311728"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prstClr val="white"/>
                  </a:solidFill>
                </a:rPr>
                <a:t>1</a:t>
              </a:r>
            </a:p>
          </p:txBody>
        </p:sp>
        <p:cxnSp>
          <p:nvCxnSpPr>
            <p:cNvPr id="12" name="Straight Arrow Connector 11"/>
            <p:cNvCxnSpPr/>
            <p:nvPr/>
          </p:nvCxnSpPr>
          <p:spPr>
            <a:xfrm>
              <a:off x="1127413" y="2836782"/>
              <a:ext cx="571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1111827" y="3711286"/>
              <a:ext cx="571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4301832" y="3170358"/>
              <a:ext cx="571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9" idx="6"/>
              <a:endCxn id="11" idx="2"/>
            </p:cNvCxnSpPr>
            <p:nvPr/>
          </p:nvCxnSpPr>
          <p:spPr>
            <a:xfrm>
              <a:off x="3153856" y="3141373"/>
              <a:ext cx="811578" cy="289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endCxn id="8" idx="2"/>
            </p:cNvCxnSpPr>
            <p:nvPr/>
          </p:nvCxnSpPr>
          <p:spPr>
            <a:xfrm flipV="1">
              <a:off x="2026228" y="2120761"/>
              <a:ext cx="786560" cy="7176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6" idx="6"/>
              <a:endCxn id="9" idx="2"/>
            </p:cNvCxnSpPr>
            <p:nvPr/>
          </p:nvCxnSpPr>
          <p:spPr>
            <a:xfrm>
              <a:off x="2006587" y="2840322"/>
              <a:ext cx="835541" cy="3010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6"/>
              <a:endCxn id="10" idx="2"/>
            </p:cNvCxnSpPr>
            <p:nvPr/>
          </p:nvCxnSpPr>
          <p:spPr>
            <a:xfrm>
              <a:off x="2006587" y="2840322"/>
              <a:ext cx="887313" cy="13350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6"/>
            </p:cNvCxnSpPr>
            <p:nvPr/>
          </p:nvCxnSpPr>
          <p:spPr>
            <a:xfrm flipV="1">
              <a:off x="1995055" y="2174123"/>
              <a:ext cx="800962" cy="1537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6"/>
              <a:endCxn id="9" idx="2"/>
            </p:cNvCxnSpPr>
            <p:nvPr/>
          </p:nvCxnSpPr>
          <p:spPr>
            <a:xfrm flipV="1">
              <a:off x="1995055" y="3141373"/>
              <a:ext cx="847073" cy="5699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7" idx="6"/>
              <a:endCxn id="10" idx="2"/>
            </p:cNvCxnSpPr>
            <p:nvPr/>
          </p:nvCxnSpPr>
          <p:spPr>
            <a:xfrm>
              <a:off x="1995055" y="3711286"/>
              <a:ext cx="898845" cy="4641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8" idx="6"/>
              <a:endCxn id="11" idx="1"/>
            </p:cNvCxnSpPr>
            <p:nvPr/>
          </p:nvCxnSpPr>
          <p:spPr>
            <a:xfrm>
              <a:off x="3124516" y="2120761"/>
              <a:ext cx="886570" cy="9283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6"/>
              <a:endCxn id="11" idx="3"/>
            </p:cNvCxnSpPr>
            <p:nvPr/>
          </p:nvCxnSpPr>
          <p:spPr>
            <a:xfrm flipV="1">
              <a:off x="3205628" y="3291591"/>
              <a:ext cx="805458" cy="8838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41"/>
            <p:cNvSpPr txBox="1"/>
            <p:nvPr/>
          </p:nvSpPr>
          <p:spPr>
            <a:xfrm>
              <a:off x="2014241" y="1610570"/>
              <a:ext cx="64423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prstClr val="black"/>
                  </a:solidFill>
                </a:rPr>
                <a:t>[V]</a:t>
              </a:r>
            </a:p>
          </p:txBody>
        </p:sp>
        <p:sp>
          <p:nvSpPr>
            <p:cNvPr id="31" name="TextBox 42"/>
            <p:cNvSpPr txBox="1"/>
            <p:nvPr/>
          </p:nvSpPr>
          <p:spPr>
            <a:xfrm>
              <a:off x="3346971" y="1605647"/>
              <a:ext cx="85205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prstClr val="black"/>
                  </a:solidFill>
                </a:rPr>
                <a:t>[W]</a:t>
              </a:r>
            </a:p>
          </p:txBody>
        </p:sp>
        <p:sp>
          <p:nvSpPr>
            <p:cNvPr id="35" name="TextBox 46"/>
            <p:cNvSpPr txBox="1"/>
            <p:nvPr/>
          </p:nvSpPr>
          <p:spPr>
            <a:xfrm>
              <a:off x="763405" y="2539856"/>
              <a:ext cx="64423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prstClr val="black"/>
                  </a:solidFill>
                </a:rPr>
                <a:t>I</a:t>
              </a:r>
              <a:r>
                <a:rPr lang="en-US" sz="2000" b="1" baseline="-25000" dirty="0">
                  <a:solidFill>
                    <a:prstClr val="black"/>
                  </a:solidFill>
                </a:rPr>
                <a:t>1</a:t>
              </a:r>
              <a:endParaRPr lang="en-US" sz="2000" b="1" dirty="0">
                <a:solidFill>
                  <a:prstClr val="black"/>
                </a:solidFill>
              </a:endParaRPr>
            </a:p>
          </p:txBody>
        </p:sp>
        <p:sp>
          <p:nvSpPr>
            <p:cNvPr id="36" name="TextBox 48"/>
            <p:cNvSpPr txBox="1"/>
            <p:nvPr/>
          </p:nvSpPr>
          <p:spPr>
            <a:xfrm>
              <a:off x="709179" y="3400855"/>
              <a:ext cx="64423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prstClr val="black"/>
                  </a:solidFill>
                </a:rPr>
                <a:t>I</a:t>
              </a:r>
              <a:r>
                <a:rPr lang="en-US" sz="2000" b="1" baseline="-25000" dirty="0">
                  <a:solidFill>
                    <a:prstClr val="black"/>
                  </a:solidFill>
                </a:rPr>
                <a:t>2</a:t>
              </a:r>
              <a:endParaRPr lang="en-US" sz="2000" b="1" dirty="0">
                <a:solidFill>
                  <a:prstClr val="black"/>
                </a:solidFill>
              </a:endParaRPr>
            </a:p>
          </p:txBody>
        </p:sp>
        <p:sp>
          <p:nvSpPr>
            <p:cNvPr id="37" name="TextBox 49"/>
            <p:cNvSpPr txBox="1"/>
            <p:nvPr/>
          </p:nvSpPr>
          <p:spPr>
            <a:xfrm>
              <a:off x="4829177" y="2899704"/>
              <a:ext cx="64423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prstClr val="black"/>
                  </a:solidFill>
                </a:rPr>
                <a:t>O</a:t>
              </a:r>
            </a:p>
          </p:txBody>
        </p:sp>
        <p:sp>
          <p:nvSpPr>
            <p:cNvPr id="38" name="TextBox 50"/>
            <p:cNvSpPr txBox="1"/>
            <p:nvPr/>
          </p:nvSpPr>
          <p:spPr>
            <a:xfrm>
              <a:off x="3682710" y="4586058"/>
              <a:ext cx="114646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prstClr val="black"/>
                  </a:solidFill>
                </a:rPr>
                <a:t>Output</a:t>
              </a:r>
            </a:p>
            <a:p>
              <a:r>
                <a:rPr lang="en-US" sz="2400" b="1" dirty="0">
                  <a:solidFill>
                    <a:prstClr val="black"/>
                  </a:solidFill>
                </a:rPr>
                <a:t> Layer</a:t>
              </a:r>
            </a:p>
          </p:txBody>
        </p:sp>
        <p:sp>
          <p:nvSpPr>
            <p:cNvPr id="39" name="TextBox 51"/>
            <p:cNvSpPr txBox="1"/>
            <p:nvPr/>
          </p:nvSpPr>
          <p:spPr>
            <a:xfrm>
              <a:off x="2518090" y="4608433"/>
              <a:ext cx="1101436"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prstClr val="black"/>
                  </a:solidFill>
                </a:rPr>
                <a:t>Hidden</a:t>
              </a:r>
            </a:p>
            <a:p>
              <a:r>
                <a:rPr lang="en-US" sz="2400" b="1" dirty="0">
                  <a:solidFill>
                    <a:prstClr val="black"/>
                  </a:solidFill>
                </a:rPr>
                <a:t> Layer</a:t>
              </a:r>
            </a:p>
          </p:txBody>
        </p:sp>
        <p:sp>
          <p:nvSpPr>
            <p:cNvPr id="40" name="TextBox 52"/>
            <p:cNvSpPr txBox="1"/>
            <p:nvPr/>
          </p:nvSpPr>
          <p:spPr>
            <a:xfrm>
              <a:off x="1397577" y="4608433"/>
              <a:ext cx="9767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prstClr val="black"/>
                  </a:solidFill>
                </a:rPr>
                <a:t>Input</a:t>
              </a:r>
            </a:p>
            <a:p>
              <a:r>
                <a:rPr lang="en-US" sz="2400" b="1" dirty="0">
                  <a:solidFill>
                    <a:prstClr val="black"/>
                  </a:solidFill>
                </a:rPr>
                <a:t> Layer</a:t>
              </a:r>
            </a:p>
          </p:txBody>
        </p:sp>
      </p:grpSp>
      <mc:AlternateContent xmlns:mc="http://schemas.openxmlformats.org/markup-compatibility/2006" xmlns:a14="http://schemas.microsoft.com/office/drawing/2010/main">
        <mc:Choice Requires="a14">
          <p:sp>
            <p:nvSpPr>
              <p:cNvPr id="41" name="TextBox 40"/>
              <p:cNvSpPr txBox="1"/>
              <p:nvPr/>
            </p:nvSpPr>
            <p:spPr>
              <a:xfrm>
                <a:off x="4649933" y="1611196"/>
                <a:ext cx="40665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𝑉</m:t>
                          </m:r>
                        </m:e>
                        <m:sub>
                          <m:r>
                            <a:rPr lang="en-US" sz="2000" i="1" smtClean="0">
                              <a:solidFill>
                                <a:prstClr val="black"/>
                              </a:solidFill>
                              <a:latin typeface="Cambria Math" panose="02040503050406030204" pitchFamily="18" charset="0"/>
                            </a:rPr>
                            <m:t>11</m:t>
                          </m:r>
                        </m:sub>
                      </m:sSub>
                    </m:oMath>
                  </m:oMathPara>
                </a14:m>
                <a:endParaRPr lang="en-US" dirty="0">
                  <a:solidFill>
                    <a:prstClr val="black"/>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4649933" y="1611196"/>
                <a:ext cx="406650" cy="307777"/>
              </a:xfrm>
              <a:prstGeom prst="rect">
                <a:avLst/>
              </a:prstGeom>
              <a:blipFill rotWithShape="0">
                <a:blip r:embed="rId3"/>
                <a:stretch>
                  <a:fillRect l="-15152" r="-6061"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739586" y="2136520"/>
                <a:ext cx="3663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𝑉</m:t>
                          </m:r>
                        </m:e>
                        <m:sub>
                          <m:r>
                            <a:rPr lang="en-US" i="1" smtClean="0">
                              <a:solidFill>
                                <a:prstClr val="black"/>
                              </a:solidFill>
                              <a:latin typeface="Cambria Math" panose="02040503050406030204" pitchFamily="18" charset="0"/>
                            </a:rPr>
                            <m:t>12</m:t>
                          </m:r>
                        </m:sub>
                      </m:sSub>
                    </m:oMath>
                  </m:oMathPara>
                </a14:m>
                <a:endParaRPr lang="en-US" dirty="0">
                  <a:solidFill>
                    <a:prstClr val="black"/>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4739586" y="2136520"/>
                <a:ext cx="366319" cy="276999"/>
              </a:xfrm>
              <a:prstGeom prst="rect">
                <a:avLst/>
              </a:prstGeom>
              <a:blipFill rotWithShape="0">
                <a:blip r:embed="rId4"/>
                <a:stretch>
                  <a:fillRect l="-14754" r="-491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5144494" y="2948814"/>
                <a:ext cx="3663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𝑉</m:t>
                          </m:r>
                        </m:e>
                        <m:sub>
                          <m:r>
                            <a:rPr lang="en-US" i="1" smtClean="0">
                              <a:solidFill>
                                <a:prstClr val="black"/>
                              </a:solidFill>
                              <a:latin typeface="Cambria Math" panose="02040503050406030204" pitchFamily="18" charset="0"/>
                            </a:rPr>
                            <m:t>13</m:t>
                          </m:r>
                        </m:sub>
                      </m:sSub>
                    </m:oMath>
                  </m:oMathPara>
                </a14:m>
                <a:endParaRPr lang="en-US" dirty="0">
                  <a:solidFill>
                    <a:prstClr val="black"/>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5144494" y="2948814"/>
                <a:ext cx="366319" cy="276999"/>
              </a:xfrm>
              <a:prstGeom prst="rect">
                <a:avLst/>
              </a:prstGeom>
              <a:blipFill rotWithShape="0">
                <a:blip r:embed="rId5"/>
                <a:stretch>
                  <a:fillRect l="-16667" r="-500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5220690" y="1991721"/>
                <a:ext cx="3716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𝑉</m:t>
                          </m:r>
                        </m:e>
                        <m:sub>
                          <m:r>
                            <a:rPr lang="en-US" i="1" smtClean="0">
                              <a:solidFill>
                                <a:prstClr val="black"/>
                              </a:solidFill>
                              <a:latin typeface="Cambria Math" panose="02040503050406030204" pitchFamily="18" charset="0"/>
                            </a:rPr>
                            <m:t>21</m:t>
                          </m:r>
                        </m:sub>
                      </m:sSub>
                    </m:oMath>
                  </m:oMathPara>
                </a14:m>
                <a:endParaRPr lang="en-US" dirty="0">
                  <a:solidFill>
                    <a:prstClr val="black"/>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5220690" y="1991721"/>
                <a:ext cx="371640" cy="276999"/>
              </a:xfrm>
              <a:prstGeom prst="rect">
                <a:avLst/>
              </a:prstGeom>
              <a:blipFill rotWithShape="0">
                <a:blip r:embed="rId6"/>
                <a:stretch>
                  <a:fillRect l="-13115" r="-819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960064" y="2491374"/>
                <a:ext cx="3716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𝑉</m:t>
                          </m:r>
                        </m:e>
                        <m:sub>
                          <m:r>
                            <a:rPr lang="en-US" i="1" smtClean="0">
                              <a:solidFill>
                                <a:prstClr val="black"/>
                              </a:solidFill>
                              <a:latin typeface="Cambria Math" panose="02040503050406030204" pitchFamily="18" charset="0"/>
                            </a:rPr>
                            <m:t>22</m:t>
                          </m:r>
                        </m:sub>
                      </m:sSub>
                    </m:oMath>
                  </m:oMathPara>
                </a14:m>
                <a:endParaRPr lang="en-US" dirty="0">
                  <a:solidFill>
                    <a:prstClr val="black"/>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4960064" y="2491374"/>
                <a:ext cx="371640" cy="276999"/>
              </a:xfrm>
              <a:prstGeom prst="rect">
                <a:avLst/>
              </a:prstGeom>
              <a:blipFill rotWithShape="0">
                <a:blip r:embed="rId7"/>
                <a:stretch>
                  <a:fillRect l="-14754" r="-655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922745" y="3132441"/>
                <a:ext cx="3716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𝑉</m:t>
                          </m:r>
                        </m:e>
                        <m:sub>
                          <m:r>
                            <a:rPr lang="en-US" i="1" smtClean="0">
                              <a:solidFill>
                                <a:prstClr val="black"/>
                              </a:solidFill>
                              <a:latin typeface="Cambria Math" panose="02040503050406030204" pitchFamily="18" charset="0"/>
                            </a:rPr>
                            <m:t>23</m:t>
                          </m:r>
                        </m:sub>
                      </m:sSub>
                    </m:oMath>
                  </m:oMathPara>
                </a14:m>
                <a:endParaRPr lang="en-US" dirty="0">
                  <a:solidFill>
                    <a:prstClr val="black"/>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4922745" y="3132441"/>
                <a:ext cx="371640" cy="276999"/>
              </a:xfrm>
              <a:prstGeom prst="rect">
                <a:avLst/>
              </a:prstGeom>
              <a:blipFill rotWithShape="0">
                <a:blip r:embed="rId8"/>
                <a:stretch>
                  <a:fillRect l="-14754" r="-655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263151" y="1856141"/>
                <a:ext cx="4416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𝑊</m:t>
                          </m:r>
                        </m:e>
                        <m:sub>
                          <m:r>
                            <a:rPr lang="en-US" i="1" smtClean="0">
                              <a:solidFill>
                                <a:prstClr val="black"/>
                              </a:solidFill>
                              <a:latin typeface="Cambria Math" panose="02040503050406030204" pitchFamily="18" charset="0"/>
                            </a:rPr>
                            <m:t>11</m:t>
                          </m:r>
                        </m:sub>
                      </m:sSub>
                    </m:oMath>
                  </m:oMathPara>
                </a14:m>
                <a:endParaRPr lang="en-US" dirty="0">
                  <a:solidFill>
                    <a:prstClr val="black"/>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263151" y="1856141"/>
                <a:ext cx="441659" cy="276999"/>
              </a:xfrm>
              <a:prstGeom prst="rect">
                <a:avLst/>
              </a:prstGeom>
              <a:blipFill rotWithShape="0">
                <a:blip r:embed="rId9"/>
                <a:stretch>
                  <a:fillRect l="-10959" r="-5479"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970676" y="2313180"/>
                <a:ext cx="4469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𝑊</m:t>
                          </m:r>
                        </m:e>
                        <m:sub>
                          <m:r>
                            <a:rPr lang="en-US" i="1" smtClean="0">
                              <a:solidFill>
                                <a:prstClr val="black"/>
                              </a:solidFill>
                              <a:latin typeface="Cambria Math" panose="02040503050406030204" pitchFamily="18" charset="0"/>
                            </a:rPr>
                            <m:t>21</m:t>
                          </m:r>
                        </m:sub>
                      </m:sSub>
                    </m:oMath>
                  </m:oMathPara>
                </a14:m>
                <a:endParaRPr lang="en-US" dirty="0">
                  <a:solidFill>
                    <a:prstClr val="black"/>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5970676" y="2313180"/>
                <a:ext cx="446982" cy="276999"/>
              </a:xfrm>
              <a:prstGeom prst="rect">
                <a:avLst/>
              </a:prstGeom>
              <a:blipFill rotWithShape="0">
                <a:blip r:embed="rId10"/>
                <a:stretch>
                  <a:fillRect l="-10811" r="-540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205508" y="3207739"/>
                <a:ext cx="4469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𝑊</m:t>
                          </m:r>
                        </m:e>
                        <m:sub>
                          <m:r>
                            <a:rPr lang="en-US" i="1" smtClean="0">
                              <a:solidFill>
                                <a:prstClr val="black"/>
                              </a:solidFill>
                              <a:latin typeface="Cambria Math" panose="02040503050406030204" pitchFamily="18" charset="0"/>
                            </a:rPr>
                            <m:t>31</m:t>
                          </m:r>
                        </m:sub>
                      </m:sSub>
                    </m:oMath>
                  </m:oMathPara>
                </a14:m>
                <a:endParaRPr lang="en-US" dirty="0">
                  <a:solidFill>
                    <a:prstClr val="black"/>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6205508" y="3207739"/>
                <a:ext cx="446982" cy="276999"/>
              </a:xfrm>
              <a:prstGeom prst="rect">
                <a:avLst/>
              </a:prstGeom>
              <a:blipFill rotWithShape="0">
                <a:blip r:embed="rId11"/>
                <a:stretch>
                  <a:fillRect l="-12329" r="-5479" b="-15217"/>
                </a:stretch>
              </a:blipFill>
            </p:spPr>
            <p:txBody>
              <a:bodyPr/>
              <a:lstStyle/>
              <a:p>
                <a:r>
                  <a:rPr lang="en-US">
                    <a:noFill/>
                  </a:rPr>
                  <a:t> </a:t>
                </a:r>
              </a:p>
            </p:txBody>
          </p:sp>
        </mc:Fallback>
      </mc:AlternateContent>
    </p:spTree>
    <p:extLst>
      <p:ext uri="{BB962C8B-B14F-4D97-AF65-F5344CB8AC3E}">
        <p14:creationId xmlns:p14="http://schemas.microsoft.com/office/powerpoint/2010/main" val="2354848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1038367" y="888998"/>
                <a:ext cx="5012591" cy="621965"/>
              </a:xfrm>
              <a:prstGeom prst="rect">
                <a:avLst/>
              </a:prstGeom>
              <a:noFill/>
            </p:spPr>
            <p:txBody>
              <a:bodyPr wrap="none" lIns="0" tIns="0" rIns="0" bIns="0" rtlCol="0">
                <a:spAutoFit/>
              </a:bodyPr>
              <a:lstStyle/>
              <a:p>
                <a14:m>
                  <m:oMath xmlns:m="http://schemas.openxmlformats.org/officeDocument/2006/math">
                    <m:d>
                      <m:dPr>
                        <m:begChr m:val="["/>
                        <m:endChr m:val="]"/>
                        <m:ctrlPr>
                          <a:rPr lang="en-US" sz="2400" b="1" i="1" smtClean="0">
                            <a:solidFill>
                              <a:prstClr val="black"/>
                            </a:solidFill>
                            <a:latin typeface="Cambria Math" panose="02040503050406030204" pitchFamily="18" charset="0"/>
                          </a:rPr>
                        </m:ctrlPr>
                      </m:dPr>
                      <m:e>
                        <m:m>
                          <m:mPr>
                            <m:mcs>
                              <m:mc>
                                <m:mcPr>
                                  <m:count m:val="3"/>
                                  <m:mcJc m:val="center"/>
                                </m:mcPr>
                              </m:mc>
                            </m:mcs>
                            <m:ctrlPr>
                              <a:rPr lang="en-US" sz="2400" b="1" i="1" smtClean="0">
                                <a:solidFill>
                                  <a:prstClr val="black"/>
                                </a:solidFill>
                                <a:latin typeface="Cambria Math" panose="02040503050406030204" pitchFamily="18" charset="0"/>
                              </a:rPr>
                            </m:ctrlPr>
                          </m:mP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𝟏𝟏</m:t>
                                  </m:r>
                                </m:sub>
                              </m:sSub>
                            </m:e>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𝟏𝟐</m:t>
                                  </m:r>
                                </m:sub>
                              </m:sSub>
                            </m:e>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𝟏𝟑</m:t>
                                  </m:r>
                                </m:sub>
                              </m:sSub>
                            </m:e>
                          </m:m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𝟐𝟏</m:t>
                                  </m:r>
                                </m:sub>
                              </m:sSub>
                            </m:e>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𝟐𝟐</m:t>
                                  </m:r>
                                </m:sub>
                              </m:sSub>
                            </m:e>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𝟐𝟑</m:t>
                                  </m:r>
                                </m:sub>
                              </m:sSub>
                            </m:e>
                          </m:mr>
                        </m:m>
                      </m:e>
                    </m:d>
                    <m:r>
                      <a:rPr lang="en-US" sz="2400" b="1" i="1" smtClean="0">
                        <a:solidFill>
                          <a:prstClr val="black"/>
                        </a:solidFill>
                        <a:latin typeface="Cambria Math" panose="02040503050406030204" pitchFamily="18" charset="0"/>
                      </a:rPr>
                      <m:t>=</m:t>
                    </m:r>
                    <m:d>
                      <m:dPr>
                        <m:begChr m:val="["/>
                        <m:endChr m:val="]"/>
                        <m:ctrlPr>
                          <a:rPr lang="en-US" sz="2400" b="1" i="1" smtClean="0">
                            <a:solidFill>
                              <a:prstClr val="black"/>
                            </a:solidFill>
                            <a:latin typeface="Cambria Math" panose="02040503050406030204" pitchFamily="18" charset="0"/>
                          </a:rPr>
                        </m:ctrlPr>
                      </m:dPr>
                      <m:e>
                        <m:m>
                          <m:mPr>
                            <m:mcs>
                              <m:mc>
                                <m:mcPr>
                                  <m:count m:val="3"/>
                                  <m:mcJc m:val="center"/>
                                </m:mcPr>
                              </m:mc>
                            </m:mcs>
                            <m:ctrlPr>
                              <a:rPr lang="en-US" sz="2400" b="1" i="1" smtClean="0">
                                <a:solidFill>
                                  <a:prstClr val="black"/>
                                </a:solidFill>
                                <a:latin typeface="Cambria Math" panose="02040503050406030204" pitchFamily="18" charset="0"/>
                              </a:rPr>
                            </m:ctrlPr>
                          </m:mPr>
                          <m:mr>
                            <m:e>
                              <m:r>
                                <m:rPr>
                                  <m:brk m:alnAt="7"/>
                                </m:rP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e>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𝟒</m:t>
                              </m:r>
                            </m:e>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m:t>
                              </m:r>
                            </m:e>
                          </m:mr>
                          <m:mr>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e>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m:t>
                              </m:r>
                            </m:e>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𝟓</m:t>
                              </m:r>
                            </m:e>
                          </m:mr>
                        </m:m>
                      </m:e>
                    </m:d>
                  </m:oMath>
                </a14:m>
                <a:r>
                  <a:rPr lang="en-US" sz="2400" b="1" dirty="0">
                    <a:solidFill>
                      <a:prstClr val="black"/>
                    </a:solidFill>
                  </a:rPr>
                  <a:t>;</a:t>
                </a:r>
              </a:p>
            </p:txBody>
          </p:sp>
        </mc:Choice>
        <mc:Fallback xmlns="">
          <p:sp>
            <p:nvSpPr>
              <p:cNvPr id="3" name="TextBox 2"/>
              <p:cNvSpPr txBox="1">
                <a:spLocks noRot="1" noChangeAspect="1" noMove="1" noResize="1" noEditPoints="1" noAdjustHandles="1" noChangeArrowheads="1" noChangeShapeType="1" noTextEdit="1"/>
              </p:cNvSpPr>
              <p:nvPr/>
            </p:nvSpPr>
            <p:spPr>
              <a:xfrm>
                <a:off x="1038367" y="888998"/>
                <a:ext cx="5012591" cy="621965"/>
              </a:xfrm>
              <a:prstGeom prst="rect">
                <a:avLst/>
              </a:prstGeom>
              <a:blipFill>
                <a:blip r:embed="rId3"/>
                <a:stretch>
                  <a:fillRect r="-2795"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24825" y="2011785"/>
                <a:ext cx="1966885" cy="9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solidFill>
                                <a:prstClr val="black"/>
                              </a:solidFill>
                              <a:latin typeface="Cambria Math" panose="02040503050406030204" pitchFamily="18" charset="0"/>
                            </a:rPr>
                          </m:ctrlPr>
                        </m:dPr>
                        <m:e>
                          <m:m>
                            <m:mPr>
                              <m:mcs>
                                <m:mc>
                                  <m:mcPr>
                                    <m:count m:val="1"/>
                                    <m:mcJc m:val="center"/>
                                  </m:mcPr>
                                </m:mc>
                              </m:mcs>
                              <m:ctrlPr>
                                <a:rPr lang="en-US" sz="2400" b="1" i="1" smtClean="0">
                                  <a:solidFill>
                                    <a:prstClr val="black"/>
                                  </a:solidFill>
                                  <a:latin typeface="Cambria Math" panose="02040503050406030204" pitchFamily="18" charset="0"/>
                                </a:rPr>
                              </m:ctrlPr>
                            </m:mP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𝟏𝟏</m:t>
                                    </m:r>
                                  </m:sub>
                                </m:sSub>
                              </m:e>
                            </m:m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𝟐𝟏</m:t>
                                    </m:r>
                                  </m:sub>
                                </m:sSub>
                              </m:e>
                            </m:m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𝟑𝟏</m:t>
                                    </m:r>
                                  </m:sub>
                                </m:sSub>
                              </m:e>
                            </m:mr>
                          </m:m>
                        </m:e>
                      </m:d>
                      <m:r>
                        <a:rPr lang="en-US" sz="2400" b="1" i="1" smtClean="0">
                          <a:solidFill>
                            <a:prstClr val="black"/>
                          </a:solidFill>
                          <a:latin typeface="Cambria Math" panose="02040503050406030204" pitchFamily="18" charset="0"/>
                        </a:rPr>
                        <m:t>=</m:t>
                      </m:r>
                      <m:d>
                        <m:dPr>
                          <m:begChr m:val="["/>
                          <m:endChr m:val="]"/>
                          <m:ctrlPr>
                            <a:rPr lang="en-US" sz="2400" b="1" i="1" smtClean="0">
                              <a:solidFill>
                                <a:prstClr val="black"/>
                              </a:solidFill>
                              <a:latin typeface="Cambria Math" panose="02040503050406030204" pitchFamily="18" charset="0"/>
                            </a:rPr>
                          </m:ctrlPr>
                        </m:dPr>
                        <m:e>
                          <m:m>
                            <m:mPr>
                              <m:mcs>
                                <m:mc>
                                  <m:mcPr>
                                    <m:count m:val="1"/>
                                    <m:mcJc m:val="center"/>
                                  </m:mcPr>
                                </m:mc>
                              </m:mcs>
                              <m:ctrlPr>
                                <a:rPr lang="en-US" sz="2400" b="1" i="1" smtClean="0">
                                  <a:solidFill>
                                    <a:prstClr val="black"/>
                                  </a:solidFill>
                                  <a:latin typeface="Cambria Math" panose="02040503050406030204" pitchFamily="18" charset="0"/>
                                </a:rPr>
                              </m:ctrlPr>
                            </m:mPr>
                            <m:mr>
                              <m:e>
                                <m:r>
                                  <m:rPr>
                                    <m:brk m:alnAt="7"/>
                                  </m:rP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e>
                            </m:mr>
                            <m:mr>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e>
                            </m:mr>
                            <m:mr>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e>
                            </m:mr>
                          </m:m>
                        </m:e>
                      </m:d>
                    </m:oMath>
                  </m:oMathPara>
                </a14:m>
                <a:endParaRPr lang="en-US" sz="2400" b="1"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24825" y="2011785"/>
                <a:ext cx="1966885" cy="980333"/>
              </a:xfrm>
              <a:prstGeom prst="rect">
                <a:avLst/>
              </a:prstGeom>
              <a:blipFill>
                <a:blip r:embed="rId4"/>
                <a:stretch>
                  <a:fillRect/>
                </a:stretch>
              </a:blipFill>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1486672501"/>
              </p:ext>
            </p:extLst>
          </p:nvPr>
        </p:nvGraphicFramePr>
        <p:xfrm>
          <a:off x="7036580" y="888998"/>
          <a:ext cx="3340678" cy="2103120"/>
        </p:xfrm>
        <a:graphic>
          <a:graphicData uri="http://schemas.openxmlformats.org/drawingml/2006/table">
            <a:tbl>
              <a:tblPr firstRow="1" bandRow="1">
                <a:tableStyleId>{5C22544A-7EE6-4342-B048-85BDC9FD1C3A}</a:tableStyleId>
              </a:tblPr>
              <a:tblGrid>
                <a:gridCol w="872248">
                  <a:extLst>
                    <a:ext uri="{9D8B030D-6E8A-4147-A177-3AD203B41FA5}">
                      <a16:colId xmlns:a16="http://schemas.microsoft.com/office/drawing/2014/main" val="20000"/>
                    </a:ext>
                  </a:extLst>
                </a:gridCol>
                <a:gridCol w="749717">
                  <a:extLst>
                    <a:ext uri="{9D8B030D-6E8A-4147-A177-3AD203B41FA5}">
                      <a16:colId xmlns:a16="http://schemas.microsoft.com/office/drawing/2014/main" val="20001"/>
                    </a:ext>
                  </a:extLst>
                </a:gridCol>
                <a:gridCol w="803269">
                  <a:extLst>
                    <a:ext uri="{9D8B030D-6E8A-4147-A177-3AD203B41FA5}">
                      <a16:colId xmlns:a16="http://schemas.microsoft.com/office/drawing/2014/main" val="20002"/>
                    </a:ext>
                  </a:extLst>
                </a:gridCol>
                <a:gridCol w="915444">
                  <a:extLst>
                    <a:ext uri="{9D8B030D-6E8A-4147-A177-3AD203B41FA5}">
                      <a16:colId xmlns:a16="http://schemas.microsoft.com/office/drawing/2014/main" val="20003"/>
                    </a:ext>
                  </a:extLst>
                </a:gridCol>
              </a:tblGrid>
              <a:tr h="370840">
                <a:tc>
                  <a:txBody>
                    <a:bodyPr/>
                    <a:lstStyle/>
                    <a:p>
                      <a:pPr algn="ctr"/>
                      <a:r>
                        <a:rPr lang="en-US" sz="2000" b="1" dirty="0"/>
                        <a:t>Sl. No.</a:t>
                      </a:r>
                    </a:p>
                  </a:txBody>
                  <a:tcPr/>
                </a:tc>
                <a:tc>
                  <a:txBody>
                    <a:bodyPr/>
                    <a:lstStyle/>
                    <a:p>
                      <a:pPr algn="ctr"/>
                      <a:r>
                        <a:rPr lang="en-US" sz="2000" b="1" dirty="0"/>
                        <a:t>I</a:t>
                      </a:r>
                      <a:r>
                        <a:rPr lang="en-US" sz="2000" b="1" baseline="-25000" dirty="0"/>
                        <a:t>1</a:t>
                      </a:r>
                    </a:p>
                  </a:txBody>
                  <a:tcPr/>
                </a:tc>
                <a:tc>
                  <a:txBody>
                    <a:bodyPr/>
                    <a:lstStyle/>
                    <a:p>
                      <a:pPr algn="ctr"/>
                      <a:r>
                        <a:rPr lang="en-US" sz="2000" b="1" dirty="0"/>
                        <a:t>I</a:t>
                      </a:r>
                      <a:r>
                        <a:rPr lang="en-US" sz="2000" b="1" baseline="-25000" dirty="0"/>
                        <a:t>2</a:t>
                      </a:r>
                    </a:p>
                  </a:txBody>
                  <a:tcPr/>
                </a:tc>
                <a:tc>
                  <a:txBody>
                    <a:bodyPr/>
                    <a:lstStyle/>
                    <a:p>
                      <a:pPr algn="ctr"/>
                      <a:r>
                        <a:rPr lang="en-US" sz="2000" b="1" dirty="0"/>
                        <a:t>T</a:t>
                      </a:r>
                      <a:r>
                        <a:rPr lang="en-US" sz="2000" b="1" baseline="-25000" dirty="0"/>
                        <a:t>O</a:t>
                      </a:r>
                    </a:p>
                  </a:txBody>
                  <a:tcPr/>
                </a:tc>
                <a:extLst>
                  <a:ext uri="{0D108BD9-81ED-4DB2-BD59-A6C34878D82A}">
                    <a16:rowId xmlns:a16="http://schemas.microsoft.com/office/drawing/2014/main" val="10000"/>
                  </a:ext>
                </a:extLst>
              </a:tr>
              <a:tr h="370840">
                <a:tc>
                  <a:txBody>
                    <a:bodyPr/>
                    <a:lstStyle/>
                    <a:p>
                      <a:pPr algn="ctr"/>
                      <a:r>
                        <a:rPr lang="en-US" sz="2000" b="1" dirty="0"/>
                        <a:t>1</a:t>
                      </a:r>
                    </a:p>
                  </a:txBody>
                  <a:tcPr/>
                </a:tc>
                <a:tc>
                  <a:txBody>
                    <a:bodyPr/>
                    <a:lstStyle/>
                    <a:p>
                      <a:pPr algn="ctr"/>
                      <a:r>
                        <a:rPr lang="en-US" sz="2000" b="1" dirty="0"/>
                        <a:t>0.5</a:t>
                      </a:r>
                    </a:p>
                  </a:txBody>
                  <a:tcPr/>
                </a:tc>
                <a:tc>
                  <a:txBody>
                    <a:bodyPr/>
                    <a:lstStyle/>
                    <a:p>
                      <a:pPr algn="ctr"/>
                      <a:r>
                        <a:rPr lang="en-US" sz="2000" b="1" dirty="0"/>
                        <a:t>-0.4</a:t>
                      </a:r>
                    </a:p>
                  </a:txBody>
                  <a:tcPr/>
                </a:tc>
                <a:tc>
                  <a:txBody>
                    <a:bodyPr/>
                    <a:lstStyle/>
                    <a:p>
                      <a:pPr algn="ctr"/>
                      <a:r>
                        <a:rPr lang="en-US" sz="2000" b="1" dirty="0"/>
                        <a:t>0.15</a:t>
                      </a:r>
                    </a:p>
                  </a:txBody>
                  <a:tcPr/>
                </a:tc>
                <a:extLst>
                  <a:ext uri="{0D108BD9-81ED-4DB2-BD59-A6C34878D82A}">
                    <a16:rowId xmlns:a16="http://schemas.microsoft.com/office/drawing/2014/main" val="10001"/>
                  </a:ext>
                </a:extLst>
              </a:tr>
              <a:tr h="370840">
                <a:tc>
                  <a:txBody>
                    <a:bodyPr/>
                    <a:lstStyle/>
                    <a:p>
                      <a:pPr algn="ctr"/>
                      <a:r>
                        <a:rPr lang="en-US" sz="2000" b="1" dirty="0"/>
                        <a:t>2</a:t>
                      </a:r>
                    </a:p>
                    <a:p>
                      <a:pPr algn="ctr"/>
                      <a:r>
                        <a:rPr lang="en-US" sz="2000" b="1" dirty="0"/>
                        <a:t>.</a:t>
                      </a:r>
                    </a:p>
                    <a:p>
                      <a:pPr algn="ctr"/>
                      <a:r>
                        <a:rPr lang="en-US" sz="2000" b="1" dirty="0"/>
                        <a:t>.</a:t>
                      </a:r>
                    </a:p>
                    <a:p>
                      <a:pPr algn="ctr"/>
                      <a:r>
                        <a:rPr lang="en-US" sz="2000" b="1" dirty="0"/>
                        <a:t>.</a:t>
                      </a:r>
                    </a:p>
                  </a:txBody>
                  <a:tcPr/>
                </a:tc>
                <a:tc>
                  <a:txBody>
                    <a:bodyPr/>
                    <a:lstStyle/>
                    <a:p>
                      <a:pPr algn="ctr"/>
                      <a:r>
                        <a:rPr lang="en-US" sz="2000" b="1" dirty="0"/>
                        <a:t>-</a:t>
                      </a:r>
                    </a:p>
                    <a:p>
                      <a:pPr algn="ctr"/>
                      <a:r>
                        <a:rPr lang="en-US" sz="2000" b="1" dirty="0"/>
                        <a:t>.</a:t>
                      </a:r>
                    </a:p>
                    <a:p>
                      <a:pPr algn="ctr"/>
                      <a:r>
                        <a:rPr lang="en-US" sz="2000" b="1" dirty="0"/>
                        <a:t>.</a:t>
                      </a:r>
                    </a:p>
                    <a:p>
                      <a:pPr algn="ctr"/>
                      <a:r>
                        <a:rPr lang="en-US" sz="2000" b="1" dirty="0"/>
                        <a:t>.</a:t>
                      </a:r>
                    </a:p>
                  </a:txBody>
                  <a:tcPr/>
                </a:tc>
                <a:tc>
                  <a:txBody>
                    <a:bodyPr/>
                    <a:lstStyle/>
                    <a:p>
                      <a:pPr algn="ctr"/>
                      <a:r>
                        <a:rPr lang="en-US" sz="2000" b="1" dirty="0"/>
                        <a:t>-</a:t>
                      </a:r>
                    </a:p>
                    <a:p>
                      <a:pPr algn="ctr"/>
                      <a:r>
                        <a:rPr lang="en-US" sz="2000" b="1" dirty="0"/>
                        <a:t>.</a:t>
                      </a:r>
                    </a:p>
                    <a:p>
                      <a:pPr algn="ctr"/>
                      <a:r>
                        <a:rPr lang="en-US" sz="2000" b="1" dirty="0"/>
                        <a:t>.</a:t>
                      </a:r>
                    </a:p>
                    <a:p>
                      <a:pPr algn="ctr"/>
                      <a:r>
                        <a:rPr lang="en-US" sz="2000" b="1" dirty="0"/>
                        <a:t>.</a:t>
                      </a:r>
                    </a:p>
                  </a:txBody>
                  <a:tcPr/>
                </a:tc>
                <a:tc>
                  <a:txBody>
                    <a:bodyPr/>
                    <a:lstStyle/>
                    <a:p>
                      <a:pPr algn="ctr"/>
                      <a:r>
                        <a:rPr lang="en-US" sz="2000" b="1" dirty="0"/>
                        <a:t>-</a:t>
                      </a:r>
                    </a:p>
                    <a:p>
                      <a:pPr algn="ctr"/>
                      <a:r>
                        <a:rPr lang="en-US" sz="2000" b="1" dirty="0"/>
                        <a:t>.</a:t>
                      </a:r>
                    </a:p>
                    <a:p>
                      <a:pPr algn="ctr"/>
                      <a:r>
                        <a:rPr lang="en-US" sz="2000" b="1" dirty="0"/>
                        <a:t>.</a:t>
                      </a:r>
                    </a:p>
                    <a:p>
                      <a:pPr algn="ctr"/>
                      <a:r>
                        <a:rPr lang="en-US" sz="2000" b="1" dirty="0"/>
                        <a:t>.</a:t>
                      </a:r>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694267" y="3492940"/>
                <a:ext cx="8890000" cy="1569660"/>
              </a:xfrm>
              <a:prstGeom prst="rect">
                <a:avLst/>
              </a:prstGeom>
              <a:noFill/>
            </p:spPr>
            <p:txBody>
              <a:bodyPr wrap="square" rtlCol="0">
                <a:spAutoFit/>
              </a:bodyPr>
              <a:lstStyle/>
              <a:p>
                <a:pPr algn="just"/>
                <a:r>
                  <a:rPr lang="en-US" sz="2400" b="1" dirty="0">
                    <a:solidFill>
                      <a:prstClr val="black"/>
                    </a:solidFill>
                  </a:rPr>
                  <a:t>Using an incremental mode of training for the case shown in the Table, calculate the changes in V (that is, </a:t>
                </a:r>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𝑽</m:t>
                    </m:r>
                  </m:oMath>
                </a14:m>
                <a:r>
                  <a:rPr lang="en-US" sz="2400" b="1" dirty="0">
                    <a:solidFill>
                      <a:prstClr val="black"/>
                    </a:solidFill>
                  </a:rPr>
                  <a:t>) and W (that is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𝑾</m:t>
                    </m:r>
                  </m:oMath>
                </a14:m>
                <a:r>
                  <a:rPr lang="en-US" sz="2400" b="1" dirty="0">
                    <a:solidFill>
                      <a:prstClr val="black"/>
                    </a:solidFill>
                  </a:rPr>
                  <a:t>) values during back-propagation of error, the learning rate </a:t>
                </a:r>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𝜼</m:t>
                    </m:r>
                  </m:oMath>
                </a14:m>
                <a:r>
                  <a:rPr lang="en-US" sz="2400" b="1" dirty="0">
                    <a:solidFill>
                      <a:prstClr val="black"/>
                    </a:solidFill>
                  </a:rPr>
                  <a:t> is assumed to be equal to 0.2. Show only one iteration.</a:t>
                </a:r>
              </a:p>
            </p:txBody>
          </p:sp>
        </mc:Choice>
        <mc:Fallback xmlns="">
          <p:sp>
            <p:nvSpPr>
              <p:cNvPr id="4" name="TextBox 3"/>
              <p:cNvSpPr txBox="1">
                <a:spLocks noRot="1" noChangeAspect="1" noMove="1" noResize="1" noEditPoints="1" noAdjustHandles="1" noChangeArrowheads="1" noChangeShapeType="1" noTextEdit="1"/>
              </p:cNvSpPr>
              <p:nvPr/>
            </p:nvSpPr>
            <p:spPr>
              <a:xfrm>
                <a:off x="694267" y="3492940"/>
                <a:ext cx="8890000" cy="1569660"/>
              </a:xfrm>
              <a:prstGeom prst="rect">
                <a:avLst/>
              </a:prstGeom>
              <a:blipFill>
                <a:blip r:embed="rId5"/>
                <a:stretch>
                  <a:fillRect l="-1097" t="-3113" r="-1029" b="-8171"/>
                </a:stretch>
              </a:blipFill>
            </p:spPr>
            <p:txBody>
              <a:bodyPr/>
              <a:lstStyle/>
              <a:p>
                <a:r>
                  <a:rPr lang="en-US">
                    <a:noFill/>
                  </a:rPr>
                  <a:t> </a:t>
                </a:r>
              </a:p>
            </p:txBody>
          </p:sp>
        </mc:Fallback>
      </mc:AlternateContent>
    </p:spTree>
    <p:extLst>
      <p:ext uri="{BB962C8B-B14F-4D97-AF65-F5344CB8AC3E}">
        <p14:creationId xmlns:p14="http://schemas.microsoft.com/office/powerpoint/2010/main" val="393246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3533" y="711075"/>
            <a:ext cx="10560461" cy="1631216"/>
          </a:xfrm>
          <a:prstGeom prst="rect">
            <a:avLst/>
          </a:prstGeom>
          <a:noFill/>
        </p:spPr>
        <p:txBody>
          <a:bodyPr wrap="square" rtlCol="0">
            <a:spAutoFit/>
          </a:bodyPr>
          <a:lstStyle/>
          <a:p>
            <a:r>
              <a:rPr lang="en-US" sz="2800" b="1" dirty="0">
                <a:solidFill>
                  <a:srgbClr val="C00000"/>
                </a:solidFill>
              </a:rPr>
              <a:t>Solution:</a:t>
            </a:r>
            <a:endParaRPr lang="en-US" sz="2400" b="1" dirty="0">
              <a:solidFill>
                <a:prstClr val="black"/>
              </a:solidFill>
            </a:endParaRPr>
          </a:p>
          <a:p>
            <a:r>
              <a:rPr lang="en-US" sz="2400" b="1" dirty="0">
                <a:solidFill>
                  <a:srgbClr val="C00000"/>
                </a:solidFill>
              </a:rPr>
              <a:t>Forward Calculations:</a:t>
            </a:r>
          </a:p>
          <a:p>
            <a:pPr algn="just"/>
            <a:r>
              <a:rPr lang="en-US" sz="2400" b="1" dirty="0">
                <a:solidFill>
                  <a:prstClr val="black"/>
                </a:solidFill>
              </a:rPr>
              <a:t>The neurons of input layer have linear transfer function (y=x). Therefore, the output of each input layer neuron is made equal to its corresponding input value.</a:t>
            </a:r>
          </a:p>
        </p:txBody>
      </p:sp>
      <mc:AlternateContent xmlns:mc="http://schemas.openxmlformats.org/markup-compatibility/2006" xmlns:a14="http://schemas.microsoft.com/office/drawing/2010/main">
        <mc:Choice Requires="a14">
          <p:sp>
            <p:nvSpPr>
              <p:cNvPr id="4" name="TextBox 3"/>
              <p:cNvSpPr txBox="1"/>
              <p:nvPr/>
            </p:nvSpPr>
            <p:spPr>
              <a:xfrm>
                <a:off x="4284133" y="2650067"/>
                <a:ext cx="2408032"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𝑰</m:t>
                          </m:r>
                        </m:e>
                        <m:sub>
                          <m:r>
                            <a:rPr lang="en-US" sz="2400" b="1" i="1" smtClean="0">
                              <a:solidFill>
                                <a:prstClr val="black"/>
                              </a:solidFill>
                              <a:latin typeface="Cambria Math" panose="02040503050406030204" pitchFamily="18" charset="0"/>
                            </a:rPr>
                            <m:t>𝑶</m:t>
                          </m:r>
                          <m:r>
                            <a:rPr lang="en-US" sz="2400" b="1" i="1" smtClean="0">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𝑰</m:t>
                          </m:r>
                        </m:e>
                        <m:sub>
                          <m:r>
                            <a:rPr lang="en-US" sz="2400" b="1" i="1" smtClean="0">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𝟓</m:t>
                      </m:r>
                    </m:oMath>
                  </m:oMathPara>
                </a14:m>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𝑰</m:t>
                          </m:r>
                        </m:e>
                        <m:sub>
                          <m:r>
                            <a:rPr lang="en-US" sz="2400" b="1" i="1" smtClean="0">
                              <a:solidFill>
                                <a:prstClr val="black"/>
                              </a:solidFill>
                              <a:latin typeface="Cambria Math" panose="02040503050406030204" pitchFamily="18" charset="0"/>
                            </a:rPr>
                            <m:t>𝑶</m:t>
                          </m:r>
                          <m:r>
                            <a:rPr lang="en-US" sz="2400" b="1" i="1" smtClean="0">
                              <a:solidFill>
                                <a:prstClr val="black"/>
                              </a:solidFill>
                              <a:latin typeface="Cambria Math" panose="02040503050406030204" pitchFamily="18" charset="0"/>
                            </a:rPr>
                            <m:t>𝟐</m:t>
                          </m:r>
                        </m:sub>
                      </m:sSub>
                      <m:r>
                        <a:rPr lang="en-US" sz="2400" b="1" i="1" smtClean="0">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𝑰</m:t>
                          </m:r>
                        </m:e>
                        <m:sub>
                          <m:r>
                            <a:rPr lang="en-US" sz="2400" b="1" i="1" smtClean="0">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𝟐</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𝟒</m:t>
                      </m:r>
                    </m:oMath>
                  </m:oMathPara>
                </a14:m>
                <a:endParaRPr lang="en-US" sz="2400" b="1" dirty="0">
                  <a:solidFill>
                    <a:prstClr val="black"/>
                  </a:solidFill>
                </a:endParaRPr>
              </a:p>
              <a:p>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84133" y="2650067"/>
                <a:ext cx="2408032" cy="1107996"/>
              </a:xfrm>
              <a:prstGeom prst="rect">
                <a:avLst/>
              </a:prstGeom>
              <a:blipFill>
                <a:blip r:embed="rId3"/>
                <a:stretch>
                  <a:fillRect l="-2785" r="-22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366478" y="4220685"/>
                <a:ext cx="4512004" cy="1510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𝑯</m:t>
                          </m:r>
                        </m:e>
                        <m:sub>
                          <m:r>
                            <a:rPr lang="en-US" sz="2400" b="1" i="1" smtClean="0">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𝑰</m:t>
                          </m:r>
                        </m:e>
                        <m:sub>
                          <m:r>
                            <a:rPr lang="en-US" sz="2400" b="1" i="1" smtClean="0">
                              <a:solidFill>
                                <a:prstClr val="black"/>
                              </a:solidFill>
                              <a:latin typeface="Cambria Math" panose="02040503050406030204" pitchFamily="18" charset="0"/>
                            </a:rPr>
                            <m:t>𝑶</m:t>
                          </m:r>
                          <m:r>
                            <a:rPr lang="en-US" sz="2400" b="1" i="1" smtClean="0">
                              <a:solidFill>
                                <a:prstClr val="black"/>
                              </a:solidFill>
                              <a:latin typeface="Cambria Math" panose="02040503050406030204" pitchFamily="18" charset="0"/>
                            </a:rPr>
                            <m:t>𝟏</m:t>
                          </m:r>
                        </m:sub>
                      </m:sSub>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𝒗</m:t>
                          </m:r>
                        </m:e>
                        <m:sub>
                          <m:r>
                            <a:rPr lang="en-US" sz="2400" b="1" i="1">
                              <a:solidFill>
                                <a:prstClr val="black"/>
                              </a:solidFill>
                              <a:latin typeface="Cambria Math" panose="02040503050406030204" pitchFamily="18" charset="0"/>
                            </a:rPr>
                            <m:t>𝟏𝟏</m:t>
                          </m:r>
                        </m:sub>
                      </m:sSub>
                      <m:r>
                        <a:rPr lang="en-US" sz="2400" b="1" i="1" smtClean="0">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𝑰</m:t>
                          </m:r>
                        </m:e>
                        <m:sub>
                          <m:r>
                            <a:rPr lang="en-US" sz="2400" b="1" i="1">
                              <a:solidFill>
                                <a:prstClr val="black"/>
                              </a:solidFill>
                              <a:latin typeface="Cambria Math" panose="02040503050406030204" pitchFamily="18" charset="0"/>
                            </a:rPr>
                            <m:t>𝑶</m:t>
                          </m:r>
                          <m:r>
                            <a:rPr lang="en-US" sz="2400" b="1" i="1" smtClean="0">
                              <a:solidFill>
                                <a:prstClr val="black"/>
                              </a:solidFill>
                              <a:latin typeface="Cambria Math" panose="02040503050406030204" pitchFamily="18" charset="0"/>
                            </a:rPr>
                            <m:t>𝟐</m:t>
                          </m:r>
                        </m:sub>
                      </m:sSub>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𝒗</m:t>
                          </m:r>
                        </m:e>
                        <m:sub>
                          <m:r>
                            <a:rPr lang="en-US" sz="2400" b="1" i="1">
                              <a:solidFill>
                                <a:prstClr val="black"/>
                              </a:solidFill>
                              <a:latin typeface="Cambria Math" panose="02040503050406030204" pitchFamily="18" charset="0"/>
                            </a:rPr>
                            <m:t>𝟐𝟏</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𝟎𝟔</m:t>
                      </m:r>
                    </m:oMath>
                  </m:oMathPara>
                </a14:m>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𝑯</m:t>
                          </m:r>
                        </m:e>
                        <m:sub>
                          <m:r>
                            <a:rPr lang="en-US" sz="2400" b="1" i="1">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𝟐</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𝑰</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𝒗</m:t>
                          </m:r>
                        </m:e>
                        <m:sub>
                          <m:r>
                            <a:rPr lang="en-US" sz="2400" b="1" i="1">
                              <a:solidFill>
                                <a:prstClr val="black"/>
                              </a:solidFill>
                              <a:latin typeface="Cambria Math" panose="02040503050406030204" pitchFamily="18" charset="0"/>
                            </a:rPr>
                            <m:t>𝟏𝟐</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𝑰</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𝟐</m:t>
                          </m:r>
                        </m:sub>
                      </m:sSub>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𝒗</m:t>
                          </m:r>
                        </m:e>
                        <m:sub>
                          <m:r>
                            <a:rPr lang="en-US" sz="2400" b="1" i="1">
                              <a:solidFill>
                                <a:prstClr val="black"/>
                              </a:solidFill>
                              <a:latin typeface="Cambria Math" panose="02040503050406030204" pitchFamily="18" charset="0"/>
                            </a:rPr>
                            <m:t>𝟐𝟐</m:t>
                          </m:r>
                        </m:sub>
                      </m:sSub>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𝟎𝟒</m:t>
                      </m:r>
                    </m:oMath>
                  </m:oMathPara>
                </a14:m>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𝑯</m:t>
                          </m:r>
                        </m:e>
                        <m:sub>
                          <m:r>
                            <a:rPr lang="en-US" sz="2400" b="1" i="1">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𝟑</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𝑰</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𝒗</m:t>
                          </m:r>
                        </m:e>
                        <m:sub>
                          <m:r>
                            <a:rPr lang="en-US" sz="2400" b="1" i="1">
                              <a:solidFill>
                                <a:prstClr val="black"/>
                              </a:solidFill>
                              <a:latin typeface="Cambria Math" panose="02040503050406030204" pitchFamily="18" charset="0"/>
                            </a:rPr>
                            <m:t>𝟏𝟑</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𝑰</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𝟐</m:t>
                          </m:r>
                        </m:sub>
                      </m:sSub>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𝒗</m:t>
                          </m:r>
                        </m:e>
                        <m:sub>
                          <m:r>
                            <a:rPr lang="en-US" sz="2400" b="1" i="1">
                              <a:solidFill>
                                <a:prstClr val="black"/>
                              </a:solidFill>
                              <a:latin typeface="Cambria Math" panose="02040503050406030204" pitchFamily="18" charset="0"/>
                            </a:rPr>
                            <m:t>𝟐𝟑</m:t>
                          </m:r>
                        </m:sub>
                      </m:sSub>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𝟎𝟓</m:t>
                      </m:r>
                    </m:oMath>
                  </m:oMathPara>
                </a14:m>
                <a:endParaRPr lang="en-US" sz="2400" b="1" dirty="0">
                  <a:solidFill>
                    <a:prstClr val="black"/>
                  </a:solidFill>
                </a:endParaRPr>
              </a:p>
              <a:p>
                <a:endParaRPr lang="en-US" sz="2400" b="1"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66478" y="4220685"/>
                <a:ext cx="4512004" cy="1510542"/>
              </a:xfrm>
              <a:prstGeom prst="rect">
                <a:avLst/>
              </a:prstGeom>
              <a:blipFill rotWithShape="1">
                <a:blip r:embed="rId4"/>
                <a:stretch>
                  <a:fillRect l="-270" r="-676"/>
                </a:stretch>
              </a:blipFill>
            </p:spPr>
            <p:txBody>
              <a:bodyPr/>
              <a:lstStyle/>
              <a:p>
                <a:r>
                  <a:rPr lang="en-US">
                    <a:noFill/>
                  </a:rPr>
                  <a:t> </a:t>
                </a:r>
              </a:p>
            </p:txBody>
          </p:sp>
        </mc:Fallback>
      </mc:AlternateContent>
      <p:sp>
        <p:nvSpPr>
          <p:cNvPr id="7" name="TextBox 6"/>
          <p:cNvSpPr txBox="1"/>
          <p:nvPr/>
        </p:nvSpPr>
        <p:spPr>
          <a:xfrm>
            <a:off x="753533" y="3598049"/>
            <a:ext cx="9916113" cy="461665"/>
          </a:xfrm>
          <a:prstGeom prst="rect">
            <a:avLst/>
          </a:prstGeom>
          <a:noFill/>
        </p:spPr>
        <p:txBody>
          <a:bodyPr wrap="none" rtlCol="0">
            <a:spAutoFit/>
          </a:bodyPr>
          <a:lstStyle/>
          <a:p>
            <a:r>
              <a:rPr lang="en-US" sz="2400" b="1" dirty="0">
                <a:solidFill>
                  <a:prstClr val="black"/>
                </a:solidFill>
              </a:rPr>
              <a:t>The inputs of different neurons of the hidden layer are calculated as follows:</a:t>
            </a:r>
          </a:p>
        </p:txBody>
      </p:sp>
    </p:spTree>
    <p:extLst>
      <p:ext uri="{BB962C8B-B14F-4D97-AF65-F5344CB8AC3E}">
        <p14:creationId xmlns:p14="http://schemas.microsoft.com/office/powerpoint/2010/main" val="4041160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102649" y="2579373"/>
                <a:ext cx="3078215" cy="18520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𝑯</m:t>
                          </m:r>
                        </m:e>
                        <m:sub>
                          <m:r>
                            <a:rPr lang="en-US" b="1" i="1" smtClean="0">
                              <a:solidFill>
                                <a:prstClr val="black"/>
                              </a:solidFill>
                              <a:latin typeface="Cambria Math" panose="02040503050406030204" pitchFamily="18" charset="0"/>
                            </a:rPr>
                            <m:t>𝑶</m:t>
                          </m:r>
                          <m:r>
                            <a:rPr lang="en-US" b="1" i="1" smtClean="0">
                              <a:solidFill>
                                <a:prstClr val="black"/>
                              </a:solidFill>
                              <a:latin typeface="Cambria Math" panose="02040503050406030204" pitchFamily="18" charset="0"/>
                            </a:rPr>
                            <m:t>𝟏</m:t>
                          </m:r>
                        </m:sub>
                      </m:sSub>
                      <m:r>
                        <a:rPr lang="en-US" b="1" i="1" smtClean="0">
                          <a:solidFill>
                            <a:prstClr val="black"/>
                          </a:solidFill>
                          <a:latin typeface="Cambria Math" panose="02040503050406030204" pitchFamily="18" charset="0"/>
                        </a:rPr>
                        <m:t>=</m:t>
                      </m:r>
                      <m:f>
                        <m:fPr>
                          <m:ctrlPr>
                            <a:rPr lang="en-US" b="1" i="1" smtClean="0">
                              <a:solidFill>
                                <a:prstClr val="black"/>
                              </a:solidFill>
                              <a:latin typeface="Cambria Math" panose="02040503050406030204" pitchFamily="18" charset="0"/>
                            </a:rPr>
                          </m:ctrlPr>
                        </m:fPr>
                        <m:num>
                          <m:r>
                            <a:rPr lang="en-US" b="1" i="1" smtClean="0">
                              <a:solidFill>
                                <a:prstClr val="black"/>
                              </a:solidFill>
                              <a:latin typeface="Cambria Math" panose="02040503050406030204" pitchFamily="18" charset="0"/>
                            </a:rPr>
                            <m:t>𝟏</m:t>
                          </m:r>
                        </m:num>
                        <m:den>
                          <m:r>
                            <a:rPr lang="en-US" b="1" i="1" smtClean="0">
                              <a:solidFill>
                                <a:prstClr val="black"/>
                              </a:solidFill>
                              <a:latin typeface="Cambria Math" panose="02040503050406030204" pitchFamily="18" charset="0"/>
                            </a:rPr>
                            <m:t>𝟏</m:t>
                          </m:r>
                          <m:r>
                            <a:rPr lang="en-US" b="1" i="1" smtClean="0">
                              <a:solidFill>
                                <a:prstClr val="black"/>
                              </a:solidFill>
                              <a:latin typeface="Cambria Math" panose="02040503050406030204" pitchFamily="18" charset="0"/>
                            </a:rPr>
                            <m:t>+</m:t>
                          </m:r>
                          <m:sSup>
                            <m:sSupPr>
                              <m:ctrlPr>
                                <a:rPr lang="en-US" b="1" i="1" smtClean="0">
                                  <a:solidFill>
                                    <a:prstClr val="black"/>
                                  </a:solidFill>
                                  <a:latin typeface="Cambria Math" panose="02040503050406030204" pitchFamily="18" charset="0"/>
                                </a:rPr>
                              </m:ctrlPr>
                            </m:sSupPr>
                            <m:e>
                              <m:r>
                                <a:rPr lang="en-US" b="1" i="1" smtClean="0">
                                  <a:solidFill>
                                    <a:prstClr val="black"/>
                                  </a:solidFill>
                                  <a:latin typeface="Cambria Math" panose="02040503050406030204" pitchFamily="18" charset="0"/>
                                </a:rPr>
                                <m:t>𝒆</m:t>
                              </m:r>
                            </m:e>
                            <m:sup>
                              <m:r>
                                <a:rPr lang="en-US" b="1" i="1" smtClean="0">
                                  <a:solidFill>
                                    <a:prstClr val="black"/>
                                  </a:solidFill>
                                  <a:latin typeface="Cambria Math" panose="02040503050406030204" pitchFamily="18" charset="0"/>
                                </a:rPr>
                                <m:t>−</m:t>
                              </m:r>
                              <m:sSub>
                                <m:sSubPr>
                                  <m:ctrlPr>
                                    <a:rPr lang="en-US" b="1" i="1" smtClean="0">
                                      <a:solidFill>
                                        <a:prstClr val="black"/>
                                      </a:solidFill>
                                      <a:latin typeface="Cambria Math" panose="02040503050406030204" pitchFamily="18" charset="0"/>
                                    </a:rPr>
                                  </m:ctrlPr>
                                </m:sSubPr>
                                <m:e>
                                  <m:r>
                                    <a:rPr lang="en-US" b="1" i="1" smtClean="0">
                                      <a:solidFill>
                                        <a:prstClr val="black"/>
                                      </a:solidFill>
                                      <a:latin typeface="Cambria Math" panose="02040503050406030204" pitchFamily="18" charset="0"/>
                                    </a:rPr>
                                    <m:t>𝑯</m:t>
                                  </m:r>
                                </m:e>
                                <m:sub>
                                  <m:r>
                                    <a:rPr lang="en-US" b="1" i="1" smtClean="0">
                                      <a:solidFill>
                                        <a:prstClr val="black"/>
                                      </a:solidFill>
                                      <a:latin typeface="Cambria Math" panose="02040503050406030204" pitchFamily="18" charset="0"/>
                                    </a:rPr>
                                    <m:t>𝑰</m:t>
                                  </m:r>
                                  <m:r>
                                    <a:rPr lang="en-US" b="1" i="1" smtClean="0">
                                      <a:solidFill>
                                        <a:prstClr val="black"/>
                                      </a:solidFill>
                                      <a:latin typeface="Cambria Math" panose="02040503050406030204" pitchFamily="18" charset="0"/>
                                    </a:rPr>
                                    <m:t>𝟏</m:t>
                                  </m:r>
                                </m:sub>
                              </m:sSub>
                            </m:sup>
                          </m:sSup>
                        </m:den>
                      </m:f>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𝟎</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𝟓𝟏𝟒𝟗𝟗𝟓</m:t>
                      </m:r>
                    </m:oMath>
                  </m:oMathPara>
                </a14:m>
                <a:endParaRPr lang="en-US"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𝑯</m:t>
                          </m:r>
                        </m:e>
                        <m:sub>
                          <m:r>
                            <a:rPr lang="en-US" b="1" i="1">
                              <a:solidFill>
                                <a:prstClr val="black"/>
                              </a:solidFill>
                              <a:latin typeface="Cambria Math" panose="02040503050406030204" pitchFamily="18" charset="0"/>
                            </a:rPr>
                            <m:t>𝑶</m:t>
                          </m:r>
                          <m:r>
                            <a:rPr lang="en-US" b="1" i="1" smtClean="0">
                              <a:solidFill>
                                <a:prstClr val="black"/>
                              </a:solidFill>
                              <a:latin typeface="Cambria Math" panose="02040503050406030204" pitchFamily="18" charset="0"/>
                            </a:rPr>
                            <m:t>𝟐</m:t>
                          </m:r>
                        </m:sub>
                      </m:sSub>
                      <m:r>
                        <a:rPr lang="en-US" b="1" i="1">
                          <a:solidFill>
                            <a:prstClr val="black"/>
                          </a:solidFill>
                          <a:latin typeface="Cambria Math" panose="02040503050406030204" pitchFamily="18" charset="0"/>
                        </a:rPr>
                        <m:t>=</m:t>
                      </m:r>
                      <m:f>
                        <m:fPr>
                          <m:ctrlPr>
                            <a:rPr lang="en-US" b="1" i="1">
                              <a:solidFill>
                                <a:prstClr val="black"/>
                              </a:solidFill>
                              <a:latin typeface="Cambria Math" panose="02040503050406030204" pitchFamily="18" charset="0"/>
                            </a:rPr>
                          </m:ctrlPr>
                        </m:fPr>
                        <m:num>
                          <m:r>
                            <a:rPr lang="en-US" b="1" i="1">
                              <a:solidFill>
                                <a:prstClr val="black"/>
                              </a:solidFill>
                              <a:latin typeface="Cambria Math" panose="02040503050406030204" pitchFamily="18" charset="0"/>
                            </a:rPr>
                            <m:t>𝟏</m:t>
                          </m:r>
                        </m:num>
                        <m:den>
                          <m:r>
                            <a:rPr lang="en-US" b="1" i="1">
                              <a:solidFill>
                                <a:prstClr val="black"/>
                              </a:solidFill>
                              <a:latin typeface="Cambria Math" panose="02040503050406030204" pitchFamily="18" charset="0"/>
                            </a:rPr>
                            <m:t>𝟏</m:t>
                          </m:r>
                          <m:r>
                            <a:rPr lang="en-US" b="1" i="1">
                              <a:solidFill>
                                <a:prstClr val="black"/>
                              </a:solidFill>
                              <a:latin typeface="Cambria Math" panose="02040503050406030204" pitchFamily="18" charset="0"/>
                            </a:rPr>
                            <m:t>+</m:t>
                          </m:r>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𝒆</m:t>
                              </m:r>
                            </m:e>
                            <m:sup>
                              <m:r>
                                <a:rPr lang="en-US" b="1" i="1">
                                  <a:solidFill>
                                    <a:prstClr val="black"/>
                                  </a:solidFill>
                                  <a:latin typeface="Cambria Math" panose="02040503050406030204" pitchFamily="18" charset="0"/>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𝑯</m:t>
                                  </m:r>
                                </m:e>
                                <m:sub>
                                  <m:r>
                                    <a:rPr lang="en-US" b="1" i="1">
                                      <a:solidFill>
                                        <a:prstClr val="black"/>
                                      </a:solidFill>
                                      <a:latin typeface="Cambria Math" panose="02040503050406030204" pitchFamily="18" charset="0"/>
                                    </a:rPr>
                                    <m:t>𝑰</m:t>
                                  </m:r>
                                  <m:r>
                                    <a:rPr lang="en-US" b="1" i="1" smtClean="0">
                                      <a:solidFill>
                                        <a:prstClr val="black"/>
                                      </a:solidFill>
                                      <a:latin typeface="Cambria Math" panose="02040503050406030204" pitchFamily="18" charset="0"/>
                                    </a:rPr>
                                    <m:t>𝟐</m:t>
                                  </m:r>
                                </m:sub>
                              </m:sSub>
                            </m:sup>
                          </m:sSup>
                        </m:den>
                      </m:f>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𝟎</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𝟒𝟗𝟎𝟎𝟎𝟏</m:t>
                      </m:r>
                    </m:oMath>
                  </m:oMathPara>
                </a14:m>
                <a:endParaRPr lang="en-US" b="1" dirty="0">
                  <a:solidFill>
                    <a:prstClr val="black"/>
                  </a:solidFill>
                </a:endParaRPr>
              </a:p>
              <a:p>
                <a:pPr/>
                <a14:m>
                  <m:oMathPara xmlns:m="http://schemas.openxmlformats.org/officeDocument/2006/math">
                    <m:oMathParaPr>
                      <m:jc m:val="centerGroup"/>
                    </m:oMathParaPr>
                    <m:oMath xmlns:m="http://schemas.openxmlformats.org/officeDocument/2006/math">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𝑯</m:t>
                          </m:r>
                        </m:e>
                        <m:sub>
                          <m:r>
                            <a:rPr lang="en-US" b="1" i="1">
                              <a:solidFill>
                                <a:prstClr val="black"/>
                              </a:solidFill>
                              <a:latin typeface="Cambria Math" panose="02040503050406030204" pitchFamily="18" charset="0"/>
                            </a:rPr>
                            <m:t>𝑶</m:t>
                          </m:r>
                          <m:r>
                            <a:rPr lang="en-US" b="1" i="1" smtClean="0">
                              <a:solidFill>
                                <a:prstClr val="black"/>
                              </a:solidFill>
                              <a:latin typeface="Cambria Math" panose="02040503050406030204" pitchFamily="18" charset="0"/>
                            </a:rPr>
                            <m:t>𝟑</m:t>
                          </m:r>
                        </m:sub>
                      </m:sSub>
                      <m:r>
                        <a:rPr lang="en-US" b="1" i="1">
                          <a:solidFill>
                            <a:prstClr val="black"/>
                          </a:solidFill>
                          <a:latin typeface="Cambria Math" panose="02040503050406030204" pitchFamily="18" charset="0"/>
                        </a:rPr>
                        <m:t>=</m:t>
                      </m:r>
                      <m:f>
                        <m:fPr>
                          <m:ctrlPr>
                            <a:rPr lang="en-US" b="1" i="1">
                              <a:solidFill>
                                <a:prstClr val="black"/>
                              </a:solidFill>
                              <a:latin typeface="Cambria Math" panose="02040503050406030204" pitchFamily="18" charset="0"/>
                            </a:rPr>
                          </m:ctrlPr>
                        </m:fPr>
                        <m:num>
                          <m:r>
                            <a:rPr lang="en-US" b="1" i="1">
                              <a:solidFill>
                                <a:prstClr val="black"/>
                              </a:solidFill>
                              <a:latin typeface="Cambria Math" panose="02040503050406030204" pitchFamily="18" charset="0"/>
                            </a:rPr>
                            <m:t>𝟏</m:t>
                          </m:r>
                        </m:num>
                        <m:den>
                          <m:r>
                            <a:rPr lang="en-US" b="1" i="1">
                              <a:solidFill>
                                <a:prstClr val="black"/>
                              </a:solidFill>
                              <a:latin typeface="Cambria Math" panose="02040503050406030204" pitchFamily="18" charset="0"/>
                            </a:rPr>
                            <m:t>𝟏</m:t>
                          </m:r>
                          <m:r>
                            <a:rPr lang="en-US" b="1" i="1">
                              <a:solidFill>
                                <a:prstClr val="black"/>
                              </a:solidFill>
                              <a:latin typeface="Cambria Math" panose="02040503050406030204" pitchFamily="18" charset="0"/>
                            </a:rPr>
                            <m:t>+</m:t>
                          </m:r>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𝒆</m:t>
                              </m:r>
                            </m:e>
                            <m:sup>
                              <m:r>
                                <a:rPr lang="en-US" b="1" i="1">
                                  <a:solidFill>
                                    <a:prstClr val="black"/>
                                  </a:solidFill>
                                  <a:latin typeface="Cambria Math" panose="02040503050406030204" pitchFamily="18" charset="0"/>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𝑯</m:t>
                                  </m:r>
                                </m:e>
                                <m:sub>
                                  <m:r>
                                    <a:rPr lang="en-US" b="1" i="1">
                                      <a:solidFill>
                                        <a:prstClr val="black"/>
                                      </a:solidFill>
                                      <a:latin typeface="Cambria Math" panose="02040503050406030204" pitchFamily="18" charset="0"/>
                                    </a:rPr>
                                    <m:t>𝑰</m:t>
                                  </m:r>
                                  <m:r>
                                    <a:rPr lang="en-US" b="1" i="1" smtClean="0">
                                      <a:solidFill>
                                        <a:prstClr val="black"/>
                                      </a:solidFill>
                                      <a:latin typeface="Cambria Math" panose="02040503050406030204" pitchFamily="18" charset="0"/>
                                    </a:rPr>
                                    <m:t>𝟑</m:t>
                                  </m:r>
                                </m:sub>
                              </m:sSub>
                            </m:sup>
                          </m:sSup>
                        </m:den>
                      </m:f>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𝟎</m:t>
                      </m:r>
                      <m:r>
                        <a:rPr lang="en-US" b="1" i="1">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𝟒𝟖𝟕𝟓𝟎𝟑</m:t>
                      </m:r>
                    </m:oMath>
                  </m:oMathPara>
                </a14:m>
                <a:endParaRPr lang="en-US" b="1" dirty="0">
                  <a:solidFill>
                    <a:prstClr val="black"/>
                  </a:solidFill>
                </a:endParaRPr>
              </a:p>
              <a:p>
                <a:endParaRPr lang="en-US" b="1"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102649" y="2579373"/>
                <a:ext cx="3078215" cy="185204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7966" y="1079134"/>
                <a:ext cx="11219051" cy="995272"/>
              </a:xfrm>
              <a:prstGeom prst="rect">
                <a:avLst/>
              </a:prstGeom>
              <a:noFill/>
            </p:spPr>
            <p:txBody>
              <a:bodyPr wrap="square" rtlCol="0">
                <a:spAutoFit/>
              </a:bodyPr>
              <a:lstStyle/>
              <a:p>
                <a:r>
                  <a:rPr lang="en-US" sz="2400" b="1" dirty="0">
                    <a:solidFill>
                      <a:prstClr val="black"/>
                    </a:solidFill>
                  </a:rPr>
                  <a:t>The neurons of the hidden layer are assumed to have log-sigmoid transfer function (</a:t>
                </a:r>
                <a14:m>
                  <m:oMath xmlns:m="http://schemas.openxmlformats.org/officeDocument/2006/math">
                    <m:r>
                      <a:rPr lang="en-US" sz="2400" b="1" i="1" smtClean="0">
                        <a:solidFill>
                          <a:prstClr val="black"/>
                        </a:solidFill>
                        <a:latin typeface="Cambria Math" panose="02040503050406030204" pitchFamily="18" charset="0"/>
                      </a:rPr>
                      <m:t>𝒚</m:t>
                    </m:r>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𝟏</m:t>
                        </m:r>
                      </m:num>
                      <m:den>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𝒆</m:t>
                            </m:r>
                          </m:e>
                          <m:sup>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𝒙</m:t>
                            </m:r>
                          </m:sup>
                        </m:sSup>
                      </m:den>
                    </m:f>
                  </m:oMath>
                </a14:m>
                <a:r>
                  <a:rPr lang="en-US" sz="2400" b="1" dirty="0">
                    <a:solidFill>
                      <a:prstClr val="black"/>
                    </a:solidFill>
                  </a:rPr>
                  <a:t>). The outputs of different hidden neurons are determined like the following: </a:t>
                </a:r>
              </a:p>
            </p:txBody>
          </p:sp>
        </mc:Choice>
        <mc:Fallback xmlns="">
          <p:sp>
            <p:nvSpPr>
              <p:cNvPr id="8" name="TextBox 7"/>
              <p:cNvSpPr txBox="1">
                <a:spLocks noRot="1" noChangeAspect="1" noMove="1" noResize="1" noEditPoints="1" noAdjustHandles="1" noChangeArrowheads="1" noChangeShapeType="1" noTextEdit="1"/>
              </p:cNvSpPr>
              <p:nvPr/>
            </p:nvSpPr>
            <p:spPr>
              <a:xfrm>
                <a:off x="607966" y="1079134"/>
                <a:ext cx="11219051" cy="995272"/>
              </a:xfrm>
              <a:prstGeom prst="rect">
                <a:avLst/>
              </a:prstGeom>
              <a:blipFill>
                <a:blip r:embed="rId4"/>
                <a:stretch>
                  <a:fillRect l="-870" t="-4908" r="-1413" b="-5521"/>
                </a:stretch>
              </a:blipFill>
            </p:spPr>
            <p:txBody>
              <a:bodyPr/>
              <a:lstStyle/>
              <a:p>
                <a:r>
                  <a:rPr lang="en-US">
                    <a:noFill/>
                  </a:rPr>
                  <a:t> </a:t>
                </a:r>
              </a:p>
            </p:txBody>
          </p:sp>
        </mc:Fallback>
      </mc:AlternateContent>
    </p:spTree>
    <p:extLst>
      <p:ext uri="{BB962C8B-B14F-4D97-AF65-F5344CB8AC3E}">
        <p14:creationId xmlns:p14="http://schemas.microsoft.com/office/powerpoint/2010/main" val="2335093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2720858" y="1792483"/>
                <a:ext cx="67129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𝑶</m:t>
                          </m:r>
                        </m:e>
                        <m:sub>
                          <m:r>
                            <a:rPr lang="en-US" sz="2400" b="1" i="1" smtClean="0">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𝑯</m:t>
                          </m:r>
                        </m:e>
                        <m:sub>
                          <m:r>
                            <a:rPr lang="en-US" sz="2400" b="1" i="1" smtClean="0">
                              <a:solidFill>
                                <a:prstClr val="black"/>
                              </a:solidFill>
                              <a:latin typeface="Cambria Math" panose="02040503050406030204" pitchFamily="18" charset="0"/>
                            </a:rPr>
                            <m:t>𝑶</m:t>
                          </m:r>
                          <m:r>
                            <a:rPr lang="en-US" sz="2400" b="1" i="1" smtClean="0">
                              <a:solidFill>
                                <a:prstClr val="black"/>
                              </a:solidFill>
                              <a:latin typeface="Cambria Math" panose="02040503050406030204" pitchFamily="18" charset="0"/>
                            </a:rPr>
                            <m:t>𝟏</m:t>
                          </m:r>
                        </m:sub>
                      </m:sSub>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𝟏𝟏</m:t>
                          </m:r>
                        </m:sub>
                      </m:sSub>
                      <m:r>
                        <a:rPr lang="en-US" sz="2400" b="1" i="1" smtClean="0">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𝑯</m:t>
                          </m:r>
                        </m:e>
                        <m:sub>
                          <m:r>
                            <a:rPr lang="en-US" sz="2400" b="1" i="1">
                              <a:solidFill>
                                <a:prstClr val="black"/>
                              </a:solidFill>
                              <a:latin typeface="Cambria Math" panose="02040503050406030204" pitchFamily="18" charset="0"/>
                            </a:rPr>
                            <m:t>𝑶</m:t>
                          </m:r>
                          <m:r>
                            <a:rPr lang="en-US" sz="2400" b="1" i="1" smtClean="0">
                              <a:solidFill>
                                <a:prstClr val="black"/>
                              </a:solidFill>
                              <a:latin typeface="Cambria Math" panose="02040503050406030204" pitchFamily="18" charset="0"/>
                            </a:rPr>
                            <m:t>𝟐</m:t>
                          </m:r>
                        </m:sub>
                      </m:sSub>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𝟐𝟏</m:t>
                          </m:r>
                        </m:sub>
                      </m:sSub>
                      <m:r>
                        <a:rPr lang="en-US" sz="2400" b="1" i="1" smtClean="0">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𝑯</m:t>
                          </m:r>
                        </m:e>
                        <m:sub>
                          <m:r>
                            <a:rPr lang="en-US" sz="2400" b="1" i="1">
                              <a:solidFill>
                                <a:prstClr val="black"/>
                              </a:solidFill>
                              <a:latin typeface="Cambria Math" panose="02040503050406030204" pitchFamily="18" charset="0"/>
                            </a:rPr>
                            <m:t>𝑶</m:t>
                          </m:r>
                          <m:r>
                            <a:rPr lang="en-US" sz="2400" b="1" i="1" smtClean="0">
                              <a:solidFill>
                                <a:prstClr val="black"/>
                              </a:solidFill>
                              <a:latin typeface="Cambria Math" panose="02040503050406030204" pitchFamily="18" charset="0"/>
                            </a:rPr>
                            <m:t>𝟑</m:t>
                          </m:r>
                        </m:sub>
                      </m:sSub>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𝟑</m:t>
                          </m:r>
                          <m:r>
                            <a:rPr lang="en-US" sz="2400" b="1" i="1">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𝟏𝟗𝟖𝟐𝟒𝟗</m:t>
                      </m:r>
                    </m:oMath>
                  </m:oMathPara>
                </a14:m>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20858" y="1792483"/>
                <a:ext cx="6712928" cy="369332"/>
              </a:xfrm>
              <a:prstGeom prst="rect">
                <a:avLst/>
              </a:prstGeom>
              <a:blipFill rotWithShape="0">
                <a:blip r:embed="rId3"/>
                <a:stretch>
                  <a:fillRect l="-544" r="-635"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616380" y="3327455"/>
                <a:ext cx="4389535" cy="8241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𝑶</m:t>
                          </m:r>
                        </m:e>
                        <m:sub>
                          <m:r>
                            <a:rPr lang="en-US" sz="2400" b="1" i="1" smtClean="0">
                              <a:solidFill>
                                <a:prstClr val="black"/>
                              </a:solidFill>
                              <a:latin typeface="Cambria Math" panose="02040503050406030204" pitchFamily="18" charset="0"/>
                            </a:rPr>
                            <m:t>𝑶</m:t>
                          </m:r>
                          <m:r>
                            <a:rPr lang="en-US" sz="2400" b="1" i="1" smtClean="0">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𝒆</m:t>
                              </m:r>
                            </m:e>
                            <m:sup>
                              <m:r>
                                <a:rPr lang="en-US" sz="2400" b="1" i="1" smtClean="0">
                                  <a:solidFill>
                                    <a:prstClr val="black"/>
                                  </a:solidFill>
                                  <a:latin typeface="Cambria Math" panose="02040503050406030204" pitchFamily="18" charset="0"/>
                                </a:rPr>
                                <m:t>𝑶</m:t>
                              </m:r>
                              <m:r>
                                <a:rPr lang="en-US" sz="2400" b="1" i="1" baseline="-25000" smtClean="0">
                                  <a:solidFill>
                                    <a:prstClr val="black"/>
                                  </a:solidFill>
                                  <a:latin typeface="Cambria Math" panose="02040503050406030204" pitchFamily="18" charset="0"/>
                                </a:rPr>
                                <m:t>𝑰</m:t>
                              </m:r>
                              <m:r>
                                <a:rPr lang="en-US" sz="2400" b="1" i="1" baseline="-25000" smtClean="0">
                                  <a:solidFill>
                                    <a:prstClr val="black"/>
                                  </a:solidFill>
                                  <a:latin typeface="Cambria Math" panose="02040503050406030204" pitchFamily="18" charset="0"/>
                                </a:rPr>
                                <m:t>𝟏</m:t>
                              </m:r>
                            </m:sup>
                          </m:sSup>
                          <m:r>
                            <a:rPr lang="en-US" sz="2400" b="1" i="1" smtClean="0">
                              <a:solidFill>
                                <a:prstClr val="black"/>
                              </a:solidFill>
                              <a:latin typeface="Cambria Math" panose="02040503050406030204" pitchFamily="18" charset="0"/>
                            </a:rPr>
                            <m:t>−</m:t>
                          </m:r>
                          <m:sSup>
                            <m:sSupPr>
                              <m:ctrlPr>
                                <a:rPr lang="en-US" sz="2400" b="1" i="1" smtClean="0">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𝒆</m:t>
                              </m:r>
                            </m:e>
                            <m:sup>
                              <m:r>
                                <a:rPr lang="en-US" sz="2400" b="1" i="1" smtClean="0">
                                  <a:solidFill>
                                    <a:prstClr val="black"/>
                                  </a:solidFill>
                                  <a:latin typeface="Cambria Math" panose="02040503050406030204" pitchFamily="18" charset="0"/>
                                </a:rPr>
                                <m:t>−</m:t>
                              </m:r>
                              <m:sSubSup>
                                <m:sSubSupPr>
                                  <m:ctrlPr>
                                    <a:rPr lang="en-US" sz="2400" b="1" i="1" smtClean="0">
                                      <a:solidFill>
                                        <a:prstClr val="black"/>
                                      </a:solidFill>
                                      <a:latin typeface="Cambria Math" panose="02040503050406030204" pitchFamily="18" charset="0"/>
                                    </a:rPr>
                                  </m:ctrlPr>
                                </m:sSubSupPr>
                                <m:e>
                                  <m:r>
                                    <a:rPr lang="en-US" sz="2400" b="1" i="1" smtClean="0">
                                      <a:solidFill>
                                        <a:prstClr val="black"/>
                                      </a:solidFill>
                                      <a:latin typeface="Cambria Math" panose="02040503050406030204" pitchFamily="18" charset="0"/>
                                    </a:rPr>
                                    <m:t>𝑶</m:t>
                                  </m:r>
                                </m:e>
                                <m:sub>
                                  <m:r>
                                    <a:rPr lang="en-US" sz="2400" b="1" i="1" smtClean="0">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𝟏</m:t>
                                  </m:r>
                                </m:sub>
                                <m:sup/>
                              </m:sSubSup>
                            </m:sup>
                          </m:sSup>
                        </m:num>
                        <m:den>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𝒆</m:t>
                              </m:r>
                            </m:e>
                            <m:sup>
                              <m:r>
                                <a:rPr lang="en-US" sz="2400" b="1" i="1">
                                  <a:solidFill>
                                    <a:prstClr val="black"/>
                                  </a:solidFill>
                                  <a:latin typeface="Cambria Math" panose="02040503050406030204" pitchFamily="18" charset="0"/>
                                </a:rPr>
                                <m:t>𝑶</m:t>
                              </m:r>
                              <m:r>
                                <a:rPr lang="en-US" sz="2400" b="1" i="1" baseline="-25000">
                                  <a:solidFill>
                                    <a:prstClr val="black"/>
                                  </a:solidFill>
                                  <a:latin typeface="Cambria Math" panose="02040503050406030204" pitchFamily="18" charset="0"/>
                                </a:rPr>
                                <m:t>𝑰</m:t>
                              </m:r>
                              <m:r>
                                <a:rPr lang="en-US" sz="2400" b="1" i="1" baseline="-25000">
                                  <a:solidFill>
                                    <a:prstClr val="black"/>
                                  </a:solidFill>
                                  <a:latin typeface="Cambria Math" panose="02040503050406030204" pitchFamily="18" charset="0"/>
                                </a:rPr>
                                <m:t>𝟏</m:t>
                              </m:r>
                            </m:sup>
                          </m:sSup>
                          <m:sSup>
                            <m:sSupPr>
                              <m:ctrlPr>
                                <a:rPr lang="en-US" sz="2400" b="1" i="1">
                                  <a:solidFill>
                                    <a:prstClr val="black"/>
                                  </a:solidFill>
                                  <a:latin typeface="Cambria Math" panose="02040503050406030204" pitchFamily="18" charset="0"/>
                                </a:rPr>
                              </m:ctrlPr>
                            </m:sSupPr>
                            <m:e>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𝒆</m:t>
                              </m:r>
                            </m:e>
                            <m:sup>
                              <m:r>
                                <a:rPr lang="en-US" sz="2400" b="1" i="1">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𝑶</m:t>
                                  </m:r>
                                </m:e>
                                <m:sub>
                                  <m:r>
                                    <a:rPr lang="en-US" sz="2400" b="1" i="1" smtClean="0">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𝟏</m:t>
                                  </m:r>
                                </m:sub>
                              </m:sSub>
                            </m:sup>
                          </m:sSup>
                        </m:den>
                      </m:f>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𝟏𝟗𝟓𝟔𝟗𝟐</m:t>
                      </m:r>
                    </m:oMath>
                  </m:oMathPara>
                </a14:m>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616380" y="3327455"/>
                <a:ext cx="4389535" cy="82413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616380" y="4915267"/>
                <a:ext cx="4281941"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𝑬</m:t>
                      </m:r>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𝟏</m:t>
                          </m:r>
                        </m:num>
                        <m:den>
                          <m:r>
                            <a:rPr lang="en-US" sz="2400" b="1" i="1" smtClean="0">
                              <a:solidFill>
                                <a:prstClr val="black"/>
                              </a:solidFill>
                              <a:latin typeface="Cambria Math" panose="02040503050406030204" pitchFamily="18" charset="0"/>
                            </a:rPr>
                            <m:t>𝟐</m:t>
                          </m:r>
                        </m:den>
                      </m:f>
                      <m:sSup>
                        <m:sSupPr>
                          <m:ctrlPr>
                            <a:rPr lang="en-US" sz="2400" b="1" i="1" smtClean="0">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𝑻</m:t>
                              </m:r>
                            </m:e>
                            <m:sub>
                              <m:r>
                                <a:rPr lang="en-US" sz="2400" b="1" i="1">
                                  <a:solidFill>
                                    <a:prstClr val="black"/>
                                  </a:solidFill>
                                  <a:latin typeface="Cambria Math" panose="02040503050406030204" pitchFamily="18" charset="0"/>
                                </a:rPr>
                                <m:t>𝑶</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𝑶</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r>
                            <a:rPr lang="en-US" sz="2400" b="1" i="1">
                              <a:solidFill>
                                <a:prstClr val="black"/>
                              </a:solidFill>
                              <a:latin typeface="Cambria Math" panose="02040503050406030204" pitchFamily="18" charset="0"/>
                            </a:rPr>
                            <m:t>)</m:t>
                          </m:r>
                        </m:e>
                        <m:sup>
                          <m:r>
                            <a:rPr lang="en-US" sz="2400" b="1" i="1" smtClean="0">
                              <a:solidFill>
                                <a:prstClr val="black"/>
                              </a:solidFill>
                              <a:latin typeface="Cambria Math" panose="02040503050406030204" pitchFamily="18" charset="0"/>
                            </a:rPr>
                            <m:t>𝟐</m:t>
                          </m:r>
                        </m:sup>
                      </m:sSup>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𝟎𝟎𝟏𝟎𝟒𝟒</m:t>
                      </m:r>
                    </m:oMath>
                  </m:oMathPara>
                </a14:m>
                <a:endParaRPr lang="en-US" sz="2400" b="1" baseline="-250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616380" y="4915267"/>
                <a:ext cx="4281941" cy="691471"/>
              </a:xfrm>
              <a:prstGeom prst="rect">
                <a:avLst/>
              </a:prstGeom>
              <a:blipFill>
                <a:blip r:embed="rId5"/>
                <a:stretch>
                  <a:fillRect/>
                </a:stretch>
              </a:blipFill>
            </p:spPr>
            <p:txBody>
              <a:bodyPr/>
              <a:lstStyle/>
              <a:p>
                <a:r>
                  <a:rPr lang="en-US">
                    <a:noFill/>
                  </a:rPr>
                  <a:t> </a:t>
                </a:r>
              </a:p>
            </p:txBody>
          </p:sp>
        </mc:Fallback>
      </mc:AlternateContent>
      <p:sp>
        <p:nvSpPr>
          <p:cNvPr id="11" name="TextBox 10"/>
          <p:cNvSpPr txBox="1"/>
          <p:nvPr/>
        </p:nvSpPr>
        <p:spPr>
          <a:xfrm>
            <a:off x="898564" y="1010697"/>
            <a:ext cx="8535222" cy="461665"/>
          </a:xfrm>
          <a:prstGeom prst="rect">
            <a:avLst/>
          </a:prstGeom>
          <a:noFill/>
        </p:spPr>
        <p:txBody>
          <a:bodyPr wrap="none" rtlCol="0">
            <a:spAutoFit/>
          </a:bodyPr>
          <a:lstStyle/>
          <a:p>
            <a:r>
              <a:rPr lang="en-US" sz="2400" b="1" dirty="0">
                <a:solidFill>
                  <a:prstClr val="black"/>
                </a:solidFill>
              </a:rPr>
              <a:t>Now, the input of the output neuron can be calculated as follows:</a:t>
            </a:r>
          </a:p>
        </p:txBody>
      </p:sp>
      <p:sp>
        <p:nvSpPr>
          <p:cNvPr id="12" name="TextBox 11"/>
          <p:cNvSpPr txBox="1"/>
          <p:nvPr/>
        </p:nvSpPr>
        <p:spPr>
          <a:xfrm>
            <a:off x="898564" y="2419600"/>
            <a:ext cx="10005997" cy="830997"/>
          </a:xfrm>
          <a:prstGeom prst="rect">
            <a:avLst/>
          </a:prstGeom>
          <a:noFill/>
        </p:spPr>
        <p:txBody>
          <a:bodyPr wrap="square" rtlCol="0">
            <a:spAutoFit/>
          </a:bodyPr>
          <a:lstStyle/>
          <a:p>
            <a:r>
              <a:rPr lang="en-US" sz="2400" b="1" dirty="0">
                <a:solidFill>
                  <a:prstClr val="black"/>
                </a:solidFill>
              </a:rPr>
              <a:t>As the output neuron has a tan-sigmoid transfer function, its output can be determined like the following: </a:t>
            </a:r>
          </a:p>
        </p:txBody>
      </p:sp>
      <p:sp>
        <p:nvSpPr>
          <p:cNvPr id="13" name="TextBox 12"/>
          <p:cNvSpPr txBox="1"/>
          <p:nvPr/>
        </p:nvSpPr>
        <p:spPr>
          <a:xfrm>
            <a:off x="1446758" y="4197835"/>
            <a:ext cx="7398244" cy="461665"/>
          </a:xfrm>
          <a:prstGeom prst="rect">
            <a:avLst/>
          </a:prstGeom>
          <a:noFill/>
        </p:spPr>
        <p:txBody>
          <a:bodyPr wrap="none" rtlCol="0">
            <a:spAutoFit/>
          </a:bodyPr>
          <a:lstStyle/>
          <a:p>
            <a:r>
              <a:rPr lang="en-US" sz="2400" b="1" dirty="0">
                <a:solidFill>
                  <a:prstClr val="black"/>
                </a:solidFill>
              </a:rPr>
              <a:t>The squared error in prediction is found to be as follows:</a:t>
            </a:r>
          </a:p>
        </p:txBody>
      </p:sp>
    </p:spTree>
    <p:extLst>
      <p:ext uri="{BB962C8B-B14F-4D97-AF65-F5344CB8AC3E}">
        <p14:creationId xmlns:p14="http://schemas.microsoft.com/office/powerpoint/2010/main" val="2463968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239" y="662198"/>
            <a:ext cx="3866251" cy="461665"/>
          </a:xfrm>
          <a:prstGeom prst="rect">
            <a:avLst/>
          </a:prstGeom>
          <a:noFill/>
        </p:spPr>
        <p:txBody>
          <a:bodyPr wrap="none" rtlCol="0">
            <a:spAutoFit/>
          </a:bodyPr>
          <a:lstStyle/>
          <a:p>
            <a:r>
              <a:rPr lang="en-US" sz="2400" b="1" dirty="0">
                <a:solidFill>
                  <a:srgbClr val="C00000"/>
                </a:solidFill>
              </a:rPr>
              <a:t>Back-propagation Algorithm:</a:t>
            </a:r>
          </a:p>
        </p:txBody>
      </p:sp>
      <mc:AlternateContent xmlns:mc="http://schemas.openxmlformats.org/markup-compatibility/2006" xmlns:a14="http://schemas.microsoft.com/office/drawing/2010/main">
        <mc:Choice Requires="a14">
          <p:sp>
            <p:nvSpPr>
              <p:cNvPr id="3" name="TextBox 2"/>
              <p:cNvSpPr txBox="1"/>
              <p:nvPr/>
            </p:nvSpPr>
            <p:spPr>
              <a:xfrm>
                <a:off x="4004734" y="1676400"/>
                <a:ext cx="2467920" cy="762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𝟏𝟏</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𝜼</m:t>
                      </m:r>
                      <m:f>
                        <m:fPr>
                          <m:ctrlPr>
                            <a:rPr lang="en-US" sz="2400" b="1" i="1" smtClean="0">
                              <a:solidFill>
                                <a:prstClr val="black"/>
                              </a:solidFill>
                              <a:latin typeface="Cambria Math" panose="02040503050406030204" pitchFamily="18" charset="0"/>
                              <a:ea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𝑬</m:t>
                          </m:r>
                        </m:num>
                        <m:den>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𝟏𝟏</m:t>
                              </m:r>
                            </m:sub>
                          </m:sSub>
                        </m:den>
                      </m:f>
                      <m:r>
                        <a:rPr lang="en-US" sz="2400" b="1" i="1" smtClean="0">
                          <a:solidFill>
                            <a:prstClr val="black"/>
                          </a:solidFill>
                          <a:latin typeface="Cambria Math" panose="02040503050406030204" pitchFamily="18" charset="0"/>
                          <a:ea typeface="Cambria Math" panose="02040503050406030204" pitchFamily="18" charset="0"/>
                        </a:rPr>
                        <m:t>,</m:t>
                      </m:r>
                    </m:oMath>
                  </m:oMathPara>
                </a14:m>
                <a:endParaRPr lang="en-US" sz="2400" b="1"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004734" y="1676400"/>
                <a:ext cx="2467920" cy="7627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004734" y="2709250"/>
                <a:ext cx="3745705" cy="31516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𝑬</m:t>
                          </m:r>
                        </m:num>
                        <m:den>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𝟏𝟏</m:t>
                              </m:r>
                            </m:sub>
                          </m:sSub>
                        </m:den>
                      </m:f>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𝑬</m:t>
                          </m:r>
                        </m:num>
                        <m:den>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𝑶</m:t>
                              </m:r>
                            </m:e>
                            <m:sub>
                              <m:r>
                                <a:rPr lang="en-US" sz="2400" b="1" i="1" smtClean="0">
                                  <a:solidFill>
                                    <a:prstClr val="black"/>
                                  </a:solidFill>
                                  <a:latin typeface="Cambria Math" panose="02040503050406030204" pitchFamily="18" charset="0"/>
                                  <a:ea typeface="Cambria Math" panose="02040503050406030204" pitchFamily="18" charset="0"/>
                                </a:rPr>
                                <m:t>𝑶</m:t>
                              </m:r>
                              <m:r>
                                <a:rPr lang="en-US" sz="2400" b="1" i="1" smtClean="0">
                                  <a:solidFill>
                                    <a:prstClr val="black"/>
                                  </a:solidFill>
                                  <a:latin typeface="Cambria Math" panose="02040503050406030204" pitchFamily="18" charset="0"/>
                                  <a:ea typeface="Cambria Math" panose="02040503050406030204" pitchFamily="18" charset="0"/>
                                </a:rPr>
                                <m:t>𝟏</m:t>
                              </m:r>
                            </m:sub>
                          </m:sSub>
                        </m:den>
                      </m:f>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smtClean="0">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den>
                      </m:f>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smtClean="0">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𝟏𝟏</m:t>
                              </m:r>
                            </m:sub>
                          </m:sSub>
                        </m:den>
                      </m:f>
                      <m:r>
                        <a:rPr lang="en-US" sz="2400" b="1" i="1" smtClean="0">
                          <a:solidFill>
                            <a:prstClr val="black"/>
                          </a:solidFill>
                          <a:latin typeface="Cambria Math" panose="02040503050406030204" pitchFamily="18" charset="0"/>
                        </a:rPr>
                        <m:t>.</m:t>
                      </m:r>
                    </m:oMath>
                  </m:oMathPara>
                </a14:m>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den>
                      </m:f>
                      <m:r>
                        <a:rPr lang="en-US" sz="2400" b="1" smtClean="0">
                          <a:solidFill>
                            <a:prstClr val="black"/>
                          </a:solidFill>
                          <a:latin typeface="Cambria Math" panose="02040503050406030204" pitchFamily="18" charset="0"/>
                          <a:ea typeface="Cambria Math" panose="02040503050406030204" pitchFamily="18" charset="0"/>
                        </a:rPr>
                        <m:t>=−</m:t>
                      </m:r>
                      <m:d>
                        <m:dPr>
                          <m:ctrlPr>
                            <a:rPr lang="en-US" sz="2400" b="1" i="1" smtClean="0">
                              <a:solidFill>
                                <a:prstClr val="black"/>
                              </a:solidFill>
                              <a:latin typeface="Cambria Math" panose="02040503050406030204" pitchFamily="18" charset="0"/>
                              <a:ea typeface="Cambria Math" panose="02040503050406030204" pitchFamily="18" charset="0"/>
                            </a:rPr>
                          </m:ctrlPr>
                        </m:dPr>
                        <m:e>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𝑻</m:t>
                              </m:r>
                            </m:e>
                            <m:sub>
                              <m:r>
                                <a:rPr lang="en-US" sz="2400" b="1" i="1">
                                  <a:solidFill>
                                    <a:prstClr val="black"/>
                                  </a:solidFill>
                                  <a:latin typeface="Cambria Math" panose="02040503050406030204" pitchFamily="18" charset="0"/>
                                </a:rPr>
                                <m:t>𝑶</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𝑶</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e>
                      </m:d>
                    </m:oMath>
                  </m:oMathPara>
                </a14:m>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den>
                      </m:f>
                      <m:r>
                        <a:rPr lang="en-US" sz="2400" b="1" i="1" smtClean="0">
                          <a:solidFill>
                            <a:prstClr val="black"/>
                          </a:solidFill>
                          <a:latin typeface="Cambria Math" panose="02040503050406030204" pitchFamily="18" charset="0"/>
                          <a:ea typeface="Cambria Math" panose="02040503050406030204" pitchFamily="18" charset="0"/>
                        </a:rPr>
                        <m:t>=</m:t>
                      </m:r>
                      <m:f>
                        <m:fPr>
                          <m:ctrlPr>
                            <a:rPr lang="en-US" sz="2400" b="1" i="1" smtClean="0">
                              <a:solidFill>
                                <a:prstClr val="black"/>
                              </a:solidFill>
                              <a:latin typeface="Cambria Math" panose="02040503050406030204" pitchFamily="18" charset="0"/>
                              <a:ea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𝟒</m:t>
                          </m:r>
                        </m:num>
                        <m:den>
                          <m:sSup>
                            <m:sSupPr>
                              <m:ctrlPr>
                                <a:rPr lang="en-US" sz="2400" b="1" i="1" smtClean="0">
                                  <a:solidFill>
                                    <a:prstClr val="black"/>
                                  </a:solidFill>
                                  <a:latin typeface="Cambria Math" panose="02040503050406030204" pitchFamily="18" charset="0"/>
                                  <a:ea typeface="Cambria Math" panose="02040503050406030204" pitchFamily="18" charset="0"/>
                                </a:rPr>
                              </m:ctrlPr>
                            </m:sSupPr>
                            <m:e>
                              <m:r>
                                <a:rPr lang="en-US" sz="2400" b="1" i="1" smtClean="0">
                                  <a:solidFill>
                                    <a:prstClr val="black"/>
                                  </a:solidFill>
                                  <a:latin typeface="Cambria Math" panose="02040503050406030204" pitchFamily="18" charset="0"/>
                                  <a:ea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𝒆</m:t>
                                  </m:r>
                                </m:e>
                                <m:sup>
                                  <m:r>
                                    <a:rPr lang="en-US" sz="2400" b="1" i="1">
                                      <a:solidFill>
                                        <a:prstClr val="black"/>
                                      </a:solidFill>
                                      <a:latin typeface="Cambria Math" panose="02040503050406030204" pitchFamily="18" charset="0"/>
                                    </a:rPr>
                                    <m:t>𝑶</m:t>
                                  </m:r>
                                  <m:r>
                                    <a:rPr lang="en-US" sz="2400" b="1" i="1" baseline="-25000">
                                      <a:solidFill>
                                        <a:prstClr val="black"/>
                                      </a:solidFill>
                                      <a:latin typeface="Cambria Math" panose="02040503050406030204" pitchFamily="18" charset="0"/>
                                    </a:rPr>
                                    <m:t>𝑰</m:t>
                                  </m:r>
                                  <m:r>
                                    <a:rPr lang="en-US" sz="2400" b="1" i="1" baseline="-25000">
                                      <a:solidFill>
                                        <a:prstClr val="black"/>
                                      </a:solidFill>
                                      <a:latin typeface="Cambria Math" panose="02040503050406030204" pitchFamily="18" charset="0"/>
                                    </a:rPr>
                                    <m:t>𝟏</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𝒆</m:t>
                                  </m:r>
                                </m:e>
                                <m:sup>
                                  <m:r>
                                    <a:rPr lang="en-US" sz="2400" b="1" i="1">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𝑶</m:t>
                                      </m:r>
                                    </m:e>
                                    <m:sub>
                                      <m:r>
                                        <a:rPr lang="en-US" sz="2400" b="1" i="1" smtClean="0">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𝟏</m:t>
                                      </m:r>
                                    </m:sub>
                                  </m:sSub>
                                </m:sup>
                              </m:sSup>
                              <m:r>
                                <a:rPr lang="en-US" sz="2400" b="1" i="1" smtClean="0">
                                  <a:solidFill>
                                    <a:prstClr val="black"/>
                                  </a:solidFill>
                                  <a:latin typeface="Cambria Math" panose="02040503050406030204" pitchFamily="18" charset="0"/>
                                  <a:ea typeface="Cambria Math" panose="02040503050406030204" pitchFamily="18" charset="0"/>
                                </a:rPr>
                                <m:t>)</m:t>
                              </m:r>
                            </m:e>
                            <m:sup>
                              <m:r>
                                <a:rPr lang="en-US" sz="2400" b="1" i="1" smtClean="0">
                                  <a:solidFill>
                                    <a:prstClr val="black"/>
                                  </a:solidFill>
                                  <a:latin typeface="Cambria Math" panose="02040503050406030204" pitchFamily="18" charset="0"/>
                                  <a:ea typeface="Cambria Math" panose="02040503050406030204" pitchFamily="18" charset="0"/>
                                </a:rPr>
                                <m:t>𝟐</m:t>
                              </m:r>
                            </m:sup>
                          </m:sSup>
                        </m:den>
                      </m:f>
                    </m:oMath>
                  </m:oMathPara>
                </a14:m>
                <a:endParaRPr lang="en-US" sz="2400" b="1" dirty="0">
                  <a:solidFill>
                    <a:prstClr val="black"/>
                  </a:solidFill>
                </a:endParaRPr>
              </a:p>
              <a:p>
                <a:pPr/>
                <a14:m>
                  <m:oMathPara xmlns:m="http://schemas.openxmlformats.org/officeDocument/2006/math">
                    <m:oMathParaPr>
                      <m:jc m:val="centerGroup"/>
                    </m:oMathParaPr>
                    <m:oMath xmlns:m="http://schemas.openxmlformats.org/officeDocument/2006/math">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𝒘</m:t>
                              </m:r>
                            </m:e>
                            <m:sub>
                              <m:r>
                                <a:rPr lang="en-US" sz="2400" b="1" i="1">
                                  <a:solidFill>
                                    <a:prstClr val="black"/>
                                  </a:solidFill>
                                  <a:latin typeface="Cambria Math" panose="02040503050406030204" pitchFamily="18" charset="0"/>
                                  <a:ea typeface="Cambria Math" panose="02040503050406030204" pitchFamily="18" charset="0"/>
                                </a:rPr>
                                <m:t>𝟏𝟏</m:t>
                              </m:r>
                            </m:sub>
                          </m:sSub>
                        </m:den>
                      </m:f>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𝑯</m:t>
                          </m:r>
                        </m:e>
                        <m:sub>
                          <m:r>
                            <a:rPr lang="en-US" sz="2400" b="1" i="1" smtClean="0">
                              <a:solidFill>
                                <a:prstClr val="black"/>
                              </a:solidFill>
                              <a:latin typeface="Cambria Math" panose="02040503050406030204" pitchFamily="18" charset="0"/>
                              <a:ea typeface="Cambria Math" panose="02040503050406030204" pitchFamily="18" charset="0"/>
                            </a:rPr>
                            <m:t>𝑶</m:t>
                          </m:r>
                          <m:r>
                            <a:rPr lang="en-US" sz="2400" b="1" i="1" smtClean="0">
                              <a:solidFill>
                                <a:prstClr val="black"/>
                              </a:solidFill>
                              <a:latin typeface="Cambria Math" panose="02040503050406030204" pitchFamily="18" charset="0"/>
                              <a:ea typeface="Cambria Math" panose="02040503050406030204" pitchFamily="18" charset="0"/>
                            </a:rPr>
                            <m:t>𝟏</m:t>
                          </m:r>
                        </m:sub>
                      </m:sSub>
                      <m:r>
                        <a:rPr lang="en-US" sz="2400" b="1" i="1" smtClean="0">
                          <a:solidFill>
                            <a:prstClr val="black"/>
                          </a:solidFill>
                          <a:latin typeface="Cambria Math" panose="02040503050406030204" pitchFamily="18" charset="0"/>
                          <a:ea typeface="Cambria Math" panose="02040503050406030204" pitchFamily="18" charset="0"/>
                        </a:rPr>
                        <m:t>.</m:t>
                      </m:r>
                    </m:oMath>
                  </m:oMathPara>
                </a14:m>
                <a:endParaRPr lang="en-US" sz="2400" b="1"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4004734" y="2709250"/>
                <a:ext cx="3745705" cy="315169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05773" y="1229214"/>
                <a:ext cx="8618128" cy="461665"/>
              </a:xfrm>
              <a:prstGeom prst="rect">
                <a:avLst/>
              </a:prstGeom>
              <a:noFill/>
            </p:spPr>
            <p:txBody>
              <a:bodyPr wrap="none" rtlCol="0">
                <a:spAutoFit/>
              </a:bodyPr>
              <a:lstStyle/>
              <a:p>
                <a:r>
                  <a:rPr lang="en-US" sz="2400" b="1" dirty="0">
                    <a:solidFill>
                      <a:prstClr val="black"/>
                    </a:solidFill>
                  </a:rPr>
                  <a:t>The change in </a:t>
                </a:r>
                <a14:m>
                  <m:oMath xmlns:m="http://schemas.openxmlformats.org/officeDocument/2006/math">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𝒘</m:t>
                        </m:r>
                      </m:e>
                      <m:sub>
                        <m:r>
                          <a:rPr lang="en-US" sz="2400" b="1" i="1">
                            <a:solidFill>
                              <a:prstClr val="black"/>
                            </a:solidFill>
                            <a:latin typeface="Cambria Math" panose="02040503050406030204" pitchFamily="18" charset="0"/>
                            <a:ea typeface="Cambria Math" panose="02040503050406030204" pitchFamily="18" charset="0"/>
                          </a:rPr>
                          <m:t>𝟏𝟏</m:t>
                        </m:r>
                      </m:sub>
                    </m:sSub>
                  </m:oMath>
                </a14:m>
                <a:r>
                  <a:rPr lang="en-US" sz="2400" b="1" dirty="0">
                    <a:solidFill>
                      <a:prstClr val="black"/>
                    </a:solidFill>
                  </a:rPr>
                  <a:t> can be determined using the procedure below. </a:t>
                </a:r>
              </a:p>
            </p:txBody>
          </p:sp>
        </mc:Choice>
        <mc:Fallback xmlns="">
          <p:sp>
            <p:nvSpPr>
              <p:cNvPr id="9" name="TextBox 8"/>
              <p:cNvSpPr txBox="1">
                <a:spLocks noRot="1" noChangeAspect="1" noMove="1" noResize="1" noEditPoints="1" noAdjustHandles="1" noChangeArrowheads="1" noChangeShapeType="1" noTextEdit="1"/>
              </p:cNvSpPr>
              <p:nvPr/>
            </p:nvSpPr>
            <p:spPr>
              <a:xfrm>
                <a:off x="905773" y="1229214"/>
                <a:ext cx="8618128" cy="461665"/>
              </a:xfrm>
              <a:prstGeom prst="rect">
                <a:avLst/>
              </a:prstGeom>
              <a:blipFill>
                <a:blip r:embed="rId5"/>
                <a:stretch>
                  <a:fillRect l="-1132" t="-10667" r="-142" b="-30667"/>
                </a:stretch>
              </a:blipFill>
            </p:spPr>
            <p:txBody>
              <a:bodyPr/>
              <a:lstStyle/>
              <a:p>
                <a:r>
                  <a:rPr lang="en-US">
                    <a:noFill/>
                  </a:rPr>
                  <a:t> </a:t>
                </a:r>
              </a:p>
            </p:txBody>
          </p:sp>
        </mc:Fallback>
      </mc:AlternateContent>
      <p:sp>
        <p:nvSpPr>
          <p:cNvPr id="10" name="TextBox 9"/>
          <p:cNvSpPr txBox="1"/>
          <p:nvPr/>
        </p:nvSpPr>
        <p:spPr>
          <a:xfrm>
            <a:off x="3068472" y="2891977"/>
            <a:ext cx="995529" cy="461665"/>
          </a:xfrm>
          <a:prstGeom prst="rect">
            <a:avLst/>
          </a:prstGeom>
          <a:noFill/>
        </p:spPr>
        <p:txBody>
          <a:bodyPr wrap="none" rtlCol="0">
            <a:spAutoFit/>
          </a:bodyPr>
          <a:lstStyle/>
          <a:p>
            <a:r>
              <a:rPr lang="en-US" sz="2400" b="1" dirty="0">
                <a:solidFill>
                  <a:prstClr val="black"/>
                </a:solidFill>
              </a:rPr>
              <a:t>where</a:t>
            </a:r>
          </a:p>
        </p:txBody>
      </p:sp>
      <p:sp>
        <p:nvSpPr>
          <p:cNvPr id="11" name="TextBox 10"/>
          <p:cNvSpPr txBox="1"/>
          <p:nvPr/>
        </p:nvSpPr>
        <p:spPr>
          <a:xfrm>
            <a:off x="3506969" y="3631995"/>
            <a:ext cx="837986" cy="461665"/>
          </a:xfrm>
          <a:prstGeom prst="rect">
            <a:avLst/>
          </a:prstGeom>
          <a:noFill/>
        </p:spPr>
        <p:txBody>
          <a:bodyPr wrap="none" rtlCol="0">
            <a:spAutoFit/>
          </a:bodyPr>
          <a:lstStyle/>
          <a:p>
            <a:r>
              <a:rPr lang="en-US" sz="2400" b="1" dirty="0">
                <a:solidFill>
                  <a:prstClr val="black"/>
                </a:solidFill>
              </a:rPr>
              <a:t>Now,</a:t>
            </a:r>
          </a:p>
        </p:txBody>
      </p:sp>
    </p:spTree>
    <p:extLst>
      <p:ext uri="{BB962C8B-B14F-4D97-AF65-F5344CB8AC3E}">
        <p14:creationId xmlns:p14="http://schemas.microsoft.com/office/powerpoint/2010/main" val="762642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4306061" y="1320050"/>
                <a:ext cx="2769669" cy="85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ea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𝒘</m:t>
                              </m:r>
                            </m:e>
                            <m:sub>
                              <m:r>
                                <a:rPr lang="en-US" sz="2400" b="1" i="1">
                                  <a:solidFill>
                                    <a:prstClr val="black"/>
                                  </a:solidFill>
                                  <a:latin typeface="Cambria Math" panose="02040503050406030204" pitchFamily="18" charset="0"/>
                                  <a:ea typeface="Cambria Math" panose="02040503050406030204" pitchFamily="18" charset="0"/>
                                </a:rPr>
                                <m:t>𝟏𝟏</m:t>
                              </m:r>
                            </m:sub>
                          </m:sSub>
                        </m:den>
                      </m:f>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𝟎𝟐𝟐𝟔𝟑𝟎</m:t>
                      </m:r>
                    </m:oMath>
                  </m:oMathPara>
                </a14:m>
                <a:endParaRPr lang="en-US" sz="2400" b="1" dirty="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306061" y="1320050"/>
                <a:ext cx="2769669" cy="85504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86819" y="3122282"/>
                <a:ext cx="28094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𝟏𝟏</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𝟎𝟎𝟒𝟓𝟐𝟔</m:t>
                      </m:r>
                    </m:oMath>
                  </m:oMathPara>
                </a14:m>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186819" y="3122282"/>
                <a:ext cx="2809423" cy="369332"/>
              </a:xfrm>
              <a:prstGeom prst="rect">
                <a:avLst/>
              </a:prstGeom>
              <a:blipFill rotWithShape="0">
                <a:blip r:embed="rId4"/>
                <a:stretch>
                  <a:fillRect l="-2169" r="-2169"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186819" y="4558004"/>
                <a:ext cx="28094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𝟐𝟏</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𝟎𝟎𝟒𝟑𝟎𝟔</m:t>
                      </m:r>
                    </m:oMath>
                  </m:oMathPara>
                </a14:m>
                <a:endParaRPr lang="en-US" sz="2400" b="1"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186819" y="4558004"/>
                <a:ext cx="2809423" cy="369332"/>
              </a:xfrm>
              <a:prstGeom prst="rect">
                <a:avLst/>
              </a:prstGeom>
              <a:blipFill rotWithShape="0">
                <a:blip r:embed="rId5"/>
                <a:stretch>
                  <a:fillRect l="-2169" r="-195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86819" y="4964167"/>
                <a:ext cx="28094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𝟑𝟏</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𝟎𝟎𝟒𝟐𝟖𝟒</m:t>
                      </m:r>
                    </m:oMath>
                  </m:oMathPara>
                </a14:m>
                <a:endParaRPr lang="en-US" sz="2400" b="1"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86819" y="4964167"/>
                <a:ext cx="2809423" cy="369332"/>
              </a:xfrm>
              <a:prstGeom prst="rect">
                <a:avLst/>
              </a:prstGeom>
              <a:blipFill rotWithShape="0">
                <a:blip r:embed="rId6"/>
                <a:stretch>
                  <a:fillRect l="-2169" r="-1952"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8325" y="714899"/>
                <a:ext cx="10558531" cy="676019"/>
              </a:xfrm>
              <a:prstGeom prst="rect">
                <a:avLst/>
              </a:prstGeom>
              <a:noFill/>
            </p:spPr>
            <p:txBody>
              <a:bodyPr wrap="none" rtlCol="0">
                <a:spAutoFit/>
              </a:bodyPr>
              <a:lstStyle/>
              <a:p>
                <a:r>
                  <a:rPr lang="en-US" sz="2400" b="1" dirty="0">
                    <a:solidFill>
                      <a:prstClr val="black"/>
                    </a:solidFill>
                  </a:rPr>
                  <a:t>Substituting the values of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𝑻</m:t>
                        </m:r>
                      </m:e>
                      <m:sub>
                        <m:r>
                          <a:rPr lang="en-US" sz="2400" b="1" i="1">
                            <a:solidFill>
                              <a:prstClr val="black"/>
                            </a:solidFill>
                            <a:latin typeface="Cambria Math" panose="02040503050406030204" pitchFamily="18" charset="0"/>
                          </a:rPr>
                          <m:t>𝑶</m:t>
                        </m:r>
                      </m:sub>
                    </m:sSub>
                  </m:oMath>
                </a14:m>
                <a:r>
                  <a:rPr lang="en-US" sz="2400" b="1" dirty="0">
                    <a:solidFill>
                      <a:prstClr val="black"/>
                    </a:solidFill>
                  </a:rPr>
                  <a:t>,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𝑶</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oMath>
                </a14:m>
                <a:r>
                  <a:rPr lang="en-US" sz="2400" b="1" dirty="0">
                    <a:solidFill>
                      <a:prstClr val="black"/>
                    </a:solidFill>
                  </a:rPr>
                  <a:t>,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𝑶</m:t>
                        </m:r>
                      </m:e>
                      <m:sub>
                        <m:r>
                          <a:rPr lang="en-US" sz="2400" b="1" i="1" smtClean="0">
                            <a:solidFill>
                              <a:prstClr val="black"/>
                            </a:solidFill>
                            <a:latin typeface="Cambria Math" panose="02040503050406030204" pitchFamily="18" charset="0"/>
                          </a:rPr>
                          <m:t>𝑰</m:t>
                        </m:r>
                        <m:r>
                          <a:rPr lang="en-US" sz="2400" b="1" i="1">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𝑯</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 </m:t>
                    </m:r>
                  </m:oMath>
                </a14:m>
                <a:r>
                  <a:rPr lang="en-US" sz="2400" b="1" dirty="0">
                    <a:solidFill>
                      <a:prstClr val="black"/>
                    </a:solidFill>
                  </a:rPr>
                  <a:t>in the last expression of </a:t>
                </a:r>
                <a14:m>
                  <m:oMath xmlns:m="http://schemas.openxmlformats.org/officeDocument/2006/math">
                    <m:f>
                      <m:fPr>
                        <m:ctrlPr>
                          <a:rPr lang="en-US" sz="2400" b="1" i="1">
                            <a:solidFill>
                              <a:prstClr val="black"/>
                            </a:solidFill>
                            <a:latin typeface="Cambria Math" panose="02040503050406030204" pitchFamily="18" charset="0"/>
                            <a:ea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𝒘</m:t>
                            </m:r>
                          </m:e>
                          <m:sub>
                            <m:r>
                              <a:rPr lang="en-US" sz="2400" b="1" i="1">
                                <a:solidFill>
                                  <a:prstClr val="black"/>
                                </a:solidFill>
                                <a:latin typeface="Cambria Math" panose="02040503050406030204" pitchFamily="18" charset="0"/>
                                <a:ea typeface="Cambria Math" panose="02040503050406030204" pitchFamily="18" charset="0"/>
                              </a:rPr>
                              <m:t>𝟏𝟏</m:t>
                            </m:r>
                          </m:sub>
                        </m:sSub>
                      </m:den>
                    </m:f>
                  </m:oMath>
                </a14:m>
                <a:r>
                  <a:rPr lang="en-US" sz="2400" b="1" dirty="0">
                    <a:solidFill>
                      <a:prstClr val="black"/>
                    </a:solidFill>
                  </a:rPr>
                  <a:t> we get </a:t>
                </a:r>
              </a:p>
            </p:txBody>
          </p:sp>
        </mc:Choice>
        <mc:Fallback xmlns="">
          <p:sp>
            <p:nvSpPr>
              <p:cNvPr id="6" name="TextBox 5"/>
              <p:cNvSpPr txBox="1">
                <a:spLocks noRot="1" noChangeAspect="1" noMove="1" noResize="1" noEditPoints="1" noAdjustHandles="1" noChangeArrowheads="1" noChangeShapeType="1" noTextEdit="1"/>
              </p:cNvSpPr>
              <p:nvPr/>
            </p:nvSpPr>
            <p:spPr>
              <a:xfrm>
                <a:off x="638325" y="714899"/>
                <a:ext cx="10558531" cy="676019"/>
              </a:xfrm>
              <a:prstGeom prst="rect">
                <a:avLst/>
              </a:prstGeom>
              <a:blipFill>
                <a:blip r:embed="rId8"/>
                <a:stretch>
                  <a:fillRect l="-924" b="-18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49567" y="2244685"/>
                <a:ext cx="9963561" cy="676019"/>
              </a:xfrm>
              <a:prstGeom prst="rect">
                <a:avLst/>
              </a:prstGeom>
              <a:noFill/>
            </p:spPr>
            <p:txBody>
              <a:bodyPr wrap="none" rtlCol="0">
                <a:spAutoFit/>
              </a:bodyPr>
              <a:lstStyle/>
              <a:p>
                <a:r>
                  <a:rPr lang="en-US" sz="2400" b="1" dirty="0">
                    <a:solidFill>
                      <a:prstClr val="black"/>
                    </a:solidFill>
                  </a:rPr>
                  <a:t>Now, substituting the values of </a:t>
                </a:r>
                <a14:m>
                  <m:oMath xmlns:m="http://schemas.openxmlformats.org/officeDocument/2006/math">
                    <m:f>
                      <m:fPr>
                        <m:ctrlPr>
                          <a:rPr lang="en-US" sz="2400" b="1" i="1">
                            <a:solidFill>
                              <a:prstClr val="black"/>
                            </a:solidFill>
                            <a:latin typeface="Cambria Math" panose="02040503050406030204" pitchFamily="18" charset="0"/>
                            <a:ea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𝒘</m:t>
                            </m:r>
                          </m:e>
                          <m:sub>
                            <m:r>
                              <a:rPr lang="en-US" sz="2400" b="1" i="1">
                                <a:solidFill>
                                  <a:prstClr val="black"/>
                                </a:solidFill>
                                <a:latin typeface="Cambria Math" panose="02040503050406030204" pitchFamily="18" charset="0"/>
                                <a:ea typeface="Cambria Math" panose="02040503050406030204" pitchFamily="18" charset="0"/>
                              </a:rPr>
                              <m:t>𝟏𝟏</m:t>
                            </m:r>
                          </m:sub>
                        </m:sSub>
                      </m:den>
                    </m:f>
                  </m:oMath>
                </a14:m>
                <a:r>
                  <a:rPr lang="en-US" sz="2400" b="1" dirty="0">
                    <a:solidFill>
                      <a:prstClr val="black"/>
                    </a:solidFill>
                  </a:rPr>
                  <a:t> and </a:t>
                </a:r>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𝜼</m:t>
                    </m:r>
                  </m:oMath>
                </a14:m>
                <a:r>
                  <a:rPr lang="en-US" sz="2400" b="1" dirty="0">
                    <a:solidFill>
                      <a:prstClr val="black"/>
                    </a:solidFill>
                  </a:rPr>
                  <a:t> in the expression of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𝒘</m:t>
                        </m:r>
                      </m:e>
                      <m:sub>
                        <m:r>
                          <a:rPr lang="en-US" sz="2400" b="1" i="1">
                            <a:solidFill>
                              <a:prstClr val="black"/>
                            </a:solidFill>
                            <a:latin typeface="Cambria Math" panose="02040503050406030204" pitchFamily="18" charset="0"/>
                            <a:ea typeface="Cambria Math" panose="02040503050406030204" pitchFamily="18" charset="0"/>
                          </a:rPr>
                          <m:t>𝟏𝟏</m:t>
                        </m:r>
                      </m:sub>
                    </m:sSub>
                    <m:r>
                      <a:rPr lang="en-US" sz="2400" b="1" smtClean="0">
                        <a:solidFill>
                          <a:prstClr val="black"/>
                        </a:solidFill>
                        <a:latin typeface="Cambria Math" panose="02040503050406030204" pitchFamily="18" charset="0"/>
                        <a:ea typeface="Cambria Math" panose="02040503050406030204" pitchFamily="18" charset="0"/>
                      </a:rPr>
                      <m:t>, </m:t>
                    </m:r>
                  </m:oMath>
                </a14:m>
                <a:r>
                  <a:rPr lang="en-US" sz="2400" b="1" dirty="0">
                    <a:solidFill>
                      <a:prstClr val="black"/>
                    </a:solidFill>
                  </a:rPr>
                  <a:t>we get </a:t>
                </a:r>
              </a:p>
            </p:txBody>
          </p:sp>
        </mc:Choice>
        <mc:Fallback xmlns="">
          <p:sp>
            <p:nvSpPr>
              <p:cNvPr id="11" name="TextBox 10"/>
              <p:cNvSpPr txBox="1">
                <a:spLocks noRot="1" noChangeAspect="1" noMove="1" noResize="1" noEditPoints="1" noAdjustHandles="1" noChangeArrowheads="1" noChangeShapeType="1" noTextEdit="1"/>
              </p:cNvSpPr>
              <p:nvPr/>
            </p:nvSpPr>
            <p:spPr>
              <a:xfrm>
                <a:off x="649567" y="2244685"/>
                <a:ext cx="9963561" cy="676019"/>
              </a:xfrm>
              <a:prstGeom prst="rect">
                <a:avLst/>
              </a:prstGeom>
              <a:blipFill rotWithShape="0">
                <a:blip r:embed="rId9"/>
                <a:stretch>
                  <a:fillRect l="-979" b="-18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38325" y="3812392"/>
                <a:ext cx="9667753" cy="830997"/>
              </a:xfrm>
              <a:prstGeom prst="rect">
                <a:avLst/>
              </a:prstGeom>
              <a:noFill/>
            </p:spPr>
            <p:txBody>
              <a:bodyPr wrap="square" rtlCol="0">
                <a:spAutoFit/>
              </a:bodyPr>
              <a:lstStyle/>
              <a:p>
                <a:r>
                  <a:rPr lang="en-US" sz="2400" b="1" dirty="0">
                    <a:solidFill>
                      <a:prstClr val="black"/>
                    </a:solidFill>
                  </a:rPr>
                  <a:t>Similarly, we can determine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𝒘</m:t>
                        </m:r>
                      </m:e>
                      <m:sub>
                        <m:r>
                          <a:rPr lang="en-US" sz="2400" b="1" i="1">
                            <a:solidFill>
                              <a:prstClr val="black"/>
                            </a:solidFill>
                            <a:latin typeface="Cambria Math" panose="02040503050406030204" pitchFamily="18" charset="0"/>
                            <a:ea typeface="Cambria Math" panose="02040503050406030204" pitchFamily="18" charset="0"/>
                          </a:rPr>
                          <m:t>𝟐𝟏</m:t>
                        </m:r>
                      </m:sub>
                    </m:sSub>
                  </m:oMath>
                </a14:m>
                <a:r>
                  <a:rPr lang="en-US" sz="2400" b="1" dirty="0">
                    <a:solidFill>
                      <a:prstClr val="black"/>
                    </a:solidFill>
                  </a:rPr>
                  <a:t> and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𝟑</m:t>
                        </m:r>
                        <m:r>
                          <a:rPr lang="en-US" sz="2400" b="1" i="1">
                            <a:solidFill>
                              <a:prstClr val="black"/>
                            </a:solidFill>
                            <a:latin typeface="Cambria Math" panose="02040503050406030204" pitchFamily="18" charset="0"/>
                            <a:ea typeface="Cambria Math" panose="02040503050406030204" pitchFamily="18" charset="0"/>
                          </a:rPr>
                          <m:t>𝟏</m:t>
                        </m:r>
                      </m:sub>
                    </m:sSub>
                  </m:oMath>
                </a14:m>
                <a:r>
                  <a:rPr lang="en-US" sz="2400" b="1" dirty="0">
                    <a:solidFill>
                      <a:prstClr val="black"/>
                    </a:solidFill>
                  </a:rPr>
                  <a:t> and these are found to be as follows: </a:t>
                </a:r>
              </a:p>
            </p:txBody>
          </p:sp>
        </mc:Choice>
        <mc:Fallback xmlns="">
          <p:sp>
            <p:nvSpPr>
              <p:cNvPr id="12" name="TextBox 11"/>
              <p:cNvSpPr txBox="1">
                <a:spLocks noRot="1" noChangeAspect="1" noMove="1" noResize="1" noEditPoints="1" noAdjustHandles="1" noChangeArrowheads="1" noChangeShapeType="1" noTextEdit="1"/>
              </p:cNvSpPr>
              <p:nvPr/>
            </p:nvSpPr>
            <p:spPr>
              <a:xfrm>
                <a:off x="638325" y="3812392"/>
                <a:ext cx="9667753" cy="830997"/>
              </a:xfrm>
              <a:prstGeom prst="rect">
                <a:avLst/>
              </a:prstGeom>
              <a:blipFill rotWithShape="0">
                <a:blip r:embed="rId10"/>
                <a:stretch>
                  <a:fillRect l="-1009"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710741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783530" y="2052553"/>
                <a:ext cx="4939494" cy="764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𝑬</m:t>
                          </m:r>
                        </m:num>
                        <m:den>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smtClean="0">
                                  <a:solidFill>
                                    <a:prstClr val="black"/>
                                  </a:solidFill>
                                  <a:latin typeface="Cambria Math" panose="02040503050406030204" pitchFamily="18" charset="0"/>
                                  <a:ea typeface="Cambria Math" panose="02040503050406030204" pitchFamily="18" charset="0"/>
                                </a:rPr>
                                <m:t>𝟏𝟏</m:t>
                              </m:r>
                            </m:sub>
                          </m:sSub>
                        </m:den>
                      </m:f>
                      <m:r>
                        <a:rPr lang="en-US" sz="2400" b="1" i="1" smtClean="0">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𝑬</m:t>
                          </m:r>
                        </m:num>
                        <m:den>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𝑶</m:t>
                              </m:r>
                            </m:e>
                            <m:sub>
                              <m:r>
                                <a:rPr lang="en-US" sz="2400" b="1" i="1" smtClean="0">
                                  <a:solidFill>
                                    <a:prstClr val="black"/>
                                  </a:solidFill>
                                  <a:latin typeface="Cambria Math" panose="02040503050406030204" pitchFamily="18" charset="0"/>
                                  <a:ea typeface="Cambria Math" panose="02040503050406030204" pitchFamily="18" charset="0"/>
                                </a:rPr>
                                <m:t>𝑶</m:t>
                              </m:r>
                              <m:r>
                                <a:rPr lang="en-US" sz="2400" b="1" i="1" smtClean="0">
                                  <a:solidFill>
                                    <a:prstClr val="black"/>
                                  </a:solidFill>
                                  <a:latin typeface="Cambria Math" panose="02040503050406030204" pitchFamily="18" charset="0"/>
                                  <a:ea typeface="Cambria Math" panose="02040503050406030204" pitchFamily="18" charset="0"/>
                                </a:rPr>
                                <m:t>𝟏</m:t>
                              </m:r>
                            </m:sub>
                          </m:sSub>
                        </m:den>
                      </m:f>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smtClean="0">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den>
                      </m:f>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smtClean="0">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𝑯</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den>
                      </m:f>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𝑯</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𝑯</m:t>
                              </m:r>
                            </m:e>
                            <m:sub>
                              <m:r>
                                <a:rPr lang="en-US" sz="2400" b="1" i="1" smtClean="0">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den>
                      </m:f>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𝑯</m:t>
                              </m:r>
                            </m:e>
                            <m:sub>
                              <m:r>
                                <a:rPr lang="en-US" sz="2400" b="1" i="1">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smtClean="0">
                                  <a:solidFill>
                                    <a:prstClr val="black"/>
                                  </a:solidFill>
                                  <a:latin typeface="Cambria Math" panose="02040503050406030204" pitchFamily="18" charset="0"/>
                                  <a:ea typeface="Cambria Math" panose="02040503050406030204" pitchFamily="18" charset="0"/>
                                </a:rPr>
                                <m:t>𝟏</m:t>
                              </m:r>
                              <m:r>
                                <a:rPr lang="en-US" sz="2400" b="1" i="1">
                                  <a:solidFill>
                                    <a:prstClr val="black"/>
                                  </a:solidFill>
                                  <a:latin typeface="Cambria Math" panose="02040503050406030204" pitchFamily="18" charset="0"/>
                                  <a:ea typeface="Cambria Math" panose="02040503050406030204" pitchFamily="18" charset="0"/>
                                </a:rPr>
                                <m:t>𝟏</m:t>
                              </m:r>
                            </m:sub>
                          </m:sSub>
                        </m:den>
                      </m:f>
                    </m:oMath>
                  </m:oMathPara>
                </a14:m>
                <a:endParaRPr lang="en-US" sz="2400" b="1"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783530" y="2052553"/>
                <a:ext cx="4939494" cy="76444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782678" y="3154111"/>
                <a:ext cx="3139386" cy="8567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den>
                      </m:f>
                      <m:r>
                        <a:rPr lang="en-US" sz="2400" b="1">
                          <a:solidFill>
                            <a:prstClr val="black"/>
                          </a:solidFill>
                          <a:latin typeface="Cambria Math" panose="02040503050406030204" pitchFamily="18" charset="0"/>
                          <a:ea typeface="Cambria Math" panose="02040503050406030204" pitchFamily="18" charset="0"/>
                        </a:rPr>
                        <m:t>=−</m:t>
                      </m:r>
                      <m:d>
                        <m:dPr>
                          <m:ctrlPr>
                            <a:rPr lang="en-US" sz="2400" b="1" i="1">
                              <a:solidFill>
                                <a:prstClr val="black"/>
                              </a:solidFill>
                              <a:latin typeface="Cambria Math" panose="02040503050406030204" pitchFamily="18" charset="0"/>
                              <a:ea typeface="Cambria Math" panose="02040503050406030204" pitchFamily="18" charset="0"/>
                            </a:rPr>
                          </m:ctrlPr>
                        </m:dPr>
                        <m:e>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𝑻</m:t>
                              </m:r>
                            </m:e>
                            <m:sub>
                              <m:r>
                                <a:rPr lang="en-US" sz="2400" b="1" i="1">
                                  <a:solidFill>
                                    <a:prstClr val="black"/>
                                  </a:solidFill>
                                  <a:latin typeface="Cambria Math" panose="02040503050406030204" pitchFamily="18" charset="0"/>
                                </a:rPr>
                                <m:t>𝑶</m:t>
                              </m:r>
                            </m:sub>
                          </m:sSub>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𝑶</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e>
                      </m:d>
                    </m:oMath>
                  </m:oMathPara>
                </a14:m>
                <a:endParaRPr lang="en-US" sz="2400" b="1"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782678" y="3154111"/>
                <a:ext cx="3139386" cy="85677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782678" y="4348002"/>
                <a:ext cx="3224409" cy="8601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den>
                      </m:f>
                      <m:r>
                        <a:rPr lang="en-US" sz="2400" b="1" i="1">
                          <a:solidFill>
                            <a:prstClr val="black"/>
                          </a:solidFill>
                          <a:latin typeface="Cambria Math" panose="02040503050406030204" pitchFamily="18" charset="0"/>
                          <a:ea typeface="Cambria Math" panose="02040503050406030204" pitchFamily="18" charset="0"/>
                        </a:rPr>
                        <m:t>=</m:t>
                      </m:r>
                      <m:f>
                        <m:fPr>
                          <m:ctrlPr>
                            <a:rPr lang="en-US" sz="2400" b="1" i="1">
                              <a:solidFill>
                                <a:prstClr val="black"/>
                              </a:solidFill>
                              <a:latin typeface="Cambria Math" panose="02040503050406030204" pitchFamily="18" charset="0"/>
                              <a:ea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𝟒</m:t>
                          </m:r>
                        </m:num>
                        <m:den>
                          <m:sSup>
                            <m:sSupPr>
                              <m:ctrlPr>
                                <a:rPr lang="en-US" sz="2400" b="1" i="1">
                                  <a:solidFill>
                                    <a:prstClr val="black"/>
                                  </a:solidFill>
                                  <a:latin typeface="Cambria Math" panose="02040503050406030204" pitchFamily="18" charset="0"/>
                                  <a:ea typeface="Cambria Math" panose="02040503050406030204" pitchFamily="18" charset="0"/>
                                </a:rPr>
                              </m:ctrlPr>
                            </m:sSupPr>
                            <m:e>
                              <m:r>
                                <a:rPr lang="en-US" sz="2400" b="1" i="1">
                                  <a:solidFill>
                                    <a:prstClr val="black"/>
                                  </a:solidFill>
                                  <a:latin typeface="Cambria Math" panose="02040503050406030204" pitchFamily="18" charset="0"/>
                                  <a:ea typeface="Cambria Math" panose="02040503050406030204" pitchFamily="18" charset="0"/>
                                </a:rPr>
                                <m:t>(</m:t>
                              </m:r>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𝒆</m:t>
                                  </m:r>
                                </m:e>
                                <m:sup>
                                  <m:r>
                                    <a:rPr lang="en-US" sz="2400" b="1" i="1">
                                      <a:solidFill>
                                        <a:prstClr val="black"/>
                                      </a:solidFill>
                                      <a:latin typeface="Cambria Math" panose="02040503050406030204" pitchFamily="18" charset="0"/>
                                    </a:rPr>
                                    <m:t>𝑶</m:t>
                                  </m:r>
                                  <m:r>
                                    <a:rPr lang="en-US" sz="2400" b="1" i="1" baseline="-25000">
                                      <a:solidFill>
                                        <a:prstClr val="black"/>
                                      </a:solidFill>
                                      <a:latin typeface="Cambria Math" panose="02040503050406030204" pitchFamily="18" charset="0"/>
                                    </a:rPr>
                                    <m:t>𝑰</m:t>
                                  </m:r>
                                  <m:r>
                                    <a:rPr lang="en-US" sz="2400" b="1" i="1" baseline="-25000">
                                      <a:solidFill>
                                        <a:prstClr val="black"/>
                                      </a:solidFill>
                                      <a:latin typeface="Cambria Math" panose="02040503050406030204" pitchFamily="18" charset="0"/>
                                    </a:rPr>
                                    <m:t>𝟏</m:t>
                                  </m:r>
                                </m:sup>
                              </m:sSup>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𝒆</m:t>
                                  </m:r>
                                </m:e>
                                <m:sup>
                                  <m:r>
                                    <a:rPr lang="en-US" sz="2400" b="1" i="1">
                                      <a:solidFill>
                                        <a:prstClr val="black"/>
                                      </a:solidFill>
                                      <a:latin typeface="Cambria Math" panose="02040503050406030204" pitchFamily="18" charset="0"/>
                                    </a:rPr>
                                    <m:t>−</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𝑶</m:t>
                                      </m:r>
                                    </m:e>
                                    <m:sub>
                                      <m:r>
                                        <a:rPr lang="en-US" sz="2400" b="1" i="1" smtClean="0">
                                          <a:solidFill>
                                            <a:prstClr val="black"/>
                                          </a:solidFill>
                                          <a:latin typeface="Cambria Math" panose="02040503050406030204" pitchFamily="18" charset="0"/>
                                        </a:rPr>
                                        <m:t>𝑰</m:t>
                                      </m:r>
                                      <m:r>
                                        <a:rPr lang="en-US" sz="2400" b="1" i="1" smtClean="0">
                                          <a:solidFill>
                                            <a:prstClr val="black"/>
                                          </a:solidFill>
                                          <a:latin typeface="Cambria Math" panose="02040503050406030204" pitchFamily="18" charset="0"/>
                                        </a:rPr>
                                        <m:t>𝟏</m:t>
                                      </m:r>
                                    </m:sub>
                                  </m:sSub>
                                </m:sup>
                              </m:sSup>
                              <m:r>
                                <a:rPr lang="en-US" sz="2400" b="1" i="1">
                                  <a:solidFill>
                                    <a:prstClr val="black"/>
                                  </a:solidFill>
                                  <a:latin typeface="Cambria Math" panose="02040503050406030204" pitchFamily="18" charset="0"/>
                                  <a:ea typeface="Cambria Math" panose="02040503050406030204" pitchFamily="18" charset="0"/>
                                </a:rPr>
                                <m:t>)</m:t>
                              </m:r>
                            </m:e>
                            <m:sup>
                              <m:r>
                                <a:rPr lang="en-US" sz="2400" b="1" i="1">
                                  <a:solidFill>
                                    <a:prstClr val="black"/>
                                  </a:solidFill>
                                  <a:latin typeface="Cambria Math" panose="02040503050406030204" pitchFamily="18" charset="0"/>
                                  <a:ea typeface="Cambria Math" panose="02040503050406030204" pitchFamily="18" charset="0"/>
                                </a:rPr>
                                <m:t>𝟐</m:t>
                              </m:r>
                            </m:sup>
                          </m:sSup>
                        </m:den>
                      </m:f>
                    </m:oMath>
                  </m:oMathPara>
                </a14:m>
                <a:endParaRPr lang="en-US" sz="2400" b="1"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782678" y="4348002"/>
                <a:ext cx="3224409" cy="860107"/>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1787149" y="2203940"/>
            <a:ext cx="995529" cy="461665"/>
          </a:xfrm>
          <a:prstGeom prst="rect">
            <a:avLst/>
          </a:prstGeom>
          <a:noFill/>
        </p:spPr>
        <p:txBody>
          <a:bodyPr wrap="none" rtlCol="0">
            <a:spAutoFit/>
          </a:bodyPr>
          <a:lstStyle/>
          <a:p>
            <a:r>
              <a:rPr lang="en-US" sz="2400" b="1" dirty="0">
                <a:solidFill>
                  <a:prstClr val="black"/>
                </a:solidFill>
              </a:rPr>
              <a:t>where</a:t>
            </a:r>
          </a:p>
        </p:txBody>
      </p:sp>
      <p:sp>
        <p:nvSpPr>
          <p:cNvPr id="14" name="TextBox 13"/>
          <p:cNvSpPr txBox="1"/>
          <p:nvPr/>
        </p:nvSpPr>
        <p:spPr>
          <a:xfrm>
            <a:off x="1944692" y="3305499"/>
            <a:ext cx="837986" cy="461665"/>
          </a:xfrm>
          <a:prstGeom prst="rect">
            <a:avLst/>
          </a:prstGeom>
          <a:noFill/>
        </p:spPr>
        <p:txBody>
          <a:bodyPr wrap="none" rtlCol="0">
            <a:spAutoFit/>
          </a:bodyPr>
          <a:lstStyle/>
          <a:p>
            <a:r>
              <a:rPr lang="en-US" sz="2400" b="1" dirty="0">
                <a:solidFill>
                  <a:prstClr val="black"/>
                </a:solidFill>
              </a:rPr>
              <a:t>Now,</a:t>
            </a:r>
          </a:p>
        </p:txBody>
      </p:sp>
      <mc:AlternateContent xmlns:mc="http://schemas.openxmlformats.org/markup-compatibility/2006" xmlns:a14="http://schemas.microsoft.com/office/drawing/2010/main">
        <mc:Choice Requires="a14">
          <p:sp>
            <p:nvSpPr>
              <p:cNvPr id="10" name="TextBox 9"/>
              <p:cNvSpPr txBox="1"/>
              <p:nvPr/>
            </p:nvSpPr>
            <p:spPr>
              <a:xfrm>
                <a:off x="3640014" y="1044775"/>
                <a:ext cx="2238690" cy="762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smtClean="0">
                              <a:solidFill>
                                <a:prstClr val="black"/>
                              </a:solidFill>
                              <a:latin typeface="Cambria Math" panose="02040503050406030204" pitchFamily="18" charset="0"/>
                              <a:ea typeface="Cambria Math" panose="02040503050406030204" pitchFamily="18" charset="0"/>
                            </a:rPr>
                            <m:t>𝟏𝟏</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𝜼</m:t>
                      </m:r>
                      <m:f>
                        <m:fPr>
                          <m:ctrlPr>
                            <a:rPr lang="en-US" sz="2400" b="1" i="1">
                              <a:solidFill>
                                <a:prstClr val="black"/>
                              </a:solidFill>
                              <a:latin typeface="Cambria Math" panose="02040503050406030204" pitchFamily="18" charset="0"/>
                              <a:ea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𝟏𝟏</m:t>
                              </m:r>
                            </m:sub>
                          </m:sSub>
                        </m:den>
                      </m:f>
                    </m:oMath>
                  </m:oMathPara>
                </a14:m>
                <a:endParaRPr lang="en-US" sz="2400" b="1"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640014" y="1044775"/>
                <a:ext cx="2238690" cy="76270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315754" y="583110"/>
                <a:ext cx="7418185" cy="461665"/>
              </a:xfrm>
              <a:prstGeom prst="rect">
                <a:avLst/>
              </a:prstGeom>
              <a:noFill/>
            </p:spPr>
            <p:txBody>
              <a:bodyPr wrap="none" rtlCol="0">
                <a:spAutoFit/>
              </a:bodyPr>
              <a:lstStyle/>
              <a:p>
                <a:r>
                  <a:rPr lang="en-US" sz="2400" b="1" dirty="0">
                    <a:solidFill>
                      <a:prstClr val="black"/>
                    </a:solidFill>
                  </a:rPr>
                  <a:t>The necessary change in </a:t>
                </a:r>
                <a14:m>
                  <m:oMath xmlns:m="http://schemas.openxmlformats.org/officeDocument/2006/math">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𝟏𝟏</m:t>
                        </m:r>
                      </m:sub>
                    </m:sSub>
                  </m:oMath>
                </a14:m>
                <a:r>
                  <a:rPr lang="en-US" sz="2400" b="1" dirty="0">
                    <a:solidFill>
                      <a:prstClr val="black"/>
                    </a:solidFill>
                  </a:rPr>
                  <a:t> can be obtained as follows: </a:t>
                </a:r>
              </a:p>
            </p:txBody>
          </p:sp>
        </mc:Choice>
        <mc:Fallback xmlns="">
          <p:sp>
            <p:nvSpPr>
              <p:cNvPr id="15" name="TextBox 14"/>
              <p:cNvSpPr txBox="1">
                <a:spLocks noRot="1" noChangeAspect="1" noMove="1" noResize="1" noEditPoints="1" noAdjustHandles="1" noChangeArrowheads="1" noChangeShapeType="1" noTextEdit="1"/>
              </p:cNvSpPr>
              <p:nvPr/>
            </p:nvSpPr>
            <p:spPr>
              <a:xfrm>
                <a:off x="1315754" y="583110"/>
                <a:ext cx="7418185" cy="461665"/>
              </a:xfrm>
              <a:prstGeom prst="rect">
                <a:avLst/>
              </a:prstGeom>
              <a:blipFill rotWithShape="0">
                <a:blip r:embed="rId7"/>
                <a:stretch>
                  <a:fillRect l="-1315" t="-10667" r="-247" b="-30667"/>
                </a:stretch>
              </a:blipFill>
            </p:spPr>
            <p:txBody>
              <a:bodyPr/>
              <a:lstStyle/>
              <a:p>
                <a:r>
                  <a:rPr lang="en-US">
                    <a:noFill/>
                  </a:rPr>
                  <a:t> </a:t>
                </a:r>
              </a:p>
            </p:txBody>
          </p:sp>
        </mc:Fallback>
      </mc:AlternateContent>
    </p:spTree>
    <p:extLst>
      <p:ext uri="{BB962C8B-B14F-4D97-AF65-F5344CB8AC3E}">
        <p14:creationId xmlns:p14="http://schemas.microsoft.com/office/powerpoint/2010/main" val="123818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4144310" y="629254"/>
                <a:ext cx="1920013" cy="8567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𝑶</m:t>
                              </m:r>
                            </m:e>
                            <m:sub>
                              <m:r>
                                <a:rPr lang="en-US" sz="2400" b="1" i="1">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𝑯</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den>
                      </m:f>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𝒘</m:t>
                          </m:r>
                        </m:e>
                        <m:sub>
                          <m:r>
                            <a:rPr lang="en-US" sz="2400" b="1" i="1" smtClean="0">
                              <a:solidFill>
                                <a:prstClr val="black"/>
                              </a:solidFill>
                              <a:latin typeface="Cambria Math" panose="02040503050406030204" pitchFamily="18" charset="0"/>
                              <a:ea typeface="Cambria Math" panose="02040503050406030204" pitchFamily="18" charset="0"/>
                            </a:rPr>
                            <m:t>𝟏𝟏</m:t>
                          </m:r>
                        </m:sub>
                      </m:sSub>
                    </m:oMath>
                  </m:oMathPara>
                </a14:m>
                <a:endParaRPr lang="en-US" sz="2400" b="1"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4144310" y="629254"/>
                <a:ext cx="1920013" cy="85677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053188" y="1565156"/>
                <a:ext cx="3071162" cy="997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𝑯</m:t>
                              </m:r>
                            </m:e>
                            <m:sub>
                              <m:r>
                                <a:rPr lang="en-US" sz="2400" b="1" i="1">
                                  <a:solidFill>
                                    <a:prstClr val="black"/>
                                  </a:solidFill>
                                  <a:latin typeface="Cambria Math" panose="02040503050406030204" pitchFamily="18" charset="0"/>
                                  <a:ea typeface="Cambria Math" panose="02040503050406030204" pitchFamily="18" charset="0"/>
                                </a:rPr>
                                <m:t>𝑶</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𝑯</m:t>
                              </m:r>
                            </m:e>
                            <m:sub>
                              <m:r>
                                <a:rPr lang="en-US" sz="2400" b="1" i="1">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den>
                      </m:f>
                      <m:r>
                        <a:rPr lang="en-US" sz="2400" b="1" i="1" smtClean="0">
                          <a:solidFill>
                            <a:prstClr val="black"/>
                          </a:solidFill>
                          <a:latin typeface="Cambria Math" panose="02040503050406030204" pitchFamily="18" charset="0"/>
                          <a:ea typeface="Cambria Math" panose="02040503050406030204" pitchFamily="18" charset="0"/>
                        </a:rPr>
                        <m:t>=</m:t>
                      </m:r>
                      <m:f>
                        <m:fPr>
                          <m:ctrlPr>
                            <a:rPr lang="en-US" sz="2400" b="1" i="1" smtClean="0">
                              <a:solidFill>
                                <a:prstClr val="black"/>
                              </a:solidFill>
                              <a:latin typeface="Cambria Math" panose="02040503050406030204" pitchFamily="18" charset="0"/>
                              <a:ea typeface="Cambria Math" panose="02040503050406030204" pitchFamily="18" charset="0"/>
                            </a:rPr>
                          </m:ctrlPr>
                        </m:fPr>
                        <m:num>
                          <m:sSup>
                            <m:sSupPr>
                              <m:ctrlPr>
                                <a:rPr lang="en-US" sz="2400" b="1" i="1" smtClean="0">
                                  <a:solidFill>
                                    <a:prstClr val="black"/>
                                  </a:solidFill>
                                  <a:latin typeface="Cambria Math" panose="02040503050406030204" pitchFamily="18" charset="0"/>
                                  <a:ea typeface="Cambria Math" panose="02040503050406030204" pitchFamily="18" charset="0"/>
                                </a:rPr>
                              </m:ctrlPr>
                            </m:sSupPr>
                            <m:e>
                              <m:r>
                                <a:rPr lang="en-US" sz="2400" b="1" i="1" smtClean="0">
                                  <a:solidFill>
                                    <a:prstClr val="black"/>
                                  </a:solidFill>
                                  <a:latin typeface="Cambria Math" panose="02040503050406030204" pitchFamily="18" charset="0"/>
                                  <a:ea typeface="Cambria Math" panose="02040503050406030204" pitchFamily="18" charset="0"/>
                                </a:rPr>
                                <m:t>𝒆</m:t>
                              </m:r>
                            </m:e>
                            <m:sup>
                              <m:r>
                                <a:rPr lang="en-US" sz="2400" b="1" i="1" smtClean="0">
                                  <a:solidFill>
                                    <a:prstClr val="black"/>
                                  </a:solidFill>
                                  <a:latin typeface="Cambria Math" panose="02040503050406030204" pitchFamily="18" charset="0"/>
                                  <a:ea typeface="Cambria Math" panose="02040503050406030204" pitchFamily="18" charset="0"/>
                                </a:rPr>
                                <m:t>−</m:t>
                              </m:r>
                              <m:sSubSup>
                                <m:sSubSupPr>
                                  <m:ctrlPr>
                                    <a:rPr lang="en-US" sz="2400" b="1" i="1" smtClean="0">
                                      <a:solidFill>
                                        <a:prstClr val="black"/>
                                      </a:solidFill>
                                      <a:latin typeface="Cambria Math" panose="02040503050406030204" pitchFamily="18" charset="0"/>
                                      <a:ea typeface="Cambria Math" panose="02040503050406030204" pitchFamily="18" charset="0"/>
                                    </a:rPr>
                                  </m:ctrlPr>
                                </m:sSubSupPr>
                                <m:e>
                                  <m:r>
                                    <a:rPr lang="en-US" sz="2400" b="1" i="1" smtClean="0">
                                      <a:solidFill>
                                        <a:prstClr val="black"/>
                                      </a:solidFill>
                                      <a:latin typeface="Cambria Math" panose="02040503050406030204" pitchFamily="18" charset="0"/>
                                      <a:ea typeface="Cambria Math" panose="02040503050406030204" pitchFamily="18" charset="0"/>
                                    </a:rPr>
                                    <m:t>𝑯</m:t>
                                  </m:r>
                                </m:e>
                                <m:sub>
                                  <m:r>
                                    <a:rPr lang="en-US" sz="2400" b="1" i="1" smtClean="0">
                                      <a:solidFill>
                                        <a:prstClr val="black"/>
                                      </a:solidFill>
                                      <a:latin typeface="Cambria Math" panose="02040503050406030204" pitchFamily="18" charset="0"/>
                                      <a:ea typeface="Cambria Math" panose="02040503050406030204" pitchFamily="18" charset="0"/>
                                    </a:rPr>
                                    <m:t>𝑰</m:t>
                                  </m:r>
                                  <m:r>
                                    <a:rPr lang="en-US" sz="2400" b="1" i="1" smtClean="0">
                                      <a:solidFill>
                                        <a:prstClr val="black"/>
                                      </a:solidFill>
                                      <a:latin typeface="Cambria Math" panose="02040503050406030204" pitchFamily="18" charset="0"/>
                                      <a:ea typeface="Cambria Math" panose="02040503050406030204" pitchFamily="18" charset="0"/>
                                    </a:rPr>
                                    <m:t>𝟏</m:t>
                                  </m:r>
                                </m:sub>
                                <m:sup/>
                              </m:sSubSup>
                            </m:sup>
                          </m:sSup>
                        </m:num>
                        <m:den>
                          <m:sSup>
                            <m:sSupPr>
                              <m:ctrlPr>
                                <a:rPr lang="en-US" sz="2400" b="1" i="1" smtClean="0">
                                  <a:solidFill>
                                    <a:prstClr val="black"/>
                                  </a:solidFill>
                                  <a:latin typeface="Cambria Math" panose="02040503050406030204" pitchFamily="18" charset="0"/>
                                  <a:ea typeface="Cambria Math" panose="02040503050406030204" pitchFamily="18" charset="0"/>
                                </a:rPr>
                              </m:ctrlPr>
                            </m:sSupPr>
                            <m:e>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𝟏</m:t>
                              </m:r>
                              <m:r>
                                <a:rPr lang="en-US" sz="2400" b="1" i="1" smtClean="0">
                                  <a:solidFill>
                                    <a:prstClr val="black"/>
                                  </a:solidFill>
                                  <a:latin typeface="Cambria Math" panose="02040503050406030204" pitchFamily="18" charset="0"/>
                                  <a:ea typeface="Cambria Math" panose="02040503050406030204" pitchFamily="18" charset="0"/>
                                </a:rPr>
                                <m:t>+</m:t>
                              </m:r>
                              <m:sSup>
                                <m:sSupPr>
                                  <m:ctrlPr>
                                    <a:rPr lang="en-US" sz="2400" b="1" i="1">
                                      <a:solidFill>
                                        <a:prstClr val="black"/>
                                      </a:solidFill>
                                      <a:latin typeface="Cambria Math" panose="02040503050406030204" pitchFamily="18" charset="0"/>
                                      <a:ea typeface="Cambria Math" panose="02040503050406030204" pitchFamily="18" charset="0"/>
                                    </a:rPr>
                                  </m:ctrlPr>
                                </m:sSupPr>
                                <m:e>
                                  <m:r>
                                    <a:rPr lang="en-US" sz="2400" b="1" i="1">
                                      <a:solidFill>
                                        <a:prstClr val="black"/>
                                      </a:solidFill>
                                      <a:latin typeface="Cambria Math" panose="02040503050406030204" pitchFamily="18" charset="0"/>
                                      <a:ea typeface="Cambria Math" panose="02040503050406030204" pitchFamily="18" charset="0"/>
                                    </a:rPr>
                                    <m:t>𝒆</m:t>
                                  </m:r>
                                </m:e>
                                <m:sup>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𝑯</m:t>
                                      </m:r>
                                    </m:e>
                                    <m:sub>
                                      <m:r>
                                        <a:rPr lang="en-US" sz="2400" b="1" i="1" smtClean="0">
                                          <a:solidFill>
                                            <a:prstClr val="black"/>
                                          </a:solidFill>
                                          <a:latin typeface="Cambria Math" panose="02040503050406030204" pitchFamily="18" charset="0"/>
                                          <a:ea typeface="Cambria Math" panose="02040503050406030204" pitchFamily="18" charset="0"/>
                                        </a:rPr>
                                        <m:t>𝑰</m:t>
                                      </m:r>
                                      <m:r>
                                        <a:rPr lang="en-US" sz="2400" b="1" i="1" smtClean="0">
                                          <a:solidFill>
                                            <a:prstClr val="black"/>
                                          </a:solidFill>
                                          <a:latin typeface="Cambria Math" panose="02040503050406030204" pitchFamily="18" charset="0"/>
                                          <a:ea typeface="Cambria Math" panose="02040503050406030204" pitchFamily="18" charset="0"/>
                                        </a:rPr>
                                        <m:t>𝟏</m:t>
                                      </m:r>
                                    </m:sub>
                                  </m:sSub>
                                </m:sup>
                              </m:sSup>
                              <m:r>
                                <a:rPr lang="en-US" sz="2400" b="1" i="1" smtClean="0">
                                  <a:solidFill>
                                    <a:prstClr val="black"/>
                                  </a:solidFill>
                                  <a:latin typeface="Cambria Math" panose="02040503050406030204" pitchFamily="18" charset="0"/>
                                  <a:ea typeface="Cambria Math" panose="02040503050406030204" pitchFamily="18" charset="0"/>
                                </a:rPr>
                                <m:t>)</m:t>
                              </m:r>
                            </m:e>
                            <m:sup>
                              <m:r>
                                <a:rPr lang="en-US" sz="2400" b="1" i="1" smtClean="0">
                                  <a:solidFill>
                                    <a:prstClr val="black"/>
                                  </a:solidFill>
                                  <a:latin typeface="Cambria Math" panose="02040503050406030204" pitchFamily="18" charset="0"/>
                                  <a:ea typeface="Cambria Math" panose="02040503050406030204" pitchFamily="18" charset="0"/>
                                </a:rPr>
                                <m:t>𝟐</m:t>
                              </m:r>
                            </m:sup>
                          </m:sSup>
                        </m:den>
                      </m:f>
                    </m:oMath>
                  </m:oMathPara>
                </a14:m>
                <a:endParaRPr lang="en-US" sz="2400" b="1" dirty="0">
                  <a:solidFill>
                    <a:prstClr val="black"/>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4053188" y="1565156"/>
                <a:ext cx="3071162" cy="99738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076578" y="2687323"/>
                <a:ext cx="1775743" cy="85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𝑯</m:t>
                              </m:r>
                            </m:e>
                            <m:sub>
                              <m:r>
                                <a:rPr lang="en-US" sz="2400" b="1" i="1">
                                  <a:solidFill>
                                    <a:prstClr val="black"/>
                                  </a:solidFill>
                                  <a:latin typeface="Cambria Math" panose="02040503050406030204" pitchFamily="18" charset="0"/>
                                  <a:ea typeface="Cambria Math" panose="02040503050406030204" pitchFamily="18" charset="0"/>
                                </a:rPr>
                                <m:t>𝑰</m:t>
                              </m:r>
                              <m:r>
                                <a:rPr lang="en-US" sz="2400" b="1" i="1">
                                  <a:solidFill>
                                    <a:prstClr val="black"/>
                                  </a:solidFill>
                                  <a:latin typeface="Cambria Math" panose="02040503050406030204" pitchFamily="18" charset="0"/>
                                  <a:ea typeface="Cambria Math" panose="02040503050406030204" pitchFamily="18" charset="0"/>
                                </a:rPr>
                                <m:t>𝟏</m:t>
                              </m:r>
                            </m:sub>
                          </m:sSub>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𝟏𝟏</m:t>
                              </m:r>
                            </m:sub>
                          </m:sSub>
                        </m:den>
                      </m:f>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𝑰</m:t>
                          </m:r>
                        </m:e>
                        <m:sub>
                          <m:r>
                            <a:rPr lang="en-US" sz="2400" b="1" i="1" smtClean="0">
                              <a:solidFill>
                                <a:prstClr val="black"/>
                              </a:solidFill>
                              <a:latin typeface="Cambria Math" panose="02040503050406030204" pitchFamily="18" charset="0"/>
                              <a:ea typeface="Cambria Math" panose="02040503050406030204" pitchFamily="18" charset="0"/>
                            </a:rPr>
                            <m:t>𝑶</m:t>
                          </m:r>
                          <m:r>
                            <a:rPr lang="en-US" sz="2400" b="1" i="1" smtClean="0">
                              <a:solidFill>
                                <a:prstClr val="black"/>
                              </a:solidFill>
                              <a:latin typeface="Cambria Math" panose="02040503050406030204" pitchFamily="18" charset="0"/>
                              <a:ea typeface="Cambria Math" panose="02040503050406030204" pitchFamily="18" charset="0"/>
                            </a:rPr>
                            <m:t>𝟏</m:t>
                          </m:r>
                        </m:sub>
                      </m:sSub>
                    </m:oMath>
                  </m:oMathPara>
                </a14:m>
                <a:endParaRPr lang="en-US" sz="2400" b="1" dirty="0">
                  <a:solidFill>
                    <a:prstClr val="black"/>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4076578" y="2687323"/>
                <a:ext cx="1775743" cy="85504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01689" y="3639860"/>
                <a:ext cx="9927609" cy="1045351"/>
              </a:xfrm>
              <a:prstGeom prst="rect">
                <a:avLst/>
              </a:prstGeom>
              <a:noFill/>
            </p:spPr>
            <p:txBody>
              <a:bodyPr wrap="square" rtlCol="0">
                <a:spAutoFit/>
              </a:bodyPr>
              <a:lstStyle/>
              <a:p>
                <a:r>
                  <a:rPr lang="en-US" sz="2400" b="1" dirty="0">
                    <a:solidFill>
                      <a:prstClr val="black"/>
                    </a:solidFill>
                  </a:rPr>
                  <a:t>Substituting the values of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𝑻</m:t>
                        </m:r>
                      </m:e>
                      <m:sub>
                        <m:r>
                          <a:rPr lang="en-US" sz="2400" b="1" i="1">
                            <a:solidFill>
                              <a:prstClr val="black"/>
                            </a:solidFill>
                            <a:latin typeface="Cambria Math" panose="02040503050406030204" pitchFamily="18" charset="0"/>
                          </a:rPr>
                          <m:t>𝑶</m:t>
                        </m:r>
                      </m:sub>
                    </m:sSub>
                  </m:oMath>
                </a14:m>
                <a:r>
                  <a:rPr lang="en-US" sz="2400" b="1" dirty="0">
                    <a:solidFill>
                      <a:prstClr val="black"/>
                    </a:solidFill>
                  </a:rPr>
                  <a:t>,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𝑶</m:t>
                        </m:r>
                      </m:e>
                      <m:sub>
                        <m:r>
                          <a:rPr lang="en-US" sz="2400" b="1" i="1">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oMath>
                </a14:m>
                <a:r>
                  <a:rPr lang="en-US" sz="2400" b="1" dirty="0">
                    <a:solidFill>
                      <a:prstClr val="black"/>
                    </a:solidFill>
                  </a:rPr>
                  <a:t>,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𝑶</m:t>
                        </m:r>
                      </m:e>
                      <m:sub>
                        <m:r>
                          <a:rPr lang="en-US" sz="2400" b="1" i="1" smtClean="0">
                            <a:solidFill>
                              <a:prstClr val="black"/>
                            </a:solidFill>
                            <a:latin typeface="Cambria Math" panose="02040503050406030204" pitchFamily="18" charset="0"/>
                          </a:rPr>
                          <m:t>𝑰</m:t>
                        </m:r>
                        <m:r>
                          <a:rPr lang="en-US" sz="2400" b="1" i="1">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  </m:t>
                    </m:r>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𝟏𝟏</m:t>
                        </m:r>
                      </m:sub>
                    </m:sSub>
                    <m:r>
                      <a:rPr lang="en-US" sz="2400" b="1" i="1" smtClean="0">
                        <a:solidFill>
                          <a:prstClr val="black"/>
                        </a:solidFill>
                        <a:latin typeface="Cambria Math" panose="02040503050406030204" pitchFamily="18" charset="0"/>
                      </a:rPr>
                      <m:t>, </m:t>
                    </m:r>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𝑯</m:t>
                        </m:r>
                      </m:e>
                      <m:sub>
                        <m:r>
                          <a:rPr lang="en-US" sz="2400" b="1" i="1" smtClean="0">
                            <a:solidFill>
                              <a:prstClr val="black"/>
                            </a:solidFill>
                            <a:latin typeface="Cambria Math" panose="02040503050406030204" pitchFamily="18" charset="0"/>
                          </a:rPr>
                          <m:t>𝑰</m:t>
                        </m:r>
                        <m:r>
                          <a:rPr lang="en-US" sz="2400" b="1" i="1">
                            <a:solidFill>
                              <a:prstClr val="black"/>
                            </a:solidFill>
                            <a:latin typeface="Cambria Math" panose="02040503050406030204" pitchFamily="18" charset="0"/>
                          </a:rPr>
                          <m:t>𝟏</m:t>
                        </m:r>
                      </m:sub>
                    </m:sSub>
                    <m:r>
                      <a:rPr lang="en-US" sz="2400" b="1" i="1" smtClean="0">
                        <a:solidFill>
                          <a:prstClr val="black"/>
                        </a:solidFill>
                        <a:latin typeface="Cambria Math" panose="02040503050406030204" pitchFamily="18" charset="0"/>
                      </a:rPr>
                      <m:t> </m:t>
                    </m:r>
                  </m:oMath>
                </a14:m>
                <a:r>
                  <a:rPr lang="en-US" sz="2400" b="1" dirty="0">
                    <a:solidFill>
                      <a:prstClr val="black"/>
                    </a:solidFill>
                  </a:rPr>
                  <a:t>and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𝑰</m:t>
                        </m:r>
                      </m:e>
                      <m:sub>
                        <m:r>
                          <a:rPr lang="en-US" sz="2400" b="1" i="1" smtClean="0">
                            <a:solidFill>
                              <a:prstClr val="black"/>
                            </a:solidFill>
                            <a:latin typeface="Cambria Math" panose="02040503050406030204" pitchFamily="18" charset="0"/>
                          </a:rPr>
                          <m:t>𝑶</m:t>
                        </m:r>
                        <m:r>
                          <a:rPr lang="en-US" sz="2400" b="1" i="1">
                            <a:solidFill>
                              <a:prstClr val="black"/>
                            </a:solidFill>
                            <a:latin typeface="Cambria Math" panose="02040503050406030204" pitchFamily="18" charset="0"/>
                          </a:rPr>
                          <m:t>𝟏</m:t>
                        </m:r>
                      </m:sub>
                    </m:sSub>
                  </m:oMath>
                </a14:m>
                <a:r>
                  <a:rPr lang="en-US" sz="2400" b="1" dirty="0">
                    <a:solidFill>
                      <a:prstClr val="black"/>
                    </a:solidFill>
                  </a:rPr>
                  <a:t> in the last expression of </a:t>
                </a:r>
                <a14:m>
                  <m:oMath xmlns:m="http://schemas.openxmlformats.org/officeDocument/2006/math">
                    <m:f>
                      <m:fPr>
                        <m:ctrlPr>
                          <a:rPr lang="en-US" sz="2400" b="1" i="1">
                            <a:solidFill>
                              <a:prstClr val="black"/>
                            </a:solidFill>
                            <a:latin typeface="Cambria Math" panose="02040503050406030204" pitchFamily="18" charset="0"/>
                            <a:ea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𝟏𝟏</m:t>
                            </m:r>
                          </m:sub>
                        </m:sSub>
                      </m:den>
                    </m:f>
                  </m:oMath>
                </a14:m>
                <a:r>
                  <a:rPr lang="en-US" sz="2400" b="1" dirty="0">
                    <a:solidFill>
                      <a:prstClr val="black"/>
                    </a:solidFill>
                  </a:rPr>
                  <a:t>, we obtain </a:t>
                </a:r>
              </a:p>
            </p:txBody>
          </p:sp>
        </mc:Choice>
        <mc:Fallback xmlns="">
          <p:sp>
            <p:nvSpPr>
              <p:cNvPr id="10" name="TextBox 9"/>
              <p:cNvSpPr txBox="1">
                <a:spLocks noRot="1" noChangeAspect="1" noMove="1" noResize="1" noEditPoints="1" noAdjustHandles="1" noChangeArrowheads="1" noChangeShapeType="1" noTextEdit="1"/>
              </p:cNvSpPr>
              <p:nvPr/>
            </p:nvSpPr>
            <p:spPr>
              <a:xfrm>
                <a:off x="801689" y="3639860"/>
                <a:ext cx="9927609" cy="1045351"/>
              </a:xfrm>
              <a:prstGeom prst="rect">
                <a:avLst/>
              </a:prstGeom>
              <a:blipFill rotWithShape="0">
                <a:blip r:embed="rId6"/>
                <a:stretch>
                  <a:fillRect l="-983" t="-4651" b="-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053188" y="4625454"/>
                <a:ext cx="2711961" cy="855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𝟏𝟏</m:t>
                              </m:r>
                            </m:sub>
                          </m:sSub>
                        </m:den>
                      </m:f>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𝟎𝟎𝟎𝟓𝟒𝟗</m:t>
                      </m:r>
                    </m:oMath>
                  </m:oMathPara>
                </a14:m>
                <a:endParaRPr lang="en-US" sz="2400" b="1" dirty="0">
                  <a:solidFill>
                    <a:prstClr val="black"/>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4053188" y="4625454"/>
                <a:ext cx="2711961" cy="855042"/>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525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528" y="1942762"/>
            <a:ext cx="4038600" cy="2677656"/>
            <a:chOff x="1828800" y="3429000"/>
            <a:chExt cx="4038600" cy="2677656"/>
          </a:xfrm>
        </p:grpSpPr>
        <p:sp>
          <p:nvSpPr>
            <p:cNvPr id="3" name="TextBox 3"/>
            <p:cNvSpPr txBox="1">
              <a:spLocks noChangeArrowheads="1"/>
            </p:cNvSpPr>
            <p:nvPr/>
          </p:nvSpPr>
          <p:spPr bwMode="auto">
            <a:xfrm>
              <a:off x="1828800" y="3429000"/>
              <a:ext cx="400301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11</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W</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1K</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W</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[W] = 	W</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j1</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W</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jK</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W</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jP</a:t>
              </a:r>
              <a:endPar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N1</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W</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Nk</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W</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NP</a:t>
              </a:r>
            </a:p>
          </p:txBody>
        </p:sp>
        <p:sp>
          <p:nvSpPr>
            <p:cNvPr id="4" name="Left Bracket 3"/>
            <p:cNvSpPr/>
            <p:nvPr/>
          </p:nvSpPr>
          <p:spPr>
            <a:xfrm>
              <a:off x="2656608" y="3472428"/>
              <a:ext cx="304800" cy="259080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ight Bracket 4"/>
            <p:cNvSpPr/>
            <p:nvPr/>
          </p:nvSpPr>
          <p:spPr>
            <a:xfrm>
              <a:off x="5562600" y="3505200"/>
              <a:ext cx="304800" cy="2590800"/>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 name="Group 5"/>
          <p:cNvGrpSpPr/>
          <p:nvPr/>
        </p:nvGrpSpPr>
        <p:grpSpPr>
          <a:xfrm>
            <a:off x="166254" y="1986190"/>
            <a:ext cx="3962400" cy="2678113"/>
            <a:chOff x="1905000" y="457200"/>
            <a:chExt cx="3962400" cy="2678113"/>
          </a:xfrm>
        </p:grpSpPr>
        <p:sp>
          <p:nvSpPr>
            <p:cNvPr id="7" name="TextBox 3"/>
            <p:cNvSpPr txBox="1">
              <a:spLocks noChangeArrowheads="1"/>
            </p:cNvSpPr>
            <p:nvPr/>
          </p:nvSpPr>
          <p:spPr bwMode="auto">
            <a:xfrm>
              <a:off x="1905000" y="457200"/>
              <a:ext cx="3962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V</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11</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V</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1j</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.V</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[V] =	V</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i1</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ij</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iN</a:t>
              </a:r>
              <a:endPar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V</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M1</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a:t>
              </a:r>
              <a:r>
                <a:rPr kumimoji="0" lang="en-US" altLang="en-US" sz="24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4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Mj</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.V</a:t>
              </a:r>
              <a:r>
                <a:rPr kumimoji="0" lang="en-US" altLang="en-US" sz="24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MN</a:t>
              </a:r>
            </a:p>
          </p:txBody>
        </p:sp>
        <p:sp>
          <p:nvSpPr>
            <p:cNvPr id="8" name="Left Bracket 7"/>
            <p:cNvSpPr/>
            <p:nvPr/>
          </p:nvSpPr>
          <p:spPr>
            <a:xfrm>
              <a:off x="2660072" y="500628"/>
              <a:ext cx="304800" cy="259080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ight Bracket 8"/>
            <p:cNvSpPr/>
            <p:nvPr/>
          </p:nvSpPr>
          <p:spPr>
            <a:xfrm>
              <a:off x="5157353" y="533400"/>
              <a:ext cx="304800" cy="2590800"/>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1396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4288213" y="2795678"/>
                <a:ext cx="25224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smtClean="0">
                              <a:solidFill>
                                <a:prstClr val="black"/>
                              </a:solidFill>
                              <a:latin typeface="Cambria Math" panose="02040503050406030204" pitchFamily="18" charset="0"/>
                              <a:ea typeface="Cambria Math" panose="02040503050406030204" pitchFamily="18" charset="0"/>
                            </a:rPr>
                            <m:t>𝟐𝟏</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𝟎𝟎𝟎𝟎𝟖𝟖</m:t>
                      </m:r>
                    </m:oMath>
                  </m:oMathPara>
                </a14:m>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88213" y="2795678"/>
                <a:ext cx="2522485" cy="369332"/>
              </a:xfrm>
              <a:prstGeom prst="rect">
                <a:avLst/>
              </a:prstGeom>
              <a:blipFill rotWithShape="0">
                <a:blip r:embed="rId3"/>
                <a:stretch>
                  <a:fillRect l="-2415" r="-241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288214" y="3229589"/>
                <a:ext cx="27517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smtClean="0">
                              <a:solidFill>
                                <a:prstClr val="black"/>
                              </a:solidFill>
                              <a:latin typeface="Cambria Math" panose="02040503050406030204" pitchFamily="18" charset="0"/>
                              <a:ea typeface="Cambria Math" panose="02040503050406030204" pitchFamily="18" charset="0"/>
                            </a:rPr>
                            <m:t>𝟏𝟐</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𝟎𝟎𝟎𝟐𝟐𝟎</m:t>
                      </m:r>
                    </m:oMath>
                  </m:oMathPara>
                </a14:m>
                <a:endParaRPr lang="en-US" sz="2400" b="1"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288214" y="3229589"/>
                <a:ext cx="2751715" cy="369332"/>
              </a:xfrm>
              <a:prstGeom prst="rect">
                <a:avLst/>
              </a:prstGeom>
              <a:blipFill rotWithShape="0">
                <a:blip r:embed="rId4"/>
                <a:stretch>
                  <a:fillRect l="-1991" r="-221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288214" y="3657012"/>
                <a:ext cx="25224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smtClean="0">
                              <a:solidFill>
                                <a:prstClr val="black"/>
                              </a:solidFill>
                              <a:latin typeface="Cambria Math" panose="02040503050406030204" pitchFamily="18" charset="0"/>
                              <a:ea typeface="Cambria Math" panose="02040503050406030204" pitchFamily="18" charset="0"/>
                            </a:rPr>
                            <m:t>𝟐𝟐</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𝟎𝟎𝟎𝟏𝟕𝟔</m:t>
                      </m:r>
                    </m:oMath>
                  </m:oMathPara>
                </a14:m>
                <a:endParaRPr lang="en-US" sz="2400" b="1"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288214" y="3657012"/>
                <a:ext cx="2522485" cy="369332"/>
              </a:xfrm>
              <a:prstGeom prst="rect">
                <a:avLst/>
              </a:prstGeom>
              <a:blipFill rotWithShape="0">
                <a:blip r:embed="rId5"/>
                <a:stretch>
                  <a:fillRect l="-2415" r="-241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288214" y="4084435"/>
                <a:ext cx="27517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smtClean="0">
                              <a:solidFill>
                                <a:prstClr val="black"/>
                              </a:solidFill>
                              <a:latin typeface="Cambria Math" panose="02040503050406030204" pitchFamily="18" charset="0"/>
                              <a:ea typeface="Cambria Math" panose="02040503050406030204" pitchFamily="18" charset="0"/>
                            </a:rPr>
                            <m:t>𝟏𝟑</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𝟎𝟎𝟎𝟏𝟏𝟎</m:t>
                      </m:r>
                    </m:oMath>
                  </m:oMathPara>
                </a14:m>
                <a:endParaRPr lang="en-US" sz="2400" b="1"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288214" y="4084435"/>
                <a:ext cx="2751715" cy="369332"/>
              </a:xfrm>
              <a:prstGeom prst="rect">
                <a:avLst/>
              </a:prstGeom>
              <a:blipFill rotWithShape="0">
                <a:blip r:embed="rId6"/>
                <a:stretch>
                  <a:fillRect l="-1991" r="-2212"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288214" y="4511858"/>
                <a:ext cx="25224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sSub>
                        <m:sSubPr>
                          <m:ctrlPr>
                            <a:rPr lang="en-US" sz="2400" b="1" i="1" smtClean="0">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smtClean="0">
                              <a:solidFill>
                                <a:prstClr val="black"/>
                              </a:solidFill>
                              <a:latin typeface="Cambria Math" panose="02040503050406030204" pitchFamily="18" charset="0"/>
                              <a:ea typeface="Cambria Math" panose="02040503050406030204" pitchFamily="18" charset="0"/>
                            </a:rPr>
                            <m:t>𝟐𝟑</m:t>
                          </m:r>
                        </m:sub>
                      </m:sSub>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𝟎𝟎𝟎𝟎𝟖𝟖</m:t>
                      </m:r>
                    </m:oMath>
                  </m:oMathPara>
                </a14:m>
                <a:endParaRPr lang="en-US" sz="2400" b="1"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288214" y="4511858"/>
                <a:ext cx="2522485" cy="369332"/>
              </a:xfrm>
              <a:prstGeom prst="rect">
                <a:avLst/>
              </a:prstGeom>
              <a:blipFill rotWithShape="0">
                <a:blip r:embed="rId7"/>
                <a:stretch>
                  <a:fillRect l="-2415" r="-2415"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109133" y="689965"/>
                <a:ext cx="9270743" cy="676019"/>
              </a:xfrm>
              <a:prstGeom prst="rect">
                <a:avLst/>
              </a:prstGeom>
              <a:noFill/>
            </p:spPr>
            <p:txBody>
              <a:bodyPr wrap="none" rtlCol="0">
                <a:spAutoFit/>
              </a:bodyPr>
              <a:lstStyle/>
              <a:p>
                <a:r>
                  <a:rPr lang="en-US" sz="2400" b="1" dirty="0">
                    <a:solidFill>
                      <a:prstClr val="black"/>
                    </a:solidFill>
                  </a:rPr>
                  <a:t>Now, substituting the values of </a:t>
                </a:r>
                <a14:m>
                  <m:oMath xmlns:m="http://schemas.openxmlformats.org/officeDocument/2006/math">
                    <m:f>
                      <m:fPr>
                        <m:ctrlPr>
                          <a:rPr lang="en-US" sz="2400" b="1" i="1">
                            <a:solidFill>
                              <a:prstClr val="black"/>
                            </a:solidFill>
                            <a:latin typeface="Cambria Math" panose="02040503050406030204" pitchFamily="18" charset="0"/>
                            <a:ea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𝑬</m:t>
                        </m:r>
                      </m:num>
                      <m:den>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smtClean="0">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𝟏𝟏</m:t>
                            </m:r>
                          </m:sub>
                        </m:sSub>
                      </m:den>
                    </m:f>
                  </m:oMath>
                </a14:m>
                <a:r>
                  <a:rPr lang="en-US" sz="2400" b="1" dirty="0">
                    <a:solidFill>
                      <a:prstClr val="black"/>
                    </a:solidFill>
                  </a:rPr>
                  <a:t> and </a:t>
                </a:r>
                <a14:m>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𝜼</m:t>
                    </m:r>
                  </m:oMath>
                </a14:m>
                <a:r>
                  <a:rPr lang="en-US" sz="2400" b="1" dirty="0">
                    <a:solidFill>
                      <a:prstClr val="black"/>
                    </a:solidFill>
                  </a:rPr>
                  <a:t>, we get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𝟏𝟏</m:t>
                        </m:r>
                      </m:sub>
                    </m:sSub>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𝟎𝟎𝟎𝟏𝟏𝟎</m:t>
                    </m:r>
                  </m:oMath>
                </a14:m>
                <a:endParaRPr lang="en-US" sz="2400" b="1" dirty="0">
                  <a:solidFill>
                    <a:prstClr val="black"/>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109133" y="689965"/>
                <a:ext cx="9270743" cy="676019"/>
              </a:xfrm>
              <a:prstGeom prst="rect">
                <a:avLst/>
              </a:prstGeom>
              <a:blipFill rotWithShape="0">
                <a:blip r:embed="rId8"/>
                <a:stretch>
                  <a:fillRect l="-1052" b="-18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09131" y="1505378"/>
                <a:ext cx="9388648" cy="830997"/>
              </a:xfrm>
              <a:prstGeom prst="rect">
                <a:avLst/>
              </a:prstGeom>
              <a:noFill/>
            </p:spPr>
            <p:txBody>
              <a:bodyPr wrap="square" rtlCol="0">
                <a:spAutoFit/>
              </a:bodyPr>
              <a:lstStyle/>
              <a:p>
                <a:r>
                  <a:rPr lang="en-US" sz="2400" b="1" dirty="0">
                    <a:solidFill>
                      <a:prstClr val="black"/>
                    </a:solidFill>
                  </a:rPr>
                  <a:t>Similarly, the values of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𝟐𝟏</m:t>
                        </m:r>
                      </m:sub>
                    </m:sSub>
                  </m:oMath>
                </a14:m>
                <a:r>
                  <a:rPr lang="en-US" sz="2400" b="1" dirty="0">
                    <a:solidFill>
                      <a:prstClr val="black"/>
                    </a:solidFill>
                  </a:rPr>
                  <a:t>,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𝟏𝟐</m:t>
                        </m:r>
                      </m:sub>
                    </m:sSub>
                  </m:oMath>
                </a14:m>
                <a:r>
                  <a:rPr lang="en-US" sz="2400" b="1" dirty="0">
                    <a:solidFill>
                      <a:prstClr val="black"/>
                    </a:solidFill>
                  </a:rPr>
                  <a:t>,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𝟐𝟐</m:t>
                        </m:r>
                      </m:sub>
                    </m:sSub>
                  </m:oMath>
                </a14:m>
                <a:r>
                  <a:rPr lang="en-US" sz="2400" b="1" dirty="0">
                    <a:solidFill>
                      <a:prstClr val="black"/>
                    </a:solidFill>
                  </a:rPr>
                  <a:t>,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𝟏𝟑</m:t>
                        </m:r>
                      </m:sub>
                    </m:sSub>
                    <m:r>
                      <a:rPr lang="en-US" sz="2400" b="1">
                        <a:solidFill>
                          <a:prstClr val="black"/>
                        </a:solidFill>
                        <a:latin typeface="Cambria Math" panose="02040503050406030204" pitchFamily="18" charset="0"/>
                        <a:ea typeface="Cambria Math" panose="02040503050406030204" pitchFamily="18" charset="0"/>
                      </a:rPr>
                      <m:t> </m:t>
                    </m:r>
                    <m:r>
                      <a:rPr lang="en-US" sz="2400" b="1" smtClean="0">
                        <a:solidFill>
                          <a:prstClr val="black"/>
                        </a:solidFill>
                        <a:latin typeface="Cambria Math" panose="02040503050406030204" pitchFamily="18" charset="0"/>
                        <a:ea typeface="Cambria Math" panose="02040503050406030204" pitchFamily="18" charset="0"/>
                      </a:rPr>
                      <m:t>𝐚𝐧𝐝</m:t>
                    </m:r>
                  </m:oMath>
                </a14:m>
                <a:r>
                  <a:rPr lang="en-US" sz="2400" b="1" dirty="0">
                    <a:solidFill>
                      <a:prstClr val="black"/>
                    </a:solidFill>
                  </a:rPr>
                  <a:t> </a:t>
                </a:r>
                <a14:m>
                  <m:oMath xmlns:m="http://schemas.openxmlformats.org/officeDocument/2006/math">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𝒗</m:t>
                        </m:r>
                      </m:e>
                      <m:sub>
                        <m:r>
                          <a:rPr lang="en-US" sz="2400" b="1" i="1">
                            <a:solidFill>
                              <a:prstClr val="black"/>
                            </a:solidFill>
                            <a:latin typeface="Cambria Math" panose="02040503050406030204" pitchFamily="18" charset="0"/>
                            <a:ea typeface="Cambria Math" panose="02040503050406030204" pitchFamily="18" charset="0"/>
                          </a:rPr>
                          <m:t>𝟐𝟑</m:t>
                        </m:r>
                      </m:sub>
                    </m:sSub>
                  </m:oMath>
                </a14:m>
                <a:r>
                  <a:rPr lang="en-US" sz="2400" b="1" dirty="0">
                    <a:solidFill>
                      <a:prstClr val="black"/>
                    </a:solidFill>
                  </a:rPr>
                  <a:t> are determined and found to be as follows: </a:t>
                </a:r>
              </a:p>
            </p:txBody>
          </p:sp>
        </mc:Choice>
        <mc:Fallback xmlns="">
          <p:sp>
            <p:nvSpPr>
              <p:cNvPr id="8" name="TextBox 7"/>
              <p:cNvSpPr txBox="1">
                <a:spLocks noRot="1" noChangeAspect="1" noMove="1" noResize="1" noEditPoints="1" noAdjustHandles="1" noChangeArrowheads="1" noChangeShapeType="1" noTextEdit="1"/>
              </p:cNvSpPr>
              <p:nvPr/>
            </p:nvSpPr>
            <p:spPr>
              <a:xfrm>
                <a:off x="1109131" y="1505378"/>
                <a:ext cx="9388648" cy="830997"/>
              </a:xfrm>
              <a:prstGeom prst="rect">
                <a:avLst/>
              </a:prstGeom>
              <a:blipFill rotWithShape="0">
                <a:blip r:embed="rId9"/>
                <a:stretch>
                  <a:fillRect l="-1039"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1222797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2314543" y="2271634"/>
                <a:ext cx="7777770" cy="621965"/>
              </a:xfrm>
              <a:prstGeom prst="rect">
                <a:avLst/>
              </a:prstGeom>
              <a:noFill/>
            </p:spPr>
            <p:txBody>
              <a:bodyPr wrap="none" lIns="0" tIns="0" rIns="0" bIns="0" rtlCol="0">
                <a:spAutoFit/>
              </a:bodyPr>
              <a:lstStyle/>
              <a:p>
                <a14:m>
                  <m:oMath xmlns:m="http://schemas.openxmlformats.org/officeDocument/2006/math">
                    <m:d>
                      <m:dPr>
                        <m:begChr m:val="["/>
                        <m:endChr m:val="]"/>
                        <m:ctrlPr>
                          <a:rPr lang="en-US" sz="2400" b="1" i="1" smtClean="0">
                            <a:solidFill>
                              <a:prstClr val="black"/>
                            </a:solidFill>
                            <a:latin typeface="Cambria Math" panose="02040503050406030204" pitchFamily="18" charset="0"/>
                          </a:rPr>
                        </m:ctrlPr>
                      </m:dPr>
                      <m:e>
                        <m:m>
                          <m:mPr>
                            <m:mcs>
                              <m:mc>
                                <m:mcPr>
                                  <m:count m:val="3"/>
                                  <m:mcJc m:val="center"/>
                                </m:mcPr>
                              </m:mc>
                            </m:mcs>
                            <m:ctrlPr>
                              <a:rPr lang="en-US" sz="2400" b="1" i="1" smtClean="0">
                                <a:solidFill>
                                  <a:prstClr val="black"/>
                                </a:solidFill>
                                <a:latin typeface="Cambria Math" panose="02040503050406030204" pitchFamily="18" charset="0"/>
                              </a:rPr>
                            </m:ctrlPr>
                          </m:mP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𝟏𝟏</m:t>
                                  </m:r>
                                </m:sub>
                              </m:sSub>
                            </m:e>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𝟏𝟐</m:t>
                                  </m:r>
                                </m:sub>
                              </m:sSub>
                            </m:e>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𝟏𝟑</m:t>
                                  </m:r>
                                </m:sub>
                              </m:sSub>
                            </m:e>
                          </m:m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𝟐𝟏</m:t>
                                  </m:r>
                                </m:sub>
                              </m:sSub>
                            </m:e>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𝟐𝟐</m:t>
                                  </m:r>
                                </m:sub>
                              </m:sSub>
                            </m:e>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𝒗</m:t>
                                  </m:r>
                                </m:e>
                                <m:sub>
                                  <m:r>
                                    <a:rPr lang="en-US" sz="2400" b="1" i="1" smtClean="0">
                                      <a:solidFill>
                                        <a:prstClr val="black"/>
                                      </a:solidFill>
                                      <a:latin typeface="Cambria Math" panose="02040503050406030204" pitchFamily="18" charset="0"/>
                                    </a:rPr>
                                    <m:t>𝟐𝟑</m:t>
                                  </m:r>
                                </m:sub>
                              </m:sSub>
                            </m:e>
                          </m:mr>
                        </m:m>
                      </m:e>
                    </m:d>
                    <m:r>
                      <a:rPr lang="en-US" sz="2400" b="1" i="1" smtClean="0">
                        <a:solidFill>
                          <a:prstClr val="black"/>
                        </a:solidFill>
                        <a:latin typeface="Cambria Math" panose="02040503050406030204" pitchFamily="18" charset="0"/>
                      </a:rPr>
                      <m:t>=</m:t>
                    </m:r>
                    <m:d>
                      <m:dPr>
                        <m:begChr m:val="["/>
                        <m:endChr m:val="]"/>
                        <m:ctrlPr>
                          <a:rPr lang="en-US" sz="2400" b="1" i="1" smtClean="0">
                            <a:solidFill>
                              <a:prstClr val="black"/>
                            </a:solidFill>
                            <a:latin typeface="Cambria Math" panose="02040503050406030204" pitchFamily="18" charset="0"/>
                          </a:rPr>
                        </m:ctrlPr>
                      </m:dPr>
                      <m:e>
                        <m:m>
                          <m:mPr>
                            <m:mcs>
                              <m:mc>
                                <m:mcPr>
                                  <m:count m:val="3"/>
                                  <m:mcJc m:val="center"/>
                                </m:mcPr>
                              </m:mc>
                            </m:mcs>
                            <m:ctrlPr>
                              <a:rPr lang="en-US" sz="2400" b="1" i="1" smtClean="0">
                                <a:solidFill>
                                  <a:prstClr val="black"/>
                                </a:solidFill>
                                <a:latin typeface="Cambria Math" panose="02040503050406030204" pitchFamily="18" charset="0"/>
                              </a:rPr>
                            </m:ctrlPr>
                          </m:mPr>
                          <m:mr>
                            <m:e>
                              <m:r>
                                <m:rPr>
                                  <m:brk m:alnAt="7"/>
                                </m:rP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𝟏𝟗𝟗𝟖𝟗𝟎</m:t>
                              </m:r>
                            </m:e>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𝟑𝟗𝟗𝟕𝟖𝟎</m:t>
                              </m:r>
                            </m:e>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𝟐𝟗𝟗𝟖𝟗𝟎</m:t>
                              </m:r>
                            </m:e>
                          </m:mr>
                          <m:mr>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𝟏𝟎𝟎𝟎𝟖𝟖</m:t>
                              </m:r>
                            </m:e>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𝟔𝟎𝟎𝟏𝟕𝟔</m:t>
                              </m:r>
                            </m:e>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𝟓𝟎𝟎𝟎𝟖𝟖</m:t>
                              </m:r>
                            </m:e>
                          </m:mr>
                        </m:m>
                      </m:e>
                    </m:d>
                  </m:oMath>
                </a14:m>
                <a:r>
                  <a:rPr lang="en-US" sz="2400" b="1" dirty="0">
                    <a:solidFill>
                      <a:prstClr val="black"/>
                    </a:solidFill>
                  </a:rPr>
                  <a:t>;</a:t>
                </a:r>
              </a:p>
            </p:txBody>
          </p:sp>
        </mc:Choice>
        <mc:Fallback xmlns="">
          <p:sp>
            <p:nvSpPr>
              <p:cNvPr id="8" name="TextBox 7"/>
              <p:cNvSpPr txBox="1">
                <a:spLocks noRot="1" noChangeAspect="1" noMove="1" noResize="1" noEditPoints="1" noAdjustHandles="1" noChangeArrowheads="1" noChangeShapeType="1" noTextEdit="1"/>
              </p:cNvSpPr>
              <p:nvPr/>
            </p:nvSpPr>
            <p:spPr>
              <a:xfrm>
                <a:off x="2314543" y="2271634"/>
                <a:ext cx="7777770" cy="621965"/>
              </a:xfrm>
              <a:prstGeom prst="rect">
                <a:avLst/>
              </a:prstGeom>
              <a:blipFill>
                <a:blip r:embed="rId3"/>
                <a:stretch>
                  <a:fillRect r="-1411"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671953" y="3476262"/>
                <a:ext cx="2888611" cy="9841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solidFill>
                                <a:prstClr val="black"/>
                              </a:solidFill>
                              <a:latin typeface="Cambria Math" panose="02040503050406030204" pitchFamily="18" charset="0"/>
                            </a:rPr>
                          </m:ctrlPr>
                        </m:dPr>
                        <m:e>
                          <m:m>
                            <m:mPr>
                              <m:mcs>
                                <m:mc>
                                  <m:mcPr>
                                    <m:count m:val="1"/>
                                    <m:mcJc m:val="center"/>
                                  </m:mcPr>
                                </m:mc>
                              </m:mcs>
                              <m:ctrlPr>
                                <a:rPr lang="en-US" sz="2400" b="1" i="1" smtClean="0">
                                  <a:solidFill>
                                    <a:prstClr val="black"/>
                                  </a:solidFill>
                                  <a:latin typeface="Cambria Math" panose="02040503050406030204" pitchFamily="18" charset="0"/>
                                </a:rPr>
                              </m:ctrlPr>
                            </m:mP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𝟏𝟏</m:t>
                                    </m:r>
                                  </m:sub>
                                </m:sSub>
                              </m:e>
                            </m:m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𝟐𝟏</m:t>
                                    </m:r>
                                  </m:sub>
                                </m:sSub>
                              </m:e>
                            </m:mr>
                            <m:mr>
                              <m:e>
                                <m:sSub>
                                  <m:sSubPr>
                                    <m:ctrlPr>
                                      <a:rPr lang="en-US" sz="2400" b="1" i="1" smtClean="0">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𝒘</m:t>
                                    </m:r>
                                  </m:e>
                                  <m:sub>
                                    <m:r>
                                      <a:rPr lang="en-US" sz="2400" b="1" i="1" smtClean="0">
                                        <a:solidFill>
                                          <a:prstClr val="black"/>
                                        </a:solidFill>
                                        <a:latin typeface="Cambria Math" panose="02040503050406030204" pitchFamily="18" charset="0"/>
                                      </a:rPr>
                                      <m:t>𝟑𝟏</m:t>
                                    </m:r>
                                  </m:sub>
                                </m:sSub>
                              </m:e>
                            </m:mr>
                          </m:m>
                        </m:e>
                      </m:d>
                      <m:r>
                        <a:rPr lang="en-US" sz="2400" b="1" i="1" smtClean="0">
                          <a:solidFill>
                            <a:prstClr val="black"/>
                          </a:solidFill>
                          <a:latin typeface="Cambria Math" panose="02040503050406030204" pitchFamily="18" charset="0"/>
                        </a:rPr>
                        <m:t>=</m:t>
                      </m:r>
                      <m:d>
                        <m:dPr>
                          <m:begChr m:val="["/>
                          <m:endChr m:val="]"/>
                          <m:ctrlPr>
                            <a:rPr lang="en-US" sz="2400" b="1" i="1" smtClean="0">
                              <a:solidFill>
                                <a:prstClr val="black"/>
                              </a:solidFill>
                              <a:latin typeface="Cambria Math" panose="02040503050406030204" pitchFamily="18" charset="0"/>
                            </a:rPr>
                          </m:ctrlPr>
                        </m:dPr>
                        <m:e>
                          <m:m>
                            <m:mPr>
                              <m:mcs>
                                <m:mc>
                                  <m:mcPr>
                                    <m:count m:val="1"/>
                                    <m:mcJc m:val="center"/>
                                  </m:mcPr>
                                </m:mc>
                              </m:mcs>
                              <m:ctrlPr>
                                <a:rPr lang="en-US" sz="2400" b="1" i="1" smtClean="0">
                                  <a:solidFill>
                                    <a:prstClr val="black"/>
                                  </a:solidFill>
                                  <a:latin typeface="Cambria Math" panose="02040503050406030204" pitchFamily="18" charset="0"/>
                                </a:rPr>
                              </m:ctrlPr>
                            </m:mPr>
                            <m:mr>
                              <m:e>
                                <m:r>
                                  <m:rPr>
                                    <m:brk m:alnAt="7"/>
                                  </m:rP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𝟎𝟗𝟓𝟒𝟕𝟒</m:t>
                                </m:r>
                              </m:e>
                            </m:mr>
                            <m:mr>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𝟏𝟗𝟓𝟔𝟗𝟒</m:t>
                                </m:r>
                              </m:e>
                            </m:mr>
                            <m:mr>
                              <m:e>
                                <m:r>
                                  <a:rPr lang="en-US" sz="2400" b="1" i="1" smtClean="0">
                                    <a:solidFill>
                                      <a:prstClr val="black"/>
                                    </a:solidFill>
                                    <a:latin typeface="Cambria Math" panose="02040503050406030204" pitchFamily="18" charset="0"/>
                                  </a:rPr>
                                  <m:t>𝟎</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𝟎𝟗𝟓𝟕𝟏𝟔</m:t>
                                </m:r>
                              </m:e>
                            </m:mr>
                          </m:m>
                        </m:e>
                      </m:d>
                    </m:oMath>
                  </m:oMathPara>
                </a14:m>
                <a:endParaRPr lang="en-US" sz="2400" b="1"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671953" y="3476262"/>
                <a:ext cx="2888611" cy="984116"/>
              </a:xfrm>
              <a:prstGeom prst="rect">
                <a:avLst/>
              </a:prstGeom>
              <a:blipFill>
                <a:blip r:embed="rId4"/>
                <a:stretch>
                  <a:fillRect/>
                </a:stretch>
              </a:blipFill>
            </p:spPr>
            <p:txBody>
              <a:bodyPr/>
              <a:lstStyle/>
              <a:p>
                <a:r>
                  <a:rPr lang="en-US">
                    <a:noFill/>
                  </a:rPr>
                  <a:t> </a:t>
                </a:r>
              </a:p>
            </p:txBody>
          </p:sp>
        </mc:Fallback>
      </mc:AlternateContent>
      <p:sp>
        <p:nvSpPr>
          <p:cNvPr id="2" name="TextBox 1"/>
          <p:cNvSpPr txBox="1"/>
          <p:nvPr/>
        </p:nvSpPr>
        <p:spPr>
          <a:xfrm>
            <a:off x="889000" y="1371600"/>
            <a:ext cx="10063396" cy="461665"/>
          </a:xfrm>
          <a:prstGeom prst="rect">
            <a:avLst/>
          </a:prstGeom>
          <a:noFill/>
        </p:spPr>
        <p:txBody>
          <a:bodyPr wrap="none" rtlCol="0">
            <a:spAutoFit/>
          </a:bodyPr>
          <a:lstStyle/>
          <a:p>
            <a:r>
              <a:rPr lang="en-US" sz="2400" b="1" dirty="0">
                <a:solidFill>
                  <a:prstClr val="black"/>
                </a:solidFill>
              </a:rPr>
              <a:t>Therefore, the updated values of the weights are coming out to be as follows:</a:t>
            </a:r>
          </a:p>
        </p:txBody>
      </p:sp>
    </p:spTree>
    <p:extLst>
      <p:ext uri="{BB962C8B-B14F-4D97-AF65-F5344CB8AC3E}">
        <p14:creationId xmlns:p14="http://schemas.microsoft.com/office/powerpoint/2010/main" val="269539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533400" y="757067"/>
            <a:ext cx="58849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4000" b="1" i="0" u="none" strike="noStrike" kern="1200" cap="none" spc="0" normalizeH="0" baseline="0" noProof="0" dirty="0">
                <a:ln>
                  <a:noFill/>
                </a:ln>
                <a:solidFill>
                  <a:srgbClr val="002060"/>
                </a:solidFill>
                <a:effectLst/>
                <a:uLnTx/>
                <a:uFillTx/>
                <a:latin typeface="Georgia" panose="02040502050405020303" pitchFamily="18" charset="0"/>
                <a:ea typeface="+mn-ea"/>
                <a:cs typeface="Times New Roman" panose="02020603050405020304" pitchFamily="18" charset="0"/>
              </a:rPr>
              <a:t>Forward Calculations</a:t>
            </a:r>
          </a:p>
        </p:txBody>
      </p:sp>
      <p:grpSp>
        <p:nvGrpSpPr>
          <p:cNvPr id="5" name="Group 4"/>
          <p:cNvGrpSpPr/>
          <p:nvPr/>
        </p:nvGrpSpPr>
        <p:grpSpPr>
          <a:xfrm>
            <a:off x="260009" y="1887682"/>
            <a:ext cx="9136600" cy="4832092"/>
            <a:chOff x="270400" y="1420091"/>
            <a:chExt cx="9136600" cy="4832092"/>
          </a:xfrm>
        </p:grpSpPr>
        <p:sp>
          <p:nvSpPr>
            <p:cNvPr id="3" name="TextBox 3"/>
            <p:cNvSpPr txBox="1">
              <a:spLocks noChangeArrowheads="1"/>
            </p:cNvSpPr>
            <p:nvPr/>
          </p:nvSpPr>
          <p:spPr bwMode="auto">
            <a:xfrm>
              <a:off x="270400" y="1420091"/>
              <a:ext cx="166423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 Step 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 Step 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p:txBody>
        </p:sp>
        <p:sp>
          <p:nvSpPr>
            <p:cNvPr id="4" name="TextBox 4"/>
            <p:cNvSpPr txBox="1">
              <a:spLocks noChangeArrowheads="1"/>
            </p:cNvSpPr>
            <p:nvPr/>
          </p:nvSpPr>
          <p:spPr bwMode="auto">
            <a:xfrm>
              <a:off x="1934638" y="1492827"/>
              <a:ext cx="747236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Determination of the outputs of input layer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I</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Oi</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I</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Ii</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where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i</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1, 2, . . . . ., 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Calculation of inputs of hidden layer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H</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Ij</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v</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1j</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I</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O1</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  .+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ij</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I</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Oi</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v</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Mj</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I</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OM</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where j = 1, 2, . . . . .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Determination of the outputs of hidden neurons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grpSp>
    </p:spTree>
    <p:extLst>
      <p:ext uri="{BB962C8B-B14F-4D97-AF65-F5344CB8AC3E}">
        <p14:creationId xmlns:p14="http://schemas.microsoft.com/office/powerpoint/2010/main" val="339288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4"/>
              <p:cNvSpPr txBox="1">
                <a:spLocks noChangeArrowheads="1"/>
              </p:cNvSpPr>
              <p:nvPr/>
            </p:nvSpPr>
            <p:spPr bwMode="auto">
              <a:xfrm>
                <a:off x="200890" y="1191489"/>
                <a:ext cx="10166999" cy="47569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 </a:t>
                </a: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Step 3:</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Determination of the outputs of hidden neurons</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𝑯</m:t>
                          </m:r>
                        </m:e>
                        <m:sub>
                          <m:sSub>
                            <m:sSub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𝒋</m:t>
                              </m:r>
                            </m:sub>
                          </m:sSub>
                        </m:sub>
                      </m:s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f>
                        <m:f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𝟏</m:t>
                          </m:r>
                        </m:num>
                        <m:den>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𝟏</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Sup>
                            <m:sSup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𝒆</m:t>
                              </m:r>
                            </m:e>
                            <m:sup>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𝒂</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𝟏</m:t>
                                  </m:r>
                                </m:sub>
                              </m:sSub>
                              <m:sSub>
                                <m:sSub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𝑯</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𝑰𝒋</m:t>
                                  </m:r>
                                </m:sub>
                              </m:sSub>
                            </m:sup>
                          </m:sSup>
                        </m:den>
                      </m:f>
                    </m:oMath>
                  </m:oMathPara>
                </a14:m>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where a</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is the coefficients of TF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 Step 4:</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Determination of the inputs of output layer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O</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Ik</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w</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1k</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H</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O1</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 . +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w</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jK</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H</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Oj</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 . . . .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w</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NK</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H</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ON </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where k= 1, 2, . . . . , 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3" name="TextBox 4"/>
              <p:cNvSpPr txBox="1">
                <a:spLocks noRot="1" noChangeAspect="1" noMove="1" noResize="1" noEditPoints="1" noAdjustHandles="1" noChangeArrowheads="1" noChangeShapeType="1" noTextEdit="1"/>
              </p:cNvSpPr>
              <p:nvPr/>
            </p:nvSpPr>
            <p:spPr bwMode="auto">
              <a:xfrm>
                <a:off x="200890" y="1191489"/>
                <a:ext cx="10166999" cy="4756943"/>
              </a:xfrm>
              <a:prstGeom prst="rect">
                <a:avLst/>
              </a:prstGeom>
              <a:blipFill>
                <a:blip r:embed="rId2"/>
                <a:stretch>
                  <a:fillRect l="-480" t="-14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4181742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40326" y="1052405"/>
                <a:ext cx="10165188" cy="4797980"/>
              </a:xfrm>
              <a:prstGeom prst="rect">
                <a:avLst/>
              </a:prstGeom>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 </a:t>
                </a: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Step 5:</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Estimation of the outputs of Output layer O</a:t>
                </a: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𝒌</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sSup>
                            <m:sSup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𝒆</m:t>
                              </m:r>
                            </m:e>
                            <m:sup>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𝒂</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𝟐</m:t>
                                  </m:r>
                                </m:sub>
                              </m:sSub>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𝑰𝒌</m:t>
                                  </m:r>
                                </m:sub>
                              </m:sSub>
                            </m:sup>
                          </m:sSup>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p>
                            <m:sSup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𝒆</m:t>
                              </m:r>
                            </m:e>
                            <m:sup>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𝒂</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𝟐</m:t>
                                  </m:r>
                                </m:sub>
                              </m:sSub>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𝑰𝒌</m:t>
                                  </m:r>
                                </m:sub>
                              </m:sSub>
                            </m:sup>
                          </m:sSup>
                        </m:num>
                        <m:den>
                          <m:sSup>
                            <m:sSup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𝒆</m:t>
                              </m:r>
                            </m:e>
                            <m:sup>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𝒂</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𝟐</m:t>
                                  </m:r>
                                </m:sub>
                              </m:sSub>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𝑰𝒌</m:t>
                                  </m:r>
                                </m:sub>
                              </m:sSub>
                            </m:sup>
                          </m:sSup>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p>
                            <m:sSup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𝒆</m:t>
                              </m:r>
                            </m:e>
                            <m:sup>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𝒂</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𝟐</m:t>
                                  </m:r>
                                </m:sub>
                              </m:sSub>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𝑰𝒌</m:t>
                                  </m:r>
                                </m:sub>
                              </m:sSub>
                            </m:sup>
                          </m:sSup>
                        </m:den>
                      </m:f>
                    </m:oMath>
                  </m:oMathPara>
                </a14:m>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where a</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2</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is the coefficient of TF</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Step 6: </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Determination of error in prediction</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Error in prediction at k-</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th</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output neuron</a:t>
                </a: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𝑬</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𝒌</m:t>
                          </m:r>
                        </m:sub>
                      </m:s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f>
                        <m:f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𝟏</m:t>
                          </m:r>
                        </m:num>
                        <m:den>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𝟐</m:t>
                          </m:r>
                        </m:den>
                      </m:f>
                      <m:sSup>
                        <m:sSup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𝑻</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𝑶𝒌</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𝑶𝒌</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r>
                            <m:rPr>
                              <m:nor/>
                            </m:rP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m:t> </m:t>
                          </m:r>
                        </m:e>
                        <m:sup>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𝟐</m:t>
                          </m:r>
                        </m:sup>
                      </m:sSup>
                    </m:oMath>
                  </m:oMathPara>
                </a14:m>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40326" y="1052405"/>
                <a:ext cx="10165188" cy="4797980"/>
              </a:xfrm>
              <a:prstGeom prst="rect">
                <a:avLst/>
              </a:prstGeom>
              <a:blipFill>
                <a:blip r:embed="rId2"/>
                <a:stretch>
                  <a:fillRect l="-1260" t="-1525"/>
                </a:stretch>
              </a:blipFill>
            </p:spPr>
            <p:txBody>
              <a:bodyPr/>
              <a:lstStyle/>
              <a:p>
                <a:r>
                  <a:rPr lang="en-IN">
                    <a:noFill/>
                  </a:rPr>
                  <a:t> </a:t>
                </a:r>
              </a:p>
            </p:txBody>
          </p:sp>
        </mc:Fallback>
      </mc:AlternateContent>
    </p:spTree>
    <p:extLst>
      <p:ext uri="{BB962C8B-B14F-4D97-AF65-F5344CB8AC3E}">
        <p14:creationId xmlns:p14="http://schemas.microsoft.com/office/powerpoint/2010/main" val="271363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88372" y="886151"/>
                <a:ext cx="10484428" cy="5117683"/>
              </a:xfrm>
              <a:prstGeom prst="rect">
                <a:avLst/>
              </a:prstGeom>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Error in prediction considering all output neurons</a:t>
                </a:r>
              </a:p>
              <a:p>
                <a:pPr marL="0" marR="0" lvl="0" indent="0" algn="ctr"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𝑬</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nary>
                        <m:naryPr>
                          <m:chr m:val="∑"/>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naryPr>
                        <m:sub>
                          <m:r>
                            <m:rPr>
                              <m:brk m:alnAt="23"/>
                            </m:r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𝒌</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𝟏</m:t>
                          </m:r>
                        </m:sub>
                        <m:sup>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𝑷</m:t>
                          </m:r>
                        </m:sup>
                        <m:e>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𝟏</m:t>
                              </m:r>
                            </m:num>
                            <m:den>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𝟐</m:t>
                              </m:r>
                            </m:den>
                          </m:f>
                          <m:sSup>
                            <m:sSup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𝑻</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𝑶𝒌</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𝑶𝒌</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r>
                                <m:rPr>
                                  <m:nor/>
                                </m:rP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m:t> </m:t>
                              </m:r>
                            </m:e>
                            <m:sup>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𝟐</m:t>
                              </m:r>
                            </m:sup>
                          </m:sSup>
                        </m:e>
                      </m:nary>
                    </m:oMath>
                  </m:oMathPara>
                </a14:m>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where P: No. of output neurons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Total error in prediction considering all L training scenarios </a:t>
                </a: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𝑬</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𝒕𝒐𝒕𝒂𝒍</m:t>
                          </m:r>
                        </m:sub>
                      </m:s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nary>
                        <m:naryPr>
                          <m:chr m:val="∑"/>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naryPr>
                        <m:sub>
                          <m:r>
                            <m:rPr>
                              <m:brk m:alnAt="23"/>
                            </m:r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𝒍</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𝟏</m:t>
                          </m:r>
                        </m:sub>
                        <m:sup>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𝑳</m:t>
                          </m:r>
                        </m:sup>
                        <m:e>
                          <m:nary>
                            <m:naryPr>
                              <m:chr m:val="∑"/>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naryPr>
                            <m:sub>
                              <m:r>
                                <m:rPr>
                                  <m:brk m:alnAt="23"/>
                                </m:r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𝒌</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𝟏</m:t>
                              </m:r>
                            </m:sub>
                            <m:sup>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𝑷</m:t>
                              </m:r>
                            </m:sup>
                            <m:e>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fPr>
                                <m:num>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𝟏</m:t>
                                  </m:r>
                                </m:num>
                                <m:den>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𝟐</m:t>
                                  </m:r>
                                </m:den>
                              </m:f>
                              <m:sSup>
                                <m:sSup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𝑻</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𝑶𝒌</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𝒍</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sSub>
                                    <m:sSub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m:t>
                                      </m:r>
                                    </m:e>
                                    <m: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𝑶𝒌</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𝒍</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m:t>
                                  </m:r>
                                  <m:r>
                                    <m:rPr>
                                      <m:nor/>
                                    </m:rP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m:t> </m:t>
                                  </m:r>
                                </m:e>
                                <m:sup>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m:t>𝟐</m:t>
                                  </m:r>
                                </m:sup>
                              </m:sSup>
                            </m:e>
                          </m:nary>
                        </m:e>
                      </m:nary>
                    </m:oMath>
                  </m:oMathPara>
                </a14:m>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where L: No. of training scenarios</a:t>
                </a:r>
              </a:p>
            </p:txBody>
          </p:sp>
        </mc:Choice>
        <mc:Fallback xmlns="">
          <p:sp>
            <p:nvSpPr>
              <p:cNvPr id="2" name="Rectangle 1"/>
              <p:cNvSpPr>
                <a:spLocks noRot="1" noChangeAspect="1" noMove="1" noResize="1" noEditPoints="1" noAdjustHandles="1" noChangeArrowheads="1" noChangeShapeType="1" noTextEdit="1"/>
              </p:cNvSpPr>
              <p:nvPr/>
            </p:nvSpPr>
            <p:spPr>
              <a:xfrm>
                <a:off x="488372" y="886151"/>
                <a:ext cx="10484428" cy="5117683"/>
              </a:xfrm>
              <a:prstGeom prst="rect">
                <a:avLst/>
              </a:prstGeom>
              <a:blipFill>
                <a:blip r:embed="rId2"/>
                <a:stretch>
                  <a:fillRect l="-1163" t="-1071" b="-2381"/>
                </a:stretch>
              </a:blipFill>
            </p:spPr>
            <p:txBody>
              <a:bodyPr/>
              <a:lstStyle/>
              <a:p>
                <a:r>
                  <a:rPr lang="en-IN">
                    <a:noFill/>
                  </a:rPr>
                  <a:t> </a:t>
                </a:r>
              </a:p>
            </p:txBody>
          </p:sp>
        </mc:Fallback>
      </mc:AlternateContent>
    </p:spTree>
    <p:extLst>
      <p:ext uri="{BB962C8B-B14F-4D97-AF65-F5344CB8AC3E}">
        <p14:creationId xmlns:p14="http://schemas.microsoft.com/office/powerpoint/2010/main" val="236752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457200" y="685800"/>
            <a:ext cx="70134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600" b="1" i="0" u="none" strike="noStrike" kern="1200" cap="none" spc="0" normalizeH="0" baseline="0" noProof="0" dirty="0">
                <a:ln>
                  <a:noFill/>
                </a:ln>
                <a:solidFill>
                  <a:srgbClr val="0070C0"/>
                </a:solidFill>
                <a:effectLst/>
                <a:uLnTx/>
                <a:uFillTx/>
                <a:latin typeface="Georgia" panose="02040502050405020303" pitchFamily="18" charset="0"/>
                <a:ea typeface="+mn-ea"/>
                <a:cs typeface="Times New Roman" panose="02020603050405020304" pitchFamily="18" charset="0"/>
              </a:rPr>
              <a:t>Back-Propagation Algorithm</a:t>
            </a:r>
          </a:p>
        </p:txBody>
      </p:sp>
      <p:sp>
        <p:nvSpPr>
          <p:cNvPr id="4" name="TextBox 3"/>
          <p:cNvSpPr txBox="1">
            <a:spLocks noChangeArrowheads="1"/>
          </p:cNvSpPr>
          <p:nvPr/>
        </p:nvSpPr>
        <p:spPr bwMode="auto">
          <a:xfrm>
            <a:off x="4980709" y="1261296"/>
            <a:ext cx="233589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 Delta Rule</a:t>
            </a:r>
          </a:p>
        </p:txBody>
      </p:sp>
      <mc:AlternateContent xmlns:mc="http://schemas.openxmlformats.org/markup-compatibility/2006" xmlns:a14="http://schemas.microsoft.com/office/drawing/2010/main">
        <mc:Choice Requires="a14">
          <p:sp>
            <p:nvSpPr>
              <p:cNvPr id="5" name="TextBox 3"/>
              <p:cNvSpPr txBox="1">
                <a:spLocks noChangeArrowheads="1"/>
              </p:cNvSpPr>
              <p:nvPr/>
            </p:nvSpPr>
            <p:spPr bwMode="auto">
              <a:xfrm>
                <a:off x="5226454" y="2255791"/>
                <a:ext cx="2244204" cy="26048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𝒇</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𝑽</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𝑾</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𝑽</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𝜼</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num>
                        <m:den>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𝑽</m:t>
                          </m:r>
                        </m:den>
                      </m:f>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𝑾</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𝜼</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num>
                        <m:den>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𝑾</m:t>
                          </m:r>
                        </m:den>
                      </m:f>
                    </m:oMath>
                  </m:oMathPara>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mc:Choice>
        <mc:Fallback xmlns="">
          <p:sp>
            <p:nvSpPr>
              <p:cNvPr id="5" name="TextBox 3"/>
              <p:cNvSpPr txBox="1">
                <a:spLocks noRot="1" noChangeAspect="1" noMove="1" noResize="1" noEditPoints="1" noAdjustHandles="1" noChangeArrowheads="1" noChangeShapeType="1" noTextEdit="1"/>
              </p:cNvSpPr>
              <p:nvPr/>
            </p:nvSpPr>
            <p:spPr bwMode="auto">
              <a:xfrm>
                <a:off x="5226454" y="2255791"/>
                <a:ext cx="2244204" cy="2604816"/>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5"/>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9447" t="4546" r="11259" b="1211"/>
          <a:stretch/>
        </p:blipFill>
        <p:spPr>
          <a:xfrm>
            <a:off x="511605" y="1490408"/>
            <a:ext cx="4414699" cy="3840480"/>
          </a:xfrm>
          <a:prstGeom prst="rect">
            <a:avLst/>
          </a:prstGeom>
        </p:spPr>
      </p:pic>
    </p:spTree>
    <p:extLst>
      <p:ext uri="{BB962C8B-B14F-4D97-AF65-F5344CB8AC3E}">
        <p14:creationId xmlns:p14="http://schemas.microsoft.com/office/powerpoint/2010/main" val="196881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26918" y="274160"/>
            <a:ext cx="575670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Georgia" panose="02040502050405020303"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srgbClr val="C00000"/>
                </a:solidFill>
                <a:effectLst/>
                <a:uLnTx/>
                <a:uFillTx/>
                <a:latin typeface="Georgia" panose="02040502050405020303" pitchFamily="18" charset="0"/>
                <a:ea typeface="+mn-ea"/>
                <a:cs typeface="Times New Roman" panose="02020603050405020304" pitchFamily="18" charset="0"/>
              </a:rPr>
              <a:t>Incremental Mode of Training</a:t>
            </a:r>
          </a:p>
        </p:txBody>
      </p:sp>
      <mc:AlternateContent xmlns:mc="http://schemas.openxmlformats.org/markup-compatibility/2006" xmlns:a14="http://schemas.microsoft.com/office/drawing/2010/main">
        <mc:Choice Requires="a14">
          <p:sp>
            <p:nvSpPr>
              <p:cNvPr id="3" name="Rectangle 2"/>
              <p:cNvSpPr/>
              <p:nvPr/>
            </p:nvSpPr>
            <p:spPr>
              <a:xfrm>
                <a:off x="626918" y="1260230"/>
                <a:ext cx="6096000" cy="5063630"/>
              </a:xfrm>
              <a:prstGeom prst="rect">
                <a:avLst/>
              </a:prstGeom>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Updating of [W]</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srgbClr val="C00000"/>
                    </a:solidFill>
                    <a:effectLst/>
                    <a:uLnTx/>
                    <a:uFillTx/>
                    <a:latin typeface="Calibri"/>
                    <a:ea typeface="+mn-ea"/>
                    <a:cs typeface="Times New Roman" panose="02020603050405020304" pitchFamily="18" charset="0"/>
                  </a:rPr>
                  <a:t>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w</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jk</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 updated </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w</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jk</a:t>
                </a:r>
                <a:r>
                  <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rPr>
                  <a:t>, previous  </a:t>
                </a:r>
                <a:r>
                  <a:rPr kumimoji="0" lang="en-US"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a:t>
                </a:r>
                <a:r>
                  <a:rPr kumimoji="0" lang="el-GR" altLang="en-US" sz="28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Δ</a:t>
                </a:r>
                <a:r>
                  <a:rPr kumimoji="0" lang="en-US" altLang="en-US" sz="2800" b="1" i="0" u="none" strike="noStrike" kern="1200" cap="none" spc="0" normalizeH="0" baseline="0" noProof="0" dirty="0" err="1">
                    <a:ln>
                      <a:noFill/>
                    </a:ln>
                    <a:solidFill>
                      <a:prstClr val="black"/>
                    </a:solidFill>
                    <a:effectLst/>
                    <a:uLnTx/>
                    <a:uFillTx/>
                    <a:latin typeface="Calibri"/>
                    <a:ea typeface="+mn-ea"/>
                    <a:cs typeface="Times New Roman" panose="02020603050405020304" pitchFamily="18" charset="0"/>
                  </a:rPr>
                  <a:t>w</a:t>
                </a:r>
                <a:r>
                  <a:rPr kumimoji="0" lang="en-US" altLang="en-US" sz="2800" b="1" i="0" u="none" strike="noStrike" kern="1200" cap="none" spc="0" normalizeH="0" baseline="-25000" noProof="0" dirty="0" err="1">
                    <a:ln>
                      <a:noFill/>
                    </a:ln>
                    <a:solidFill>
                      <a:prstClr val="black"/>
                    </a:solidFill>
                    <a:effectLst/>
                    <a:uLnTx/>
                    <a:uFillTx/>
                    <a:latin typeface="Calibri"/>
                    <a:ea typeface="+mn-ea"/>
                    <a:cs typeface="Times New Roman" panose="02020603050405020304" pitchFamily="18" charset="0"/>
                  </a:rPr>
                  <a:t>jk</a:t>
                </a:r>
                <a:endParaRPr kumimoji="0" lang="en-US" altLang="en-US" sz="2800" b="1" i="0" u="none" strike="noStrike" kern="1200" cap="none" spc="0" normalizeH="0" baseline="-2500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where</a:t>
                </a:r>
                <a14:m>
                  <m:oMath xmlns:m="http://schemas.openxmlformats.org/officeDocument/2006/math">
                    <m:r>
                      <a:rPr kumimoji="0" lang="en-US" altLang="en-US" sz="2800" b="1"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𝜼</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𝑾</m:t>
                            </m:r>
                          </m:e>
                          <m:sub>
                            <m:r>
                              <a:rPr kumimoji="0" lang="en-US" altLang="en-US" sz="28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den>
                    </m:f>
                  </m:oMath>
                </a14:m>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	Now, </a:t>
                </a:r>
                <a14:m>
                  <m:oMath xmlns:m="http://schemas.openxmlformats.org/officeDocument/2006/math">
                    <m:f>
                      <m:f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den>
                    </m:f>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den>
                    </m:f>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𝑰</m:t>
                            </m:r>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32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𝒘</m:t>
                            </m:r>
                          </m:e>
                          <m:sub>
                            <m:r>
                              <a:rPr kumimoji="0" lang="en-US" altLang="en-US" sz="32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𝒋𝒌</m:t>
                            </m:r>
                          </m:sub>
                        </m:sSub>
                      </m:den>
                    </m:f>
                  </m:oMath>
                </a14:m>
                <a:endParaRPr kumimoji="0" lang="en-US" altLang="en-US" sz="2400" b="1" i="0" u="none" strike="noStrike" kern="1200" cap="none" spc="0" normalizeH="0" baseline="0" noProof="0" dirty="0">
                  <a:ln>
                    <a:noFill/>
                  </a:ln>
                  <a:solidFill>
                    <a:prstClr val="black"/>
                  </a:solidFill>
                  <a:effectLst/>
                  <a:uLnTx/>
                  <a:uFillTx/>
                  <a:latin typeface="Calibri"/>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𝑬</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𝒌</m:t>
                              </m:r>
                            </m:sub>
                          </m:sSub>
                        </m:num>
                        <m:den>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den>
                      </m:f>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𝑻</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m:t>
                          </m:r>
                        </m:e>
                        <m: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𝑶𝒌</m:t>
                          </m:r>
                        </m:sub>
                      </m:sSub>
                      <m:r>
                        <a:rPr kumimoji="0" lang="en-US" alt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24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		</a:t>
                </a:r>
              </a:p>
            </p:txBody>
          </p:sp>
        </mc:Choice>
        <mc:Fallback xmlns="">
          <p:sp>
            <p:nvSpPr>
              <p:cNvPr id="3" name="Rectangle 2"/>
              <p:cNvSpPr>
                <a:spLocks noRot="1" noChangeAspect="1" noMove="1" noResize="1" noEditPoints="1" noAdjustHandles="1" noChangeArrowheads="1" noChangeShapeType="1" noTextEdit="1"/>
              </p:cNvSpPr>
              <p:nvPr/>
            </p:nvSpPr>
            <p:spPr>
              <a:xfrm>
                <a:off x="626918" y="1260230"/>
                <a:ext cx="6096000" cy="5063630"/>
              </a:xfrm>
              <a:prstGeom prst="rect">
                <a:avLst/>
              </a:prstGeom>
              <a:blipFill rotWithShape="0">
                <a:blip r:embed="rId3"/>
                <a:stretch>
                  <a:fillRect l="-700" t="-964"/>
                </a:stretch>
              </a:blipFill>
            </p:spPr>
            <p:txBody>
              <a:bodyPr/>
              <a:lstStyle/>
              <a:p>
                <a:r>
                  <a:rPr lang="en-US">
                    <a:noFill/>
                  </a:rPr>
                  <a:t> </a:t>
                </a:r>
              </a:p>
            </p:txBody>
          </p:sp>
        </mc:Fallback>
      </mc:AlternateContent>
    </p:spTree>
    <p:extLst>
      <p:ext uri="{BB962C8B-B14F-4D97-AF65-F5344CB8AC3E}">
        <p14:creationId xmlns:p14="http://schemas.microsoft.com/office/powerpoint/2010/main" val="145069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3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TotalTime>
  <Words>1731</Words>
  <Application>Microsoft Office PowerPoint</Application>
  <PresentationFormat>Widescreen</PresentationFormat>
  <Paragraphs>274</Paragraphs>
  <Slides>31</Slides>
  <Notes>0</Notes>
  <HiddenSlides>0</HiddenSlides>
  <MMClips>0</MMClips>
  <ScaleCrop>false</ScaleCrop>
  <HeadingPairs>
    <vt:vector size="6" baseType="variant">
      <vt:variant>
        <vt:lpstr>Fonts Used</vt:lpstr>
      </vt:variant>
      <vt:variant>
        <vt:i4>8</vt:i4>
      </vt:variant>
      <vt:variant>
        <vt:lpstr>Theme</vt:lpstr>
      </vt:variant>
      <vt:variant>
        <vt:i4>14</vt:i4>
      </vt:variant>
      <vt:variant>
        <vt:lpstr>Slide Titles</vt:lpstr>
      </vt:variant>
      <vt:variant>
        <vt:i4>31</vt:i4>
      </vt:variant>
    </vt:vector>
  </HeadingPairs>
  <TitlesOfParts>
    <vt:vector size="53" baseType="lpstr">
      <vt:lpstr>Arial</vt:lpstr>
      <vt:lpstr>Calibri</vt:lpstr>
      <vt:lpstr>Calibri Light</vt:lpstr>
      <vt:lpstr>Cambria Math</vt:lpstr>
      <vt:lpstr>Franklin Gothic Book</vt:lpstr>
      <vt:lpstr>Georgia</vt:lpstr>
      <vt:lpstr>Times New Roman</vt:lpstr>
      <vt:lpstr>Wingdings 2</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36_Office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Sushanta Mahapatra</dc:creator>
  <cp:lastModifiedBy>Prof. DKP</cp:lastModifiedBy>
  <cp:revision>111</cp:revision>
  <dcterms:created xsi:type="dcterms:W3CDTF">2018-09-11T10:32:04Z</dcterms:created>
  <dcterms:modified xsi:type="dcterms:W3CDTF">2021-09-23T14:35:40Z</dcterms:modified>
</cp:coreProperties>
</file>