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92" r:id="rId11"/>
    <p:sldMasterId id="2147483876" r:id="rId12"/>
  </p:sldMasterIdLst>
  <p:notesMasterIdLst>
    <p:notesMasterId r:id="rId49"/>
  </p:notesMasterIdLst>
  <p:sldIdLst>
    <p:sldId id="340" r:id="rId13"/>
    <p:sldId id="256" r:id="rId14"/>
    <p:sldId id="257" r:id="rId15"/>
    <p:sldId id="258" r:id="rId16"/>
    <p:sldId id="263" r:id="rId17"/>
    <p:sldId id="266" r:id="rId18"/>
    <p:sldId id="264" r:id="rId19"/>
    <p:sldId id="260" r:id="rId20"/>
    <p:sldId id="261" r:id="rId21"/>
    <p:sldId id="262" r:id="rId22"/>
    <p:sldId id="299" r:id="rId23"/>
    <p:sldId id="298" r:id="rId24"/>
    <p:sldId id="297" r:id="rId25"/>
    <p:sldId id="296" r:id="rId26"/>
    <p:sldId id="295" r:id="rId27"/>
    <p:sldId id="294" r:id="rId28"/>
    <p:sldId id="293" r:id="rId29"/>
    <p:sldId id="292" r:id="rId30"/>
    <p:sldId id="291" r:id="rId31"/>
    <p:sldId id="290" r:id="rId32"/>
    <p:sldId id="289" r:id="rId33"/>
    <p:sldId id="288" r:id="rId34"/>
    <p:sldId id="287" r:id="rId35"/>
    <p:sldId id="319" r:id="rId36"/>
    <p:sldId id="285" r:id="rId37"/>
    <p:sldId id="284" r:id="rId38"/>
    <p:sldId id="273" r:id="rId39"/>
    <p:sldId id="302" r:id="rId40"/>
    <p:sldId id="303" r:id="rId41"/>
    <p:sldId id="304" r:id="rId42"/>
    <p:sldId id="312" r:id="rId43"/>
    <p:sldId id="305" r:id="rId44"/>
    <p:sldId id="306" r:id="rId45"/>
    <p:sldId id="307" r:id="rId46"/>
    <p:sldId id="308"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9" autoAdjust="0"/>
    <p:restoredTop sz="96296" autoAdjust="0"/>
  </p:normalViewPr>
  <p:slideViewPr>
    <p:cSldViewPr snapToGrid="0">
      <p:cViewPr varScale="1">
        <p:scale>
          <a:sx n="68" d="100"/>
          <a:sy n="68" d="100"/>
        </p:scale>
        <p:origin x="852" y="72"/>
      </p:cViewPr>
      <p:guideLst>
        <p:guide orient="horz" pos="2160"/>
        <p:guide pos="3840"/>
      </p:guideLst>
    </p:cSldViewPr>
  </p:slideViewPr>
  <p:outlineViewPr>
    <p:cViewPr>
      <p:scale>
        <a:sx n="33" d="100"/>
        <a:sy n="33" d="100"/>
      </p:scale>
      <p:origin x="246" y="1242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7750E-EA32-4339-82D1-4E2BBE8D5BBB}" type="datetimeFigureOut">
              <a:rPr lang="en-US" smtClean="0"/>
              <a:pPr/>
              <a:t>10/27/2020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4FF984-B158-424E-A4B6-C6F005C38530}" type="slidenum">
              <a:rPr lang="en-US" smtClean="0"/>
              <a:pPr/>
              <a:t>‹#›</a:t>
            </a:fld>
            <a:endParaRPr lang="en-US"/>
          </a:p>
        </p:txBody>
      </p:sp>
    </p:spTree>
    <p:extLst>
      <p:ext uri="{BB962C8B-B14F-4D97-AF65-F5344CB8AC3E}">
        <p14:creationId xmlns:p14="http://schemas.microsoft.com/office/powerpoint/2010/main" val="34307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43043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82495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15493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15176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39441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760850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58033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235416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6749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43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61066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451795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29113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24901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37527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22243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4521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97900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104647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19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57278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2839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192036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9790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53798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2925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701634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72761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15154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31234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236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78507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08043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429195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5907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639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8167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0511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17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243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075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6313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80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2499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5366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3108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481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52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820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1301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246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1605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099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75517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22841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6575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4376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4804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5803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9832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302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8617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25800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1106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7732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59922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9801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7943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63411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9027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96875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0021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8662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6383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2053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40527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173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43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7198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343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63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20294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3785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7103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22575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9093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61682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5482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02656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908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34683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04244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30265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8553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78752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5704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75586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447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53676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07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52529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38458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0672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13676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1335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8959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07949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8883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12692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438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68790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1490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54371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9803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68466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87841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75816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33182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3576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87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78792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53999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577906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2170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878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90887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04196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24131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28766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8561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10/27/2020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995323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oleObject" Target="../embeddings/oleObject4.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jpg"/><Relationship Id="rId5" Type="http://schemas.openxmlformats.org/officeDocument/2006/relationships/oleObject" Target="../embeddings/oleObject16.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8.bin"/><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19.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20.bin"/><Relationship Id="rId4" Type="http://schemas.openxmlformats.org/officeDocument/2006/relationships/image" Target="../media/image3.w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21.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2.bin"/><Relationship Id="rId4" Type="http://schemas.openxmlformats.org/officeDocument/2006/relationships/image" Target="../media/image3.wmf"/><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23.bin"/><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2.vml"/><Relationship Id="rId11" Type="http://schemas.openxmlformats.org/officeDocument/2006/relationships/image" Target="../media/image15.png"/><Relationship Id="rId5" Type="http://schemas.openxmlformats.org/officeDocument/2006/relationships/oleObject" Target="../embeddings/oleObject24.bin"/><Relationship Id="rId10" Type="http://schemas.openxmlformats.org/officeDocument/2006/relationships/image" Target="../media/image14.png"/><Relationship Id="rId4" Type="http://schemas.openxmlformats.org/officeDocument/2006/relationships/image" Target="../media/image3.wmf"/><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oleObject" Target="../embeddings/oleObject25.bin"/><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image" Target="../media/image26.png"/><Relationship Id="rId1" Type="http://schemas.openxmlformats.org/officeDocument/2006/relationships/vmlDrawing" Target="../drawings/vmlDrawing13.vml"/><Relationship Id="rId11" Type="http://schemas.openxmlformats.org/officeDocument/2006/relationships/image" Target="../media/image21.png"/><Relationship Id="rId5" Type="http://schemas.openxmlformats.org/officeDocument/2006/relationships/oleObject" Target="../embeddings/oleObject26.bin"/><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3.wmf"/><Relationship Id="rId9" Type="http://schemas.openxmlformats.org/officeDocument/2006/relationships/image" Target="../media/image19.pn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27.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4.vml"/><Relationship Id="rId11" Type="http://schemas.openxmlformats.org/officeDocument/2006/relationships/image" Target="../media/image32.png"/><Relationship Id="rId5" Type="http://schemas.openxmlformats.org/officeDocument/2006/relationships/oleObject" Target="../embeddings/oleObject28.bin"/><Relationship Id="rId10" Type="http://schemas.openxmlformats.org/officeDocument/2006/relationships/image" Target="../media/image31.png"/><Relationship Id="rId4" Type="http://schemas.openxmlformats.org/officeDocument/2006/relationships/image" Target="../media/image3.wmf"/><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oleObject" Target="../embeddings/oleObject29.bin"/><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Layout" Target="../slideLayouts/slideLayout123.xml"/><Relationship Id="rId1" Type="http://schemas.openxmlformats.org/officeDocument/2006/relationships/vmlDrawing" Target="../drawings/vmlDrawing15.vml"/><Relationship Id="rId11" Type="http://schemas.openxmlformats.org/officeDocument/2006/relationships/image" Target="../media/image37.png"/><Relationship Id="rId5" Type="http://schemas.openxmlformats.org/officeDocument/2006/relationships/oleObject" Target="../embeddings/oleObject30.bin"/><Relationship Id="rId10" Type="http://schemas.openxmlformats.org/officeDocument/2006/relationships/image" Target="../media/image36.png"/><Relationship Id="rId4" Type="http://schemas.openxmlformats.org/officeDocument/2006/relationships/image" Target="../media/image3.wmf"/><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31.bin"/><Relationship Id="rId7" Type="http://schemas.openxmlformats.org/officeDocument/2006/relationships/image" Target="../media/image6.png"/><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6.vml"/><Relationship Id="rId11" Type="http://schemas.openxmlformats.org/officeDocument/2006/relationships/image" Target="../media/image46.png"/><Relationship Id="rId5" Type="http://schemas.openxmlformats.org/officeDocument/2006/relationships/oleObject" Target="../embeddings/oleObject32.bin"/><Relationship Id="rId10" Type="http://schemas.openxmlformats.org/officeDocument/2006/relationships/image" Target="../media/image45.png"/><Relationship Id="rId4" Type="http://schemas.openxmlformats.org/officeDocument/2006/relationships/image" Target="../media/image3.wmf"/><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oleObject" Target="../embeddings/oleObject33.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4.bin"/><Relationship Id="rId4" Type="http://schemas.openxmlformats.org/officeDocument/2006/relationships/image" Target="../media/image3.wmf"/><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35.bin"/><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6.bin"/><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4.xml"/><Relationship Id="rId1" Type="http://schemas.openxmlformats.org/officeDocument/2006/relationships/vmlDrawing" Target="../drawings/vmlDrawing19.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1" Type="http://schemas.openxmlformats.org/officeDocument/2006/relationships/slideLayout" Target="../slideLayouts/slideLayout46.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12.xml"/><Relationship Id="rId1" Type="http://schemas.openxmlformats.org/officeDocument/2006/relationships/vmlDrawing" Target="../drawings/vmlDrawing20.vml"/><Relationship Id="rId6" Type="http://schemas.openxmlformats.org/officeDocument/2006/relationships/image" Target="../media/image6.jpg"/><Relationship Id="rId5" Type="http://schemas.openxmlformats.org/officeDocument/2006/relationships/oleObject" Target="../embeddings/oleObject39.bin"/><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1" Type="http://schemas.openxmlformats.org/officeDocument/2006/relationships/slideLayout" Target="../slideLayouts/slideLayout57.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1" Type="http://schemas.openxmlformats.org/officeDocument/2006/relationships/slideLayout" Target="../slideLayouts/slideLayout79.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1" Type="http://schemas.openxmlformats.org/officeDocument/2006/relationships/slideLayout" Target="../slideLayouts/slideLayout90.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9311" y="4388812"/>
            <a:ext cx="10485653" cy="1077218"/>
          </a:xfrm>
          <a:prstGeom prst="rect">
            <a:avLst/>
          </a:prstGeom>
          <a:noFill/>
        </p:spPr>
        <p:txBody>
          <a:bodyPr wrap="square" rtlCol="0">
            <a:spAutoFit/>
          </a:bodyPr>
          <a:lstStyle/>
          <a:p>
            <a:pPr algn="ctr"/>
            <a:r>
              <a:rPr lang="en-US" sz="3600" b="1" dirty="0">
                <a:solidFill>
                  <a:srgbClr val="C00000"/>
                </a:solidFill>
              </a:rPr>
              <a:t>Topic</a:t>
            </a:r>
          </a:p>
          <a:p>
            <a:pPr algn="ctr"/>
            <a:r>
              <a:rPr lang="en-US" sz="2800" b="1" dirty="0">
                <a:solidFill>
                  <a:srgbClr val="C00000"/>
                </a:solidFill>
              </a:rPr>
              <a:t>Combined Genetic Algorithms and Fuzzy Logic </a:t>
            </a:r>
          </a:p>
        </p:txBody>
      </p:sp>
    </p:spTree>
    <p:extLst>
      <p:ext uri="{BB962C8B-B14F-4D97-AF65-F5344CB8AC3E}">
        <p14:creationId xmlns:p14="http://schemas.microsoft.com/office/powerpoint/2010/main" val="329730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3B05F4C7-AF60-4994-8A56-9F4224A96CD1}"/>
              </a:ext>
            </a:extLst>
          </p:cNvPr>
          <p:cNvSpPr txBox="1">
            <a:spLocks noChangeArrowheads="1"/>
          </p:cNvSpPr>
          <p:nvPr/>
        </p:nvSpPr>
        <p:spPr bwMode="auto">
          <a:xfrm>
            <a:off x="1981201" y="685801"/>
            <a:ext cx="371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Working Principle of GFS</a:t>
            </a:r>
          </a:p>
        </p:txBody>
      </p:sp>
      <p:sp>
        <p:nvSpPr>
          <p:cNvPr id="16387" name="TextBox 3">
            <a:extLst>
              <a:ext uri="{FF2B5EF4-FFF2-40B4-BE49-F238E27FC236}">
                <a16:creationId xmlns:a16="http://schemas.microsoft.com/office/drawing/2014/main" id="{4B1FEE79-320F-4DAD-8DCC-B2D0D6592C13}"/>
              </a:ext>
            </a:extLst>
          </p:cNvPr>
          <p:cNvSpPr txBox="1">
            <a:spLocks noChangeArrowheads="1"/>
          </p:cNvSpPr>
          <p:nvPr/>
        </p:nvSpPr>
        <p:spPr bwMode="auto">
          <a:xfrm>
            <a:off x="2362201" y="1143001"/>
            <a:ext cx="77835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 </a:t>
            </a:r>
            <a:r>
              <a:rPr lang="en-US" altLang="en-US" sz="2400">
                <a:solidFill>
                  <a:srgbClr val="3366FF"/>
                </a:solidFill>
                <a:latin typeface="Times New Roman" panose="02020603050405020304" pitchFamily="18" charset="0"/>
                <a:cs typeface="Times New Roman" panose="02020603050405020304" pitchFamily="18" charset="0"/>
              </a:rPr>
              <a:t>Approach 1:</a:t>
            </a:r>
            <a:r>
              <a:rPr lang="en-US" altLang="en-US" sz="2400">
                <a:latin typeface="Times New Roman" panose="02020603050405020304" pitchFamily="18" charset="0"/>
                <a:cs typeface="Times New Roman" panose="02020603050405020304" pitchFamily="18" charset="0"/>
              </a:rPr>
              <a:t> GA-based tuning of manually-constructed FLC</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 </a:t>
            </a:r>
            <a:r>
              <a:rPr lang="en-US" altLang="en-US" sz="2400">
                <a:solidFill>
                  <a:srgbClr val="594FA1"/>
                </a:solidFill>
                <a:latin typeface="Times New Roman" panose="02020603050405020304" pitchFamily="18" charset="0"/>
                <a:cs typeface="Times New Roman" panose="02020603050405020304" pitchFamily="18" charset="0"/>
              </a:rPr>
              <a:t>Approach 2:</a:t>
            </a:r>
            <a:r>
              <a:rPr lang="en-US" altLang="en-US" sz="2400">
                <a:latin typeface="Times New Roman" panose="02020603050405020304" pitchFamily="18" charset="0"/>
                <a:cs typeface="Times New Roman" panose="02020603050405020304" pitchFamily="18" charset="0"/>
              </a:rPr>
              <a:t> Automatic design of an FLC using a GA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182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182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2652785" y="527050"/>
            <a:ext cx="5898427" cy="584777"/>
          </a:xfrm>
          <a:prstGeom prst="rect">
            <a:avLst/>
          </a:prstGeom>
          <a:solidFill>
            <a:srgbClr val="92D050">
              <a:tint val="66000"/>
              <a:satMod val="160000"/>
            </a:srgbClr>
          </a:solidFill>
          <a:ln w="6350" cap="flat" cmpd="sng" algn="ctr">
            <a:noFill/>
            <a:prstDash val="solid"/>
          </a:ln>
          <a:effectLst/>
          <a:scene3d>
            <a:camera prst="orthographicFront"/>
            <a:lightRig rig="threePt" dir="t"/>
          </a:scene3d>
          <a:sp3d>
            <a:bevelT/>
          </a:sp3d>
        </p:spPr>
        <p:txBody>
          <a:bodyPr rtlCol="0" anchor="ctr"/>
          <a:lstStyle/>
          <a:p>
            <a:pPr algn="ctr"/>
            <a:r>
              <a:rPr lang="en-US" sz="2400" b="1" kern="0" dirty="0">
                <a:solidFill>
                  <a:prstClr val="black"/>
                </a:solidFill>
                <a:latin typeface="Century Gothic" panose="020B0502020202090204" pitchFamily="34" charset="0"/>
                <a:cs typeface="Times New Roman" panose="02020603050405020304" pitchFamily="18" charset="0"/>
              </a:rPr>
              <a:t> </a:t>
            </a:r>
            <a:r>
              <a:rPr lang="en-US" sz="3600" b="1" dirty="0">
                <a:solidFill>
                  <a:schemeClr val="accent5"/>
                </a:solidFill>
                <a:latin typeface="Georgia" panose="02040502050405020303" pitchFamily="18" charset="0"/>
              </a:rPr>
              <a:t>Developed Approaches</a:t>
            </a:r>
          </a:p>
        </p:txBody>
      </p:sp>
      <p:sp>
        <p:nvSpPr>
          <p:cNvPr id="3" name="TextBox 2"/>
          <p:cNvSpPr txBox="1"/>
          <p:nvPr/>
        </p:nvSpPr>
        <p:spPr>
          <a:xfrm>
            <a:off x="0" y="1270577"/>
            <a:ext cx="12192000" cy="461665"/>
          </a:xfrm>
          <a:prstGeom prst="rect">
            <a:avLst/>
          </a:prstGeom>
          <a:noFill/>
        </p:spPr>
        <p:txBody>
          <a:bodyPr wrap="square" rtlCol="0">
            <a:spAutoFit/>
          </a:bodyPr>
          <a:lstStyle/>
          <a:p>
            <a:r>
              <a:rPr lang="en-US" sz="2400" b="1" dirty="0">
                <a:solidFill>
                  <a:srgbClr val="FF0000"/>
                </a:solidFill>
                <a:latin typeface="Georgia" panose="02040502050405020303" pitchFamily="18" charset="0"/>
              </a:rPr>
              <a:t>Approach 1 : GA–based tuning of manually constructed FLC</a:t>
            </a:r>
          </a:p>
        </p:txBody>
      </p:sp>
      <p:sp>
        <p:nvSpPr>
          <p:cNvPr id="8" name="TextBox 7"/>
          <p:cNvSpPr txBox="1"/>
          <p:nvPr/>
        </p:nvSpPr>
        <p:spPr>
          <a:xfrm>
            <a:off x="190501" y="2240063"/>
            <a:ext cx="10265473" cy="1477328"/>
          </a:xfrm>
          <a:prstGeom prst="rect">
            <a:avLst/>
          </a:prstGeom>
          <a:noFill/>
        </p:spPr>
        <p:txBody>
          <a:bodyPr wrap="square" rtlCol="0">
            <a:spAutoFit/>
          </a:bodyPr>
          <a:lstStyle/>
          <a:p>
            <a:pPr algn="just"/>
            <a:r>
              <a:rPr lang="en-US" sz="2400" b="1" dirty="0"/>
              <a:t>A binary-coded GA is used to obtain optimal DB and RB of a fuzzy reasoning tool. There are two inputs: </a:t>
            </a:r>
            <a:r>
              <a:rPr lang="en-US" sz="2400" b="1" dirty="0">
                <a:cs typeface="Times New Roman" panose="02020603050405020304" pitchFamily="18" charset="0"/>
              </a:rPr>
              <a:t>I</a:t>
            </a:r>
            <a:r>
              <a:rPr lang="en-US" sz="2400" b="1" baseline="-25000" dirty="0">
                <a:cs typeface="Times New Roman" panose="02020603050405020304" pitchFamily="18" charset="0"/>
              </a:rPr>
              <a:t>1</a:t>
            </a:r>
            <a:r>
              <a:rPr lang="en-US" sz="2400" b="1" dirty="0"/>
              <a:t> and </a:t>
            </a:r>
            <a:r>
              <a:rPr lang="en-US" sz="2400" b="1" dirty="0">
                <a:cs typeface="Times New Roman" panose="02020603050405020304" pitchFamily="18" charset="0"/>
              </a:rPr>
              <a:t>I</a:t>
            </a:r>
            <a:r>
              <a:rPr lang="en-US" sz="2400" b="1" baseline="-25000" dirty="0">
                <a:cs typeface="Times New Roman" panose="02020603050405020304" pitchFamily="18" charset="0"/>
              </a:rPr>
              <a:t>2</a:t>
            </a:r>
            <a:r>
              <a:rPr lang="en-US" sz="2400" b="1" dirty="0"/>
              <a:t> and one output: </a:t>
            </a:r>
            <a:r>
              <a:rPr lang="en-US" sz="2400" b="1" dirty="0">
                <a:cs typeface="Times New Roman" panose="02020603050405020304" pitchFamily="18" charset="0"/>
              </a:rPr>
              <a:t>O</a:t>
            </a:r>
            <a:r>
              <a:rPr lang="en-US" sz="2400" b="1" dirty="0"/>
              <a:t> of the process. The membership function distributions of the inputs and output are shown below.</a:t>
            </a:r>
          </a:p>
          <a:p>
            <a:endParaRPr lang="en-US" dirty="0"/>
          </a:p>
        </p:txBody>
      </p:sp>
      <p:sp>
        <p:nvSpPr>
          <p:cNvPr id="4" name="Rectangle 3"/>
          <p:cNvSpPr/>
          <p:nvPr/>
        </p:nvSpPr>
        <p:spPr>
          <a:xfrm>
            <a:off x="0" y="1870364"/>
            <a:ext cx="3148446" cy="3775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1" dirty="0">
                <a:solidFill>
                  <a:srgbClr val="0070C0"/>
                </a:solidFill>
              </a:rPr>
              <a:t>Numerical Example</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3482484" y="661270"/>
            <a:ext cx="2331431" cy="8061219"/>
          </a:xfrm>
          <a:prstGeom prst="rect">
            <a:avLst/>
          </a:prstGeom>
        </p:spPr>
      </p:pic>
    </p:spTree>
    <p:extLst>
      <p:ext uri="{BB962C8B-B14F-4D97-AF65-F5344CB8AC3E}">
        <p14:creationId xmlns:p14="http://schemas.microsoft.com/office/powerpoint/2010/main" val="271743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285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285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34291" y="1206500"/>
            <a:ext cx="6134100" cy="461665"/>
          </a:xfrm>
          <a:prstGeom prst="rect">
            <a:avLst/>
          </a:prstGeom>
          <a:noFill/>
        </p:spPr>
        <p:txBody>
          <a:bodyPr wrap="square" rtlCol="0">
            <a:spAutoFit/>
          </a:bodyPr>
          <a:lstStyle/>
          <a:p>
            <a:r>
              <a:rPr lang="en-US" sz="2400" b="1" dirty="0">
                <a:solidFill>
                  <a:prstClr val="black"/>
                </a:solidFill>
              </a:rPr>
              <a:t>The manually-constructed RB is given below</a:t>
            </a:r>
          </a:p>
        </p:txBody>
      </p:sp>
      <p:graphicFrame>
        <p:nvGraphicFramePr>
          <p:cNvPr id="8" name="Table 7"/>
          <p:cNvGraphicFramePr>
            <a:graphicFrameLocks noGrp="1"/>
          </p:cNvGraphicFramePr>
          <p:nvPr>
            <p:extLst>
              <p:ext uri="{D42A27DB-BD31-4B8C-83A1-F6EECF244321}">
                <p14:modId xmlns:p14="http://schemas.microsoft.com/office/powerpoint/2010/main" val="4181111092"/>
              </p:ext>
            </p:extLst>
          </p:nvPr>
        </p:nvGraphicFramePr>
        <p:xfrm>
          <a:off x="1989135" y="2328356"/>
          <a:ext cx="3975246" cy="2378726"/>
        </p:xfrm>
        <a:graphic>
          <a:graphicData uri="http://schemas.openxmlformats.org/drawingml/2006/table">
            <a:tbl>
              <a:tblPr firstRow="1" firstCol="1" bandRow="1"/>
              <a:tblGrid>
                <a:gridCol w="662400">
                  <a:extLst>
                    <a:ext uri="{9D8B030D-6E8A-4147-A177-3AD203B41FA5}">
                      <a16:colId xmlns:a16="http://schemas.microsoft.com/office/drawing/2014/main" val="20000"/>
                    </a:ext>
                  </a:extLst>
                </a:gridCol>
                <a:gridCol w="662400">
                  <a:extLst>
                    <a:ext uri="{9D8B030D-6E8A-4147-A177-3AD203B41FA5}">
                      <a16:colId xmlns:a16="http://schemas.microsoft.com/office/drawing/2014/main" val="20001"/>
                    </a:ext>
                  </a:extLst>
                </a:gridCol>
                <a:gridCol w="662400">
                  <a:extLst>
                    <a:ext uri="{9D8B030D-6E8A-4147-A177-3AD203B41FA5}">
                      <a16:colId xmlns:a16="http://schemas.microsoft.com/office/drawing/2014/main" val="20002"/>
                    </a:ext>
                  </a:extLst>
                </a:gridCol>
                <a:gridCol w="662400">
                  <a:extLst>
                    <a:ext uri="{9D8B030D-6E8A-4147-A177-3AD203B41FA5}">
                      <a16:colId xmlns:a16="http://schemas.microsoft.com/office/drawing/2014/main" val="20003"/>
                    </a:ext>
                  </a:extLst>
                </a:gridCol>
                <a:gridCol w="662823">
                  <a:extLst>
                    <a:ext uri="{9D8B030D-6E8A-4147-A177-3AD203B41FA5}">
                      <a16:colId xmlns:a16="http://schemas.microsoft.com/office/drawing/2014/main" val="20004"/>
                    </a:ext>
                  </a:extLst>
                </a:gridCol>
                <a:gridCol w="662823">
                  <a:extLst>
                    <a:ext uri="{9D8B030D-6E8A-4147-A177-3AD203B41FA5}">
                      <a16:colId xmlns:a16="http://schemas.microsoft.com/office/drawing/2014/main" val="20005"/>
                    </a:ext>
                  </a:extLst>
                </a:gridCol>
              </a:tblGrid>
              <a:tr h="40585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5">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I</a:t>
                      </a:r>
                      <a:r>
                        <a:rPr lang="en-US" sz="1800" b="1" baseline="-25000" dirty="0">
                          <a:effectLst/>
                          <a:latin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0804">
                <a:tc rowSpan="5">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defTabSz="914400" rtl="0" eaLnBrk="1" fontAlgn="auto" latinLnBrk="0" hangingPunct="1">
                        <a:lnSpc>
                          <a:spcPct val="107000"/>
                        </a:lnSpc>
                        <a:spcBef>
                          <a:spcPts val="0"/>
                        </a:spcBef>
                        <a:spcAft>
                          <a:spcPts val="0"/>
                        </a:spcAft>
                        <a:buClrTx/>
                        <a:buSzTx/>
                        <a:buFontTx/>
                        <a:buNone/>
                        <a:tabLst/>
                        <a:defRPr/>
                      </a:pP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I</a:t>
                      </a:r>
                      <a:r>
                        <a:rPr lang="en-US" sz="1800" b="1" baseline="-25000" dirty="0">
                          <a:effectLst/>
                          <a:latin typeface="Times New Roman" panose="02020603050405020304" pitchFamily="18" charset="0"/>
                          <a:cs typeface="Times New Roman" panose="02020603050405020304" pitchFamily="18" charset="0"/>
                        </a:rPr>
                        <a:t>1</a:t>
                      </a:r>
                      <a:endParaRPr lang="en-US" sz="1800" b="1" i="1" baseline="-25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 </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LW</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solidFill>
                            <a:srgbClr val="00B050"/>
                          </a:solidFill>
                          <a:effectLst/>
                          <a:latin typeface="Times New Roman" panose="02020603050405020304" pitchFamily="18" charset="0"/>
                          <a:cs typeface="Times New Roman" panose="02020603050405020304" pitchFamily="18" charset="0"/>
                        </a:rPr>
                        <a:t>M</a:t>
                      </a:r>
                      <a:endParaRPr lang="en-US" sz="1800" b="1" i="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solidFill>
                            <a:srgbClr val="00B050"/>
                          </a:solidFill>
                          <a:effectLst/>
                          <a:latin typeface="Times New Roman" panose="02020603050405020304" pitchFamily="18" charset="0"/>
                          <a:cs typeface="Times New Roman" panose="02020603050405020304" pitchFamily="18" charset="0"/>
                        </a:rPr>
                        <a:t>H</a:t>
                      </a:r>
                      <a:endParaRPr lang="en-US" sz="1800" b="1" i="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VH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LW</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LW</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LW</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M</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LW</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90804">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VH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409656">
                <a:tc vMerge="1">
                  <a:txBody>
                    <a:bodyPr/>
                    <a:lstStyle/>
                    <a:p>
                      <a:pPr marL="0" marR="0" algn="ctr">
                        <a:lnSpc>
                          <a:spcPct val="107000"/>
                        </a:lnSpc>
                        <a:spcBef>
                          <a:spcPts val="0"/>
                        </a:spcBef>
                        <a:spcAft>
                          <a:spcPts val="0"/>
                        </a:spcAft>
                      </a:pPr>
                      <a:endParaRPr lang="en-US"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solidFill>
                            <a:srgbClr val="00B050"/>
                          </a:solidFill>
                          <a:effectLst/>
                          <a:latin typeface="Times New Roman" panose="02020603050405020304" pitchFamily="18" charset="0"/>
                          <a:cs typeface="Times New Roman" panose="02020603050405020304" pitchFamily="18" charset="0"/>
                        </a:rPr>
                        <a:t>VH</a:t>
                      </a:r>
                      <a:endParaRPr lang="en-US" sz="1800" b="1" i="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M</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VH</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VH</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544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387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387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82430" y="949747"/>
            <a:ext cx="9453852" cy="1200329"/>
          </a:xfrm>
          <a:prstGeom prst="rect">
            <a:avLst/>
          </a:prstGeom>
          <a:noFill/>
        </p:spPr>
        <p:txBody>
          <a:bodyPr wrap="square" rtlCol="0">
            <a:spAutoFit/>
          </a:bodyPr>
          <a:lstStyle/>
          <a:p>
            <a:r>
              <a:rPr lang="en-US" sz="2400" b="1" dirty="0">
                <a:solidFill>
                  <a:prstClr val="black"/>
                </a:solidFill>
              </a:rPr>
              <a:t>A binary-coded GA is used to optimize both DB as well as RB of the fuzzy reasoning tool with the help of a set of training cases (refer to the table given below.)</a:t>
            </a:r>
          </a:p>
        </p:txBody>
      </p:sp>
      <p:graphicFrame>
        <p:nvGraphicFramePr>
          <p:cNvPr id="8" name="Table 7"/>
          <p:cNvGraphicFramePr>
            <a:graphicFrameLocks noGrp="1"/>
          </p:cNvGraphicFramePr>
          <p:nvPr>
            <p:extLst>
              <p:ext uri="{D42A27DB-BD31-4B8C-83A1-F6EECF244321}">
                <p14:modId xmlns:p14="http://schemas.microsoft.com/office/powerpoint/2010/main" val="956118277"/>
              </p:ext>
            </p:extLst>
          </p:nvPr>
        </p:nvGraphicFramePr>
        <p:xfrm>
          <a:off x="2722418" y="2561625"/>
          <a:ext cx="4665518" cy="2457183"/>
        </p:xfrm>
        <a:graphic>
          <a:graphicData uri="http://schemas.openxmlformats.org/drawingml/2006/table">
            <a:tbl>
              <a:tblPr firstRow="1" firstCol="1" bandRow="1"/>
              <a:tblGrid>
                <a:gridCol w="1166131">
                  <a:extLst>
                    <a:ext uri="{9D8B030D-6E8A-4147-A177-3AD203B41FA5}">
                      <a16:colId xmlns:a16="http://schemas.microsoft.com/office/drawing/2014/main" val="20000"/>
                    </a:ext>
                  </a:extLst>
                </a:gridCol>
                <a:gridCol w="1166131">
                  <a:extLst>
                    <a:ext uri="{9D8B030D-6E8A-4147-A177-3AD203B41FA5}">
                      <a16:colId xmlns:a16="http://schemas.microsoft.com/office/drawing/2014/main" val="20001"/>
                    </a:ext>
                  </a:extLst>
                </a:gridCol>
                <a:gridCol w="1166628">
                  <a:extLst>
                    <a:ext uri="{9D8B030D-6E8A-4147-A177-3AD203B41FA5}">
                      <a16:colId xmlns:a16="http://schemas.microsoft.com/office/drawing/2014/main" val="20002"/>
                    </a:ext>
                  </a:extLst>
                </a:gridCol>
                <a:gridCol w="1166628">
                  <a:extLst>
                    <a:ext uri="{9D8B030D-6E8A-4147-A177-3AD203B41FA5}">
                      <a16:colId xmlns:a16="http://schemas.microsoft.com/office/drawing/2014/main" val="20003"/>
                    </a:ext>
                  </a:extLst>
                </a:gridCol>
              </a:tblGrid>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Sl. No.</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I</a:t>
                      </a:r>
                      <a:r>
                        <a:rPr lang="en-US" sz="1800" b="1" baseline="-25000">
                          <a:effectLst/>
                          <a:latin typeface="Times New Roman" panose="02020603050405020304" pitchFamily="18" charset="0"/>
                          <a:cs typeface="Times New Roman" panose="02020603050405020304" pitchFamily="18" charset="0"/>
                        </a:rPr>
                        <a:t>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I</a:t>
                      </a:r>
                      <a:r>
                        <a:rPr lang="en-US" sz="1800" b="1" baseline="-25000">
                          <a:effectLst/>
                          <a:latin typeface="Times New Roman" panose="02020603050405020304" pitchFamily="18" charset="0"/>
                          <a:cs typeface="Times New Roman" panose="02020603050405020304" pitchFamily="18" charset="0"/>
                        </a:rPr>
                        <a:t>2</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O</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10.0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28.0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3.5</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14.0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15.0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4.0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05307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5102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T</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17.0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31.0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4.6</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88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489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489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47807" y="932236"/>
            <a:ext cx="9834418" cy="461665"/>
          </a:xfrm>
          <a:prstGeom prst="rect">
            <a:avLst/>
          </a:prstGeom>
          <a:noFill/>
        </p:spPr>
        <p:txBody>
          <a:bodyPr wrap="square" rtlCol="0">
            <a:spAutoFit/>
          </a:bodyPr>
          <a:lstStyle/>
          <a:p>
            <a:r>
              <a:rPr lang="en-US" sz="2400" b="1" dirty="0">
                <a:solidFill>
                  <a:prstClr val="black"/>
                </a:solidFill>
              </a:rPr>
              <a:t>An initial population of the BCGA is created at random, as shown below</a:t>
            </a:r>
          </a:p>
        </p:txBody>
      </p:sp>
      <p:graphicFrame>
        <p:nvGraphicFramePr>
          <p:cNvPr id="8" name="Table 7"/>
          <p:cNvGraphicFramePr>
            <a:graphicFrameLocks noGrp="1"/>
          </p:cNvGraphicFramePr>
          <p:nvPr>
            <p:extLst>
              <p:ext uri="{D42A27DB-BD31-4B8C-83A1-F6EECF244321}">
                <p14:modId xmlns:p14="http://schemas.microsoft.com/office/powerpoint/2010/main" val="3394500960"/>
              </p:ext>
            </p:extLst>
          </p:nvPr>
        </p:nvGraphicFramePr>
        <p:xfrm>
          <a:off x="1610591" y="1870365"/>
          <a:ext cx="6702136" cy="3075710"/>
        </p:xfrm>
        <a:graphic>
          <a:graphicData uri="http://schemas.openxmlformats.org/drawingml/2006/table">
            <a:tbl>
              <a:tblPr firstRow="1" firstCol="1" bandRow="1"/>
              <a:tblGrid>
                <a:gridCol w="820670">
                  <a:extLst>
                    <a:ext uri="{9D8B030D-6E8A-4147-A177-3AD203B41FA5}">
                      <a16:colId xmlns:a16="http://schemas.microsoft.com/office/drawing/2014/main" val="20000"/>
                    </a:ext>
                  </a:extLst>
                </a:gridCol>
                <a:gridCol w="5881466">
                  <a:extLst>
                    <a:ext uri="{9D8B030D-6E8A-4147-A177-3AD203B41FA5}">
                      <a16:colId xmlns:a16="http://schemas.microsoft.com/office/drawing/2014/main" val="20001"/>
                    </a:ext>
                  </a:extLst>
                </a:gridCol>
              </a:tblGrid>
              <a:tr h="76892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Sl. No.</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GA-string</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1011001101110111000101010111001</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2</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0110010110110100010101110110010</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115339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8446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algn="ctr">
                        <a:lnSpc>
                          <a:spcPct val="107000"/>
                        </a:lnSpc>
                        <a:spcBef>
                          <a:spcPts val="0"/>
                        </a:spcBef>
                        <a:spcAft>
                          <a:spcPts val="0"/>
                        </a:spcAft>
                      </a:pPr>
                      <a:r>
                        <a:rPr lang="en-US" sz="1800" b="1">
                          <a:effectLst/>
                          <a:latin typeface="Times New Roman" panose="02020603050405020304" pitchFamily="18" charset="0"/>
                          <a:cs typeface="Times New Roman" panose="02020603050405020304" pitchFamily="18" charset="0"/>
                        </a:rPr>
                        <a:t>N</a:t>
                      </a:r>
                      <a:endParaRPr lang="en-US" sz="1800" b="1"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1010001110101110100100110111011</a:t>
                      </a:r>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2683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592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592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90501" y="926522"/>
            <a:ext cx="10382249" cy="1938992"/>
          </a:xfrm>
          <a:prstGeom prst="rect">
            <a:avLst/>
          </a:prstGeom>
          <a:noFill/>
        </p:spPr>
        <p:txBody>
          <a:bodyPr wrap="square" rtlCol="0">
            <a:spAutoFit/>
          </a:bodyPr>
          <a:lstStyle/>
          <a:p>
            <a:pPr algn="just"/>
            <a:r>
              <a:rPr lang="en-US" sz="2400" b="1" dirty="0"/>
              <a:t>Starting from the left most bit-position five bits are assigned to represent each of the b values (that is, b</a:t>
            </a:r>
            <a:r>
              <a:rPr lang="en-US" sz="2400" b="1" baseline="-25000" dirty="0"/>
              <a:t>1</a:t>
            </a:r>
            <a:r>
              <a:rPr lang="en-US" sz="2400" b="1" dirty="0"/>
              <a:t>, b</a:t>
            </a:r>
            <a:r>
              <a:rPr lang="en-US" sz="2400" b="1" baseline="-25000" dirty="0"/>
              <a:t>2</a:t>
            </a:r>
            <a:r>
              <a:rPr lang="en-US" sz="2400" b="1" dirty="0"/>
              <a:t> and b</a:t>
            </a:r>
            <a:r>
              <a:rPr lang="en-US" sz="2400" b="1" baseline="-25000" dirty="0"/>
              <a:t>3</a:t>
            </a:r>
            <a:r>
              <a:rPr lang="en-US" sz="2400" b="1" dirty="0"/>
              <a:t>) and the next 16 bits represent the RB of the fuzzy reasoning tool. Determine the deviation in prediction for the first training case by using the first GA-string. The b values are assumed to vary in the ranges given below.</a:t>
            </a:r>
          </a:p>
        </p:txBody>
      </p:sp>
      <mc:AlternateContent xmlns:mc="http://schemas.openxmlformats.org/markup-compatibility/2006" xmlns:a14="http://schemas.microsoft.com/office/drawing/2010/main">
        <mc:Choice Requires="a14">
          <p:sp>
            <p:nvSpPr>
              <p:cNvPr id="8" name="Rectangle 7"/>
              <p:cNvSpPr/>
              <p:nvPr/>
            </p:nvSpPr>
            <p:spPr>
              <a:xfrm>
                <a:off x="4111581" y="3475860"/>
                <a:ext cx="214956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𝟐</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a:solidFill>
                                <a:prstClr val="black"/>
                              </a:solidFill>
                              <a:latin typeface="Cambria Math" panose="02040503050406030204" pitchFamily="18" charset="0"/>
                              <a:ea typeface="Cambria Math" panose="02040503050406030204" pitchFamily="18" charset="0"/>
                            </a:rPr>
                            <m:t>𝟏</m:t>
                          </m:r>
                        </m:sub>
                      </m:sSub>
                      <m:r>
                        <a:rPr lang="en-US" sz="2000" b="1">
                          <a:solidFill>
                            <a:prstClr val="black"/>
                          </a:solidFill>
                          <a:latin typeface="Cambria Math" panose="02040503050406030204" pitchFamily="18" charset="0"/>
                          <a:ea typeface="Cambria Math" panose="02040503050406030204" pitchFamily="18" charset="0"/>
                        </a:rPr>
                        <m:t>≤</m:t>
                      </m:r>
                      <m:r>
                        <a:rPr lang="en-US" sz="2000" b="1">
                          <a:solidFill>
                            <a:prstClr val="black"/>
                          </a:solidFill>
                          <a:latin typeface="Cambria Math" panose="02040503050406030204" pitchFamily="18" charset="0"/>
                          <a:ea typeface="Cambria Math" panose="02040503050406030204" pitchFamily="18" charset="0"/>
                        </a:rPr>
                        <m:t>𝟒</m:t>
                      </m:r>
                      <m:r>
                        <a:rPr lang="en-US" sz="2000" b="1">
                          <a:solidFill>
                            <a:prstClr val="black"/>
                          </a:solidFill>
                          <a:latin typeface="Cambria Math" panose="02040503050406030204" pitchFamily="18" charset="0"/>
                          <a:ea typeface="Cambria Math" panose="02040503050406030204" pitchFamily="18" charset="0"/>
                        </a:rPr>
                        <m:t>.</m:t>
                      </m:r>
                      <m:r>
                        <a:rPr lang="en-US" sz="2000" b="1">
                          <a:solidFill>
                            <a:prstClr val="black"/>
                          </a:solidFill>
                          <a:latin typeface="Cambria Math" panose="02040503050406030204" pitchFamily="18" charset="0"/>
                          <a:ea typeface="Cambria Math" panose="02040503050406030204" pitchFamily="18" charset="0"/>
                        </a:rPr>
                        <m:t>𝟎</m:t>
                      </m:r>
                    </m:oMath>
                  </m:oMathPara>
                </a14:m>
                <a:endParaRPr lang="en-US" sz="2000" b="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𝟓</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i="1">
                              <a:solidFill>
                                <a:prstClr val="black"/>
                              </a:solidFill>
                              <a:latin typeface="Cambria Math" panose="02040503050406030204" pitchFamily="18" charset="0"/>
                              <a:ea typeface="Cambria Math" panose="02040503050406030204" pitchFamily="18" charset="0"/>
                            </a:rPr>
                            <m:t>𝟐</m:t>
                          </m:r>
                        </m:sub>
                      </m:sSub>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𝟏𝟓</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𝟎</m:t>
                      </m:r>
                    </m:oMath>
                  </m:oMathPara>
                </a14:m>
                <a:endParaRPr lang="en-US" sz="2000" b="1" dirty="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𝟎</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𝟓</m:t>
                      </m:r>
                      <m:r>
                        <a:rPr lang="en-US" sz="2000" b="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ea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𝒃</m:t>
                          </m:r>
                        </m:e>
                        <m:sub>
                          <m:r>
                            <a:rPr lang="en-US" sz="2000" b="1" i="1">
                              <a:solidFill>
                                <a:prstClr val="black"/>
                              </a:solidFill>
                              <a:latin typeface="Cambria Math" panose="02040503050406030204" pitchFamily="18" charset="0"/>
                              <a:ea typeface="Cambria Math" panose="02040503050406030204" pitchFamily="18" charset="0"/>
                            </a:rPr>
                            <m:t>𝟑</m:t>
                          </m:r>
                        </m:sub>
                      </m:sSub>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𝟏</m:t>
                      </m:r>
                      <m:r>
                        <a:rPr lang="en-US" sz="2000" b="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𝟓</m:t>
                      </m:r>
                    </m:oMath>
                  </m:oMathPara>
                </a14:m>
                <a:endParaRPr lang="en-US" sz="2000" b="1" dirty="0">
                  <a:solidFill>
                    <a:prstClr val="black"/>
                  </a:solidFill>
                  <a:latin typeface="Cambria Math" panose="02040503050406030204" pitchFamily="18" charset="0"/>
                  <a:ea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111581" y="3475860"/>
                <a:ext cx="2149563" cy="1015663"/>
              </a:xfrm>
              <a:prstGeom prst="rect">
                <a:avLst/>
              </a:prstGeom>
              <a:blipFill>
                <a:blip r:embed="rId7"/>
                <a:stretch>
                  <a:fillRect b="-1198"/>
                </a:stretch>
              </a:blipFill>
            </p:spPr>
            <p:txBody>
              <a:bodyPr/>
              <a:lstStyle/>
              <a:p>
                <a:r>
                  <a:rPr lang="en-US">
                    <a:noFill/>
                  </a:rPr>
                  <a:t> </a:t>
                </a:r>
              </a:p>
            </p:txBody>
          </p:sp>
        </mc:Fallback>
      </mc:AlternateContent>
    </p:spTree>
    <p:extLst>
      <p:ext uri="{BB962C8B-B14F-4D97-AF65-F5344CB8AC3E}">
        <p14:creationId xmlns:p14="http://schemas.microsoft.com/office/powerpoint/2010/main" val="13968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694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694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579125" y="792078"/>
            <a:ext cx="1810783" cy="523220"/>
          </a:xfrm>
          <a:prstGeom prst="rect">
            <a:avLst/>
          </a:prstGeom>
        </p:spPr>
        <p:txBody>
          <a:bodyPr wrap="square">
            <a:spAutoFit/>
          </a:bodyPr>
          <a:lstStyle/>
          <a:p>
            <a:r>
              <a:rPr lang="en-US" sz="2800" b="1" dirty="0">
                <a:solidFill>
                  <a:srgbClr val="C00000"/>
                </a:solidFill>
              </a:rPr>
              <a:t>Solution:</a:t>
            </a:r>
          </a:p>
        </p:txBody>
      </p:sp>
      <p:grpSp>
        <p:nvGrpSpPr>
          <p:cNvPr id="6" name="Group 5"/>
          <p:cNvGrpSpPr/>
          <p:nvPr/>
        </p:nvGrpSpPr>
        <p:grpSpPr>
          <a:xfrm>
            <a:off x="917693" y="1628685"/>
            <a:ext cx="4734962" cy="1561324"/>
            <a:chOff x="685800" y="1036403"/>
            <a:chExt cx="4732386" cy="1440391"/>
          </a:xfrm>
        </p:grpSpPr>
        <p:sp>
          <p:nvSpPr>
            <p:cNvPr id="8" name="TextBox 7"/>
            <p:cNvSpPr txBox="1"/>
            <p:nvPr/>
          </p:nvSpPr>
          <p:spPr>
            <a:xfrm>
              <a:off x="685800" y="1036403"/>
              <a:ext cx="4732386" cy="1046440"/>
            </a:xfrm>
            <a:prstGeom prst="rect">
              <a:avLst/>
            </a:prstGeom>
            <a:noFill/>
          </p:spPr>
          <p:txBody>
            <a:bodyPr wrap="none" rtlCol="0">
              <a:spAutoFit/>
            </a:bodyPr>
            <a:lstStyle/>
            <a:p>
              <a:r>
                <a:rPr lang="en-US" sz="2400" b="1" dirty="0"/>
                <a:t>GA-string</a:t>
              </a:r>
              <a:r>
                <a:rPr lang="en-US" sz="2400" dirty="0"/>
                <a:t> </a:t>
              </a:r>
            </a:p>
            <a:p>
              <a:endParaRPr lang="en-US" dirty="0"/>
            </a:p>
            <a:p>
              <a:r>
                <a:rPr lang="en-US" sz="2000" b="1" dirty="0">
                  <a:latin typeface="Cambria Math" panose="02040503050406030204" pitchFamily="18" charset="0"/>
                  <a:ea typeface="Cambria Math" panose="02040503050406030204" pitchFamily="18" charset="0"/>
                </a:rPr>
                <a:t>10110 01101  11011 1000101010111001</a:t>
              </a:r>
            </a:p>
          </p:txBody>
        </p:sp>
        <p:sp>
          <p:nvSpPr>
            <p:cNvPr id="10" name="Left Brace 9"/>
            <p:cNvSpPr/>
            <p:nvPr/>
          </p:nvSpPr>
          <p:spPr>
            <a:xfrm rot="16200000">
              <a:off x="1054943" y="1728734"/>
              <a:ext cx="185169" cy="60960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1770032" y="1773008"/>
              <a:ext cx="185169" cy="5334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2572937" y="1741793"/>
              <a:ext cx="185169" cy="60960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4101670" y="995759"/>
              <a:ext cx="185169" cy="209665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660521" y="2068652"/>
              <a:ext cx="415498"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2</a:t>
              </a:r>
            </a:p>
          </p:txBody>
        </p:sp>
        <p:sp>
          <p:nvSpPr>
            <p:cNvPr id="15" name="TextBox 14"/>
            <p:cNvSpPr txBox="1"/>
            <p:nvPr/>
          </p:nvSpPr>
          <p:spPr>
            <a:xfrm>
              <a:off x="950670" y="2057015"/>
              <a:ext cx="434507" cy="400110"/>
            </a:xfrm>
            <a:prstGeom prst="rect">
              <a:avLst/>
            </a:prstGeom>
            <a:noFill/>
          </p:spPr>
          <p:txBody>
            <a:bodyPr wrap="squar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1</a:t>
              </a:r>
            </a:p>
          </p:txBody>
        </p:sp>
        <p:sp>
          <p:nvSpPr>
            <p:cNvPr id="16" name="TextBox 15"/>
            <p:cNvSpPr txBox="1"/>
            <p:nvPr/>
          </p:nvSpPr>
          <p:spPr>
            <a:xfrm>
              <a:off x="2473515" y="2065047"/>
              <a:ext cx="415498"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b</a:t>
              </a:r>
              <a:r>
                <a:rPr lang="en-US" sz="2000" b="1" baseline="-25000" dirty="0">
                  <a:latin typeface="Cambria Math" panose="02040503050406030204" pitchFamily="18" charset="0"/>
                  <a:ea typeface="Cambria Math" panose="02040503050406030204" pitchFamily="18" charset="0"/>
                </a:rPr>
                <a:t>3</a:t>
              </a:r>
            </a:p>
          </p:txBody>
        </p:sp>
        <p:sp>
          <p:nvSpPr>
            <p:cNvPr id="17" name="TextBox 16"/>
            <p:cNvSpPr txBox="1"/>
            <p:nvPr/>
          </p:nvSpPr>
          <p:spPr>
            <a:xfrm>
              <a:off x="3946429" y="2076684"/>
              <a:ext cx="495649" cy="400110"/>
            </a:xfrm>
            <a:prstGeom prst="rect">
              <a:avLst/>
            </a:prstGeom>
            <a:noFill/>
          </p:spPr>
          <p:txBody>
            <a:bodyPr wrap="none" rtlCol="0">
              <a:spAutoFit/>
            </a:bodyPr>
            <a:lstStyle/>
            <a:p>
              <a:r>
                <a:rPr lang="en-US" sz="2000" b="1" dirty="0">
                  <a:latin typeface="Cambria Math" panose="02040503050406030204" pitchFamily="18" charset="0"/>
                  <a:ea typeface="Cambria Math" panose="02040503050406030204" pitchFamily="18" charset="0"/>
                </a:rPr>
                <a:t>RB</a:t>
              </a:r>
            </a:p>
          </p:txBody>
        </p:sp>
      </p:grpSp>
      <p:sp>
        <p:nvSpPr>
          <p:cNvPr id="18" name="TextBox 17"/>
          <p:cNvSpPr txBox="1"/>
          <p:nvPr/>
        </p:nvSpPr>
        <p:spPr>
          <a:xfrm>
            <a:off x="917693" y="3544255"/>
            <a:ext cx="7311908" cy="1938992"/>
          </a:xfrm>
          <a:prstGeom prst="rect">
            <a:avLst/>
          </a:prstGeom>
          <a:noFill/>
        </p:spPr>
        <p:txBody>
          <a:bodyPr wrap="square" rtlCol="0">
            <a:spAutoFit/>
          </a:bodyPr>
          <a:lstStyle/>
          <a:p>
            <a:r>
              <a:rPr lang="en-US" sz="2400" b="1" dirty="0"/>
              <a:t>To determine the real value of </a:t>
            </a:r>
            <a:r>
              <a:rPr lang="en-US" sz="2400" b="1" dirty="0">
                <a:ea typeface="Cambria Math" panose="02040503050406030204" pitchFamily="18" charset="0"/>
              </a:rPr>
              <a:t>b</a:t>
            </a:r>
            <a:r>
              <a:rPr lang="en-US" sz="2400" b="1" baseline="-25000" dirty="0">
                <a:ea typeface="Cambria Math" panose="02040503050406030204" pitchFamily="18" charset="0"/>
              </a:rPr>
              <a:t>1</a:t>
            </a:r>
            <a:r>
              <a:rPr lang="en-US" sz="2400" b="1" dirty="0">
                <a:ea typeface="Cambria Math" panose="02040503050406030204" pitchFamily="18" charset="0"/>
              </a:rPr>
              <a:t>:</a:t>
            </a:r>
          </a:p>
          <a:p>
            <a:r>
              <a:rPr lang="en-US" sz="2400" b="1" dirty="0">
                <a:ea typeface="Cambria Math" panose="02040503050406030204" pitchFamily="18" charset="0"/>
              </a:rPr>
              <a:t>D.V. = 22</a:t>
            </a:r>
          </a:p>
          <a:p>
            <a:r>
              <a:rPr lang="en-US" sz="2400" b="1" dirty="0"/>
              <a:t>Using linear Mapping rule, we get</a:t>
            </a:r>
          </a:p>
          <a:p>
            <a:r>
              <a:rPr lang="en-US" sz="2400" b="1" dirty="0">
                <a:ea typeface="Cambria Math" panose="02040503050406030204" pitchFamily="18" charset="0"/>
              </a:rPr>
              <a:t>b</a:t>
            </a:r>
            <a:r>
              <a:rPr lang="en-US" sz="2400" b="1" baseline="-25000" dirty="0">
                <a:ea typeface="Cambria Math" panose="02040503050406030204" pitchFamily="18" charset="0"/>
              </a:rPr>
              <a:t>1</a:t>
            </a:r>
            <a:r>
              <a:rPr lang="en-US" sz="2400" b="1" dirty="0">
                <a:ea typeface="Cambria Math" panose="02040503050406030204" pitchFamily="18" charset="0"/>
              </a:rPr>
              <a:t> = 3.419355</a:t>
            </a:r>
          </a:p>
          <a:p>
            <a:r>
              <a:rPr lang="en-US" sz="2400" b="1" dirty="0"/>
              <a:t>Similarly, we get </a:t>
            </a:r>
            <a:r>
              <a:rPr lang="en-US" sz="2400" b="1" dirty="0">
                <a:ea typeface="Cambria Math" panose="02040503050406030204" pitchFamily="18" charset="0"/>
              </a:rPr>
              <a:t>b</a:t>
            </a:r>
            <a:r>
              <a:rPr lang="en-US" sz="2400" b="1" baseline="-25000" dirty="0">
                <a:ea typeface="Cambria Math" panose="02040503050406030204" pitchFamily="18" charset="0"/>
              </a:rPr>
              <a:t>2</a:t>
            </a:r>
            <a:r>
              <a:rPr lang="en-US" sz="2400" b="1" dirty="0">
                <a:ea typeface="Cambria Math" panose="02040503050406030204" pitchFamily="18" charset="0"/>
              </a:rPr>
              <a:t> = 9.193548, b</a:t>
            </a:r>
            <a:r>
              <a:rPr lang="en-US" sz="2400" b="1" baseline="-25000" dirty="0">
                <a:ea typeface="Cambria Math" panose="02040503050406030204" pitchFamily="18" charset="0"/>
              </a:rPr>
              <a:t>3</a:t>
            </a:r>
            <a:r>
              <a:rPr lang="en-US" sz="2400" b="1" dirty="0">
                <a:ea typeface="Cambria Math" panose="02040503050406030204" pitchFamily="18" charset="0"/>
              </a:rPr>
              <a:t> = 1.370968</a:t>
            </a:r>
          </a:p>
        </p:txBody>
      </p:sp>
    </p:spTree>
    <p:extLst>
      <p:ext uri="{BB962C8B-B14F-4D97-AF65-F5344CB8AC3E}">
        <p14:creationId xmlns:p14="http://schemas.microsoft.com/office/powerpoint/2010/main" val="387528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796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796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44500" y="1011307"/>
            <a:ext cx="7924800" cy="830997"/>
          </a:xfrm>
          <a:prstGeom prst="rect">
            <a:avLst/>
          </a:prstGeom>
          <a:noFill/>
        </p:spPr>
        <p:txBody>
          <a:bodyPr wrap="square" rtlCol="0">
            <a:spAutoFit/>
          </a:bodyPr>
          <a:lstStyle/>
          <a:p>
            <a:r>
              <a:rPr lang="en-US" sz="2400" b="1" dirty="0">
                <a:solidFill>
                  <a:prstClr val="black"/>
                </a:solidFill>
                <a:ea typeface="Cambria Math" panose="02040503050406030204" pitchFamily="18" charset="0"/>
              </a:rPr>
              <a:t>Corresponding to b</a:t>
            </a:r>
            <a:r>
              <a:rPr lang="en-US" sz="2400" b="1" baseline="-25000" dirty="0">
                <a:solidFill>
                  <a:prstClr val="black"/>
                </a:solidFill>
                <a:ea typeface="Cambria Math" panose="02040503050406030204" pitchFamily="18" charset="0"/>
              </a:rPr>
              <a:t>1</a:t>
            </a:r>
            <a:r>
              <a:rPr lang="en-US" sz="2400" b="1" dirty="0">
                <a:solidFill>
                  <a:prstClr val="black"/>
                </a:solidFill>
                <a:ea typeface="Cambria Math" panose="02040503050406030204" pitchFamily="18" charset="0"/>
              </a:rPr>
              <a:t>, b</a:t>
            </a:r>
            <a:r>
              <a:rPr lang="en-US" sz="2400" b="1" baseline="-25000" dirty="0">
                <a:solidFill>
                  <a:prstClr val="black"/>
                </a:solidFill>
                <a:ea typeface="Cambria Math" panose="02040503050406030204" pitchFamily="18" charset="0"/>
              </a:rPr>
              <a:t>2</a:t>
            </a:r>
            <a:r>
              <a:rPr lang="en-US" sz="2400" b="1" dirty="0">
                <a:solidFill>
                  <a:prstClr val="black"/>
                </a:solidFill>
                <a:ea typeface="Cambria Math" panose="02040503050406030204" pitchFamily="18" charset="0"/>
              </a:rPr>
              <a:t> and b</a:t>
            </a:r>
            <a:r>
              <a:rPr lang="en-US" sz="2400" b="1" baseline="-25000" dirty="0">
                <a:solidFill>
                  <a:prstClr val="black"/>
                </a:solidFill>
                <a:ea typeface="Cambria Math" panose="02040503050406030204" pitchFamily="18" charset="0"/>
              </a:rPr>
              <a:t>3</a:t>
            </a:r>
            <a:r>
              <a:rPr lang="en-US" sz="2400" b="1" dirty="0">
                <a:solidFill>
                  <a:prstClr val="black"/>
                </a:solidFill>
                <a:ea typeface="Cambria Math" panose="02040503050406030204" pitchFamily="18" charset="0"/>
              </a:rPr>
              <a:t>, the modified membership function distributions are found to be as follows:</a:t>
            </a:r>
          </a:p>
        </p:txBody>
      </p:sp>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b="5885"/>
          <a:stretch/>
        </p:blipFill>
        <p:spPr>
          <a:xfrm>
            <a:off x="444500" y="2167811"/>
            <a:ext cx="8534400" cy="2819400"/>
          </a:xfrm>
          <a:prstGeom prst="rect">
            <a:avLst/>
          </a:prstGeom>
        </p:spPr>
      </p:pic>
    </p:spTree>
    <p:extLst>
      <p:ext uri="{BB962C8B-B14F-4D97-AF65-F5344CB8AC3E}">
        <p14:creationId xmlns:p14="http://schemas.microsoft.com/office/powerpoint/2010/main" val="188181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899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899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a:xfrm>
            <a:off x="482600" y="1065069"/>
            <a:ext cx="84582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t>Corresponding to the sub-string: 1000101010111001,   </a:t>
            </a:r>
          </a:p>
          <a:p>
            <a:pPr marL="0" indent="0">
              <a:buFont typeface="Arial" pitchFamily="34" charset="0"/>
              <a:buNone/>
            </a:pPr>
            <a:r>
              <a:rPr lang="en-US" sz="2400" b="1" dirty="0"/>
              <a:t>the RB is found to be as follows:</a:t>
            </a:r>
          </a:p>
          <a:p>
            <a:pPr marL="0" indent="0">
              <a:buFont typeface="Arial" pitchFamily="34" charset="0"/>
              <a:buNone/>
            </a:pPr>
            <a:endParaRPr lang="en-US" sz="2000" b="1" dirty="0">
              <a:latin typeface="Century Gothic" panose="020B0502020202020204" pitchFamily="34" charset="0"/>
            </a:endParaRPr>
          </a:p>
          <a:p>
            <a:pPr marL="0" indent="0">
              <a:buFont typeface="Arial" pitchFamily="34" charset="0"/>
              <a:buNone/>
            </a:pPr>
            <a:endParaRPr lang="en-US" sz="2000" b="1" dirty="0">
              <a:latin typeface="Century Gothic" panose="020B0502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14120230"/>
              </p:ext>
            </p:extLst>
          </p:nvPr>
        </p:nvGraphicFramePr>
        <p:xfrm>
          <a:off x="738909" y="2463801"/>
          <a:ext cx="6337301" cy="2548890"/>
        </p:xfrm>
        <a:graphic>
          <a:graphicData uri="http://schemas.openxmlformats.org/drawingml/2006/table">
            <a:tbl>
              <a:tblPr firstRow="1" bandRow="1">
                <a:tableStyleId>{3C2FFA5D-87B4-456A-9821-1D502468CF0F}</a:tableStyleId>
              </a:tblPr>
              <a:tblGrid>
                <a:gridCol w="1056217">
                  <a:extLst>
                    <a:ext uri="{9D8B030D-6E8A-4147-A177-3AD203B41FA5}">
                      <a16:colId xmlns:a16="http://schemas.microsoft.com/office/drawing/2014/main" val="1488203409"/>
                    </a:ext>
                  </a:extLst>
                </a:gridCol>
                <a:gridCol w="1056217">
                  <a:extLst>
                    <a:ext uri="{9D8B030D-6E8A-4147-A177-3AD203B41FA5}">
                      <a16:colId xmlns:a16="http://schemas.microsoft.com/office/drawing/2014/main" val="3932335762"/>
                    </a:ext>
                  </a:extLst>
                </a:gridCol>
                <a:gridCol w="1073020">
                  <a:extLst>
                    <a:ext uri="{9D8B030D-6E8A-4147-A177-3AD203B41FA5}">
                      <a16:colId xmlns:a16="http://schemas.microsoft.com/office/drawing/2014/main" val="4133742302"/>
                    </a:ext>
                  </a:extLst>
                </a:gridCol>
                <a:gridCol w="1039413">
                  <a:extLst>
                    <a:ext uri="{9D8B030D-6E8A-4147-A177-3AD203B41FA5}">
                      <a16:colId xmlns:a16="http://schemas.microsoft.com/office/drawing/2014/main" val="2334446896"/>
                    </a:ext>
                  </a:extLst>
                </a:gridCol>
                <a:gridCol w="1056217">
                  <a:extLst>
                    <a:ext uri="{9D8B030D-6E8A-4147-A177-3AD203B41FA5}">
                      <a16:colId xmlns:a16="http://schemas.microsoft.com/office/drawing/2014/main" val="4164516915"/>
                    </a:ext>
                  </a:extLst>
                </a:gridCol>
                <a:gridCol w="1056217">
                  <a:extLst>
                    <a:ext uri="{9D8B030D-6E8A-4147-A177-3AD203B41FA5}">
                      <a16:colId xmlns:a16="http://schemas.microsoft.com/office/drawing/2014/main" val="693124422"/>
                    </a:ext>
                  </a:extLst>
                </a:gridCol>
              </a:tblGrid>
              <a:tr h="424815">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lumMod val="40000"/>
                        <a:lumOff val="60000"/>
                      </a:schemeClr>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lumMod val="40000"/>
                        <a:lumOff val="60000"/>
                      </a:schemeClr>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r>
                        <a:rPr lang="en-US" sz="2000" kern="1200" dirty="0"/>
                        <a:t>I</a:t>
                      </a:r>
                      <a:r>
                        <a:rPr lang="en-US" sz="2000" kern="1200" baseline="-25000" dirty="0"/>
                        <a:t>2</a:t>
                      </a:r>
                      <a:endParaRPr lang="en-US" sz="2000" b="1" kern="1200" baseline="-250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346003485"/>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74823275"/>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1460789427"/>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b="1" kern="1200" dirty="0"/>
                        <a:t>I</a:t>
                      </a:r>
                      <a:r>
                        <a:rPr lang="en-US" sz="2000" b="1" kern="1200" baseline="-25000" dirty="0"/>
                        <a:t>1</a:t>
                      </a:r>
                      <a:endParaRPr lang="en-US" sz="2000" b="1" kern="1200" baseline="-250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LW</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620073500"/>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3985527382"/>
                  </a:ext>
                </a:extLst>
              </a:tr>
              <a:tr h="42481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endParaRPr lang="en-US" sz="2000" b="1" kern="1200" dirty="0">
                        <a:solidFill>
                          <a:schemeClr val="tx1"/>
                        </a:solidFill>
                        <a:latin typeface="Century Gothic" panose="020B0502020202020204" pitchFamily="34" charset="0"/>
                        <a:ea typeface="+mn-ea"/>
                        <a:cs typeface="+mn-cs"/>
                      </a:endParaRPr>
                    </a:p>
                  </a:txBody>
                  <a:tcPr>
                    <a:solidFill>
                      <a:schemeClr val="accent1"/>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M</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a:t>
                      </a:r>
                      <a:endParaRPr lang="en-US" sz="2000" b="1" kern="1200" dirty="0">
                        <a:solidFill>
                          <a:schemeClr val="tx1"/>
                        </a:solidFill>
                        <a:latin typeface="Century Gothic" panose="020B0502020202020204" pitchFamily="34" charset="0"/>
                        <a:ea typeface="+mn-ea"/>
                        <a:cs typeface="+mn-cs"/>
                      </a:endParaRPr>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latinLnBrk="0" hangingPunct="1"/>
                      <a:r>
                        <a:rPr lang="en-US" sz="2000" kern="1200" dirty="0"/>
                        <a:t>VH</a:t>
                      </a:r>
                      <a:endParaRPr lang="en-US" sz="2000" b="1" kern="1200" dirty="0">
                        <a:solidFill>
                          <a:schemeClr val="tx1"/>
                        </a:solidFill>
                        <a:latin typeface="Century Gothic" panose="020B0502020202020204" pitchFamily="34" charset="0"/>
                        <a:ea typeface="+mn-ea"/>
                        <a:cs typeface="+mn-cs"/>
                      </a:endParaRPr>
                    </a:p>
                  </a:txBody>
                  <a:tcPr/>
                </a:tc>
                <a:extLst>
                  <a:ext uri="{0D108BD9-81ED-4DB2-BD59-A6C34878D82A}">
                    <a16:rowId xmlns:a16="http://schemas.microsoft.com/office/drawing/2014/main" val="636151529"/>
                  </a:ext>
                </a:extLst>
              </a:tr>
            </a:tbl>
          </a:graphicData>
        </a:graphic>
      </p:graphicFrame>
    </p:spTree>
    <p:extLst>
      <p:ext uri="{BB962C8B-B14F-4D97-AF65-F5344CB8AC3E}">
        <p14:creationId xmlns:p14="http://schemas.microsoft.com/office/powerpoint/2010/main" val="239953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0016"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0017"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
          <p:cNvGrpSpPr/>
          <p:nvPr/>
        </p:nvGrpSpPr>
        <p:grpSpPr>
          <a:xfrm>
            <a:off x="384464" y="685800"/>
            <a:ext cx="8759536" cy="5927777"/>
            <a:chOff x="384464" y="685800"/>
            <a:chExt cx="8759536" cy="5927777"/>
          </a:xfrm>
        </p:grpSpPr>
        <mc:AlternateContent xmlns:mc="http://schemas.openxmlformats.org/markup-compatibility/2006" xmlns:a14="http://schemas.microsoft.com/office/drawing/2010/main">
          <mc:Choice Requires="a14">
            <p:sp>
              <p:nvSpPr>
                <p:cNvPr id="3" name="Rectangle 2"/>
                <p:cNvSpPr/>
                <p:nvPr/>
              </p:nvSpPr>
              <p:spPr>
                <a:xfrm>
                  <a:off x="384464" y="685800"/>
                  <a:ext cx="8759536" cy="5927777"/>
                </a:xfrm>
                <a:prstGeom prst="rect">
                  <a:avLst/>
                </a:prstGeom>
              </p:spPr>
              <p:txBody>
                <a:bodyPr wrap="square">
                  <a:spAutoFit/>
                </a:bodyPr>
                <a:lstStyle/>
                <a:p>
                  <a:pPr lvl="0">
                    <a:spcBef>
                      <a:spcPct val="20000"/>
                    </a:spcBef>
                  </a:pPr>
                  <a:r>
                    <a:rPr lang="en-US" sz="2400" b="1" dirty="0">
                      <a:solidFill>
                        <a:prstClr val="black"/>
                      </a:solidFill>
                    </a:rPr>
                    <a:t>For the inputs: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r>
                        <a:rPr lang="en-US" sz="2400" b="1" i="1">
                          <a:solidFill>
                            <a:prstClr val="black"/>
                          </a:solidFill>
                          <a:latin typeface="Cambria Math"/>
                        </a:rPr>
                        <m:t>=</m:t>
                      </m:r>
                      <m:r>
                        <a:rPr lang="en-US" sz="2400" b="1" i="1">
                          <a:solidFill>
                            <a:prstClr val="black"/>
                          </a:solidFill>
                          <a:latin typeface="Cambria Math"/>
                        </a:rPr>
                        <m:t>𝟏𝟎</m:t>
                      </m:r>
                      <m:r>
                        <a:rPr lang="en-US" sz="2400" b="1" i="1">
                          <a:solidFill>
                            <a:prstClr val="black"/>
                          </a:solidFill>
                          <a:latin typeface="Cambria Math"/>
                        </a:rPr>
                        <m:t>.</m:t>
                      </m:r>
                      <m:r>
                        <a:rPr lang="en-US" sz="2400" b="1" i="1">
                          <a:solidFill>
                            <a:prstClr val="black"/>
                          </a:solidFill>
                          <a:latin typeface="Cambria Math"/>
                        </a:rPr>
                        <m:t>𝟎</m:t>
                      </m:r>
                      <m:r>
                        <a:rPr lang="en-US" sz="2400" b="1" i="1">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r>
                        <a:rPr lang="en-US" sz="2400" b="1" i="1">
                          <a:solidFill>
                            <a:prstClr val="black"/>
                          </a:solidFill>
                          <a:latin typeface="Cambria Math"/>
                        </a:rPr>
                        <m:t>=</m:t>
                      </m:r>
                      <m:r>
                        <a:rPr lang="en-US" sz="2400" b="1" i="1">
                          <a:solidFill>
                            <a:prstClr val="black"/>
                          </a:solidFill>
                          <a:latin typeface="Cambria Math"/>
                        </a:rPr>
                        <m:t>𝟐𝟖</m:t>
                      </m:r>
                      <m:r>
                        <a:rPr lang="en-US" sz="2400" b="1" i="1">
                          <a:solidFill>
                            <a:prstClr val="black"/>
                          </a:solidFill>
                          <a:latin typeface="Cambria Math"/>
                        </a:rPr>
                        <m:t>.</m:t>
                      </m:r>
                      <m:r>
                        <a:rPr lang="en-US" sz="2400" b="1" i="1">
                          <a:solidFill>
                            <a:prstClr val="black"/>
                          </a:solidFill>
                          <a:latin typeface="Cambria Math"/>
                        </a:rPr>
                        <m:t>𝟎</m:t>
                      </m:r>
                    </m:oMath>
                  </a14:m>
                  <a:r>
                    <a:rPr lang="en-US" sz="2400" b="1" dirty="0">
                      <a:solidFill>
                        <a:prstClr val="black"/>
                      </a:solidFill>
                    </a:rPr>
                    <a:t> </a:t>
                  </a:r>
                </a:p>
                <a:p>
                  <a:pPr lvl="0">
                    <a:spcBef>
                      <a:spcPct val="20000"/>
                    </a:spcBef>
                  </a:pPr>
                  <a:r>
                    <a:rPr lang="en-US" sz="2400" b="1" dirty="0">
                      <a:solidFill>
                        <a:prstClr val="black"/>
                      </a:solidFill>
                    </a:rPr>
                    <a:t>The fired present rules are as follows:</a:t>
                  </a:r>
                </a:p>
                <a:p>
                  <a:pPr lvl="0">
                    <a:spcBef>
                      <a:spcPct val="20000"/>
                    </a:spcBef>
                  </a:pPr>
                  <a:r>
                    <a:rPr lang="en-US" sz="2400" b="1" dirty="0">
                      <a:solidFill>
                        <a:prstClr val="black"/>
                      </a:solidFill>
                    </a:rPr>
                    <a:t>If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oMath>
                  </a14:m>
                  <a:r>
                    <a:rPr lang="en-US" sz="2400" b="1" dirty="0">
                      <a:solidFill>
                        <a:prstClr val="black"/>
                      </a:solidFill>
                    </a:rPr>
                    <a:t> is M AND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oMath>
                  </a14:m>
                  <a:r>
                    <a:rPr lang="en-US" sz="2400" b="1" dirty="0">
                      <a:solidFill>
                        <a:prstClr val="black"/>
                      </a:solidFill>
                    </a:rPr>
                    <a:t> is LW Then O is LW,</a:t>
                  </a:r>
                </a:p>
                <a:p>
                  <a:pPr lvl="0">
                    <a:spcBef>
                      <a:spcPct val="20000"/>
                    </a:spcBef>
                  </a:pPr>
                  <a:r>
                    <a:rPr lang="en-US" sz="2400" b="1" dirty="0">
                      <a:solidFill>
                        <a:prstClr val="black"/>
                      </a:solidFill>
                    </a:rPr>
                    <a:t>If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𝟏</m:t>
                          </m:r>
                        </m:sub>
                      </m:sSub>
                    </m:oMath>
                  </a14:m>
                  <a:r>
                    <a:rPr lang="en-US" sz="2400" b="1" dirty="0">
                      <a:solidFill>
                        <a:prstClr val="black"/>
                      </a:solidFill>
                    </a:rPr>
                    <a:t> is H AND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𝑰</m:t>
                          </m:r>
                        </m:e>
                        <m:sub>
                          <m:r>
                            <a:rPr lang="en-US" sz="2400" b="1" i="1">
                              <a:solidFill>
                                <a:prstClr val="black"/>
                              </a:solidFill>
                              <a:latin typeface="Cambria Math"/>
                            </a:rPr>
                            <m:t>𝟐</m:t>
                          </m:r>
                        </m:sub>
                      </m:sSub>
                    </m:oMath>
                  </a14:m>
                  <a:r>
                    <a:rPr lang="en-US" sz="2400" b="1" dirty="0">
                      <a:solidFill>
                        <a:prstClr val="black"/>
                      </a:solidFill>
                    </a:rPr>
                    <a:t> is LW Then O is M.</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r>
                    <a:rPr lang="en-US" sz="2400" b="1" dirty="0">
                      <a:solidFill>
                        <a:srgbClr val="FF0000"/>
                      </a:solidFill>
                    </a:rPr>
                    <a:t>Membership values’ calculation</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r>
                    <a:rPr lang="en-US" sz="2000" b="1" dirty="0">
                      <a:solidFill>
                        <a:prstClr val="black"/>
                      </a:solidFill>
                      <a:latin typeface="Century Gothic" panose="020B0502020202020204" pitchFamily="34" charset="0"/>
                    </a:rPr>
                    <a:t>                                                               </a:t>
                  </a:r>
                </a:p>
                <a:p>
                  <a:pPr lvl="0">
                    <a:spcBef>
                      <a:spcPct val="20000"/>
                    </a:spcBef>
                  </a:pPr>
                  <a:r>
                    <a:rPr lang="en-US" sz="2000" b="1" dirty="0">
                      <a:solidFill>
                        <a:prstClr val="black"/>
                      </a:solidFill>
                      <a:latin typeface="Century Gothic" panose="020B0502020202020204" pitchFamily="34" charset="0"/>
                    </a:rPr>
                    <a:t>                                                      </a:t>
                  </a:r>
                  <a14:m>
                    <m:oMath xmlns:m="http://schemas.openxmlformats.org/officeDocument/2006/math">
                      <m:r>
                        <a:rPr lang="en-US" sz="2000" b="1" i="0" smtClean="0">
                          <a:solidFill>
                            <a:prstClr val="black"/>
                          </a:solidFill>
                          <a:latin typeface="Cambria Math" panose="02040503050406030204" pitchFamily="18" charset="0"/>
                          <a:ea typeface="Cambria Math" panose="02040503050406030204" pitchFamily="18" charset="0"/>
                        </a:rPr>
                        <m:t>           </m:t>
                      </m:r>
                    </m:oMath>
                  </a14:m>
                  <a:endParaRPr lang="en-US" sz="2000" b="1" i="0" dirty="0">
                    <a:solidFill>
                      <a:prstClr val="black"/>
                    </a:solidFill>
                    <a:latin typeface="Cambria Math" panose="02040503050406030204" pitchFamily="18" charset="0"/>
                    <a:ea typeface="Cambria Math" panose="02040503050406030204" pitchFamily="18" charset="0"/>
                  </a:endParaRPr>
                </a:p>
                <a:p>
                  <a:pPr lvl="0">
                    <a:spcBef>
                      <a:spcPct val="20000"/>
                    </a:spcBef>
                  </a:pPr>
                  <a:r>
                    <a:rPr lang="en-US" sz="2000" b="1" dirty="0">
                      <a:solidFill>
                        <a:prstClr val="black"/>
                      </a:solidFill>
                      <a:ea typeface="Cambria Math" panose="02040503050406030204" pitchFamily="18" charset="0"/>
                    </a:rPr>
                    <a:t>                                                                             </a:t>
                  </a:r>
                  <a14:m>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ea typeface="Cambria Math" panose="02040503050406030204" pitchFamily="18" charset="0"/>
                            </a:rPr>
                            <m:t>𝝁</m:t>
                          </m:r>
                        </m:e>
                        <m:sub>
                          <m:r>
                            <a:rPr lang="en-US" sz="2000" b="1" i="1">
                              <a:solidFill>
                                <a:prstClr val="black"/>
                              </a:solidFill>
                              <a:latin typeface="Cambria Math" panose="02040503050406030204" pitchFamily="18" charset="0"/>
                            </a:rPr>
                            <m:t>𝑴</m:t>
                          </m:r>
                        </m:sub>
                      </m:sSub>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𝟎</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𝟖𝟑</m:t>
                      </m:r>
                      <m:r>
                        <a:rPr lang="en-US" sz="2000" b="1" i="1" smtClean="0">
                          <a:solidFill>
                            <a:prstClr val="black"/>
                          </a:solidFill>
                          <a:latin typeface="Cambria Math" panose="02040503050406030204" pitchFamily="18" charset="0"/>
                        </a:rPr>
                        <m:t>  </m:t>
                      </m:r>
                    </m:oMath>
                  </a14:m>
                  <a:r>
                    <a:rPr lang="en-US" sz="2000" b="1" dirty="0">
                      <a:solidFill>
                        <a:prstClr val="black"/>
                      </a:solidFill>
                      <a:latin typeface="Century Gothic" panose="020B0502020202020204" pitchFamily="34" charset="0"/>
                    </a:rPr>
                    <a:t> </a:t>
                  </a: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a:p>
                  <a:pPr lvl="0">
                    <a:spcBef>
                      <a:spcPct val="20000"/>
                    </a:spcBef>
                  </a:pPr>
                  <a:endParaRPr lang="en-US" sz="2000" b="1" dirty="0">
                    <a:solidFill>
                      <a:prstClr val="black"/>
                    </a:solidFill>
                    <a:latin typeface="Century Gothic" panose="020B0502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84464" y="685800"/>
                  <a:ext cx="8759536" cy="5927777"/>
                </a:xfrm>
                <a:prstGeom prst="rect">
                  <a:avLst/>
                </a:prstGeom>
                <a:blipFill>
                  <a:blip r:embed="rId7"/>
                  <a:stretch>
                    <a:fillRect l="-1044" t="-823"/>
                  </a:stretch>
                </a:blipFill>
              </p:spPr>
              <p:txBody>
                <a:bodyPr/>
                <a:lstStyle/>
                <a:p>
                  <a:r>
                    <a:rPr lang="en-US">
                      <a:noFill/>
                    </a:rPr>
                    <a:t> </a:t>
                  </a:r>
                </a:p>
              </p:txBody>
            </p:sp>
          </mc:Fallback>
        </mc:AlternateContent>
        <p:grpSp>
          <p:nvGrpSpPr>
            <p:cNvPr id="8" name="Group 7"/>
            <p:cNvGrpSpPr/>
            <p:nvPr/>
          </p:nvGrpSpPr>
          <p:grpSpPr>
            <a:xfrm>
              <a:off x="569782" y="3333750"/>
              <a:ext cx="4114800" cy="2243759"/>
              <a:chOff x="609600" y="2036628"/>
              <a:chExt cx="4114800" cy="2243759"/>
            </a:xfrm>
          </p:grpSpPr>
          <p:cxnSp>
            <p:nvCxnSpPr>
              <p:cNvPr id="10" name="Straight Connector 9"/>
              <p:cNvCxnSpPr/>
              <p:nvPr/>
            </p:nvCxnSpPr>
            <p:spPr>
              <a:xfrm>
                <a:off x="2514600" y="2571750"/>
                <a:ext cx="10668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rot="5400000">
                <a:off x="2329130" y="2389330"/>
                <a:ext cx="288645" cy="22859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609600" y="2036628"/>
                <a:ext cx="4114800" cy="2243759"/>
                <a:chOff x="609600" y="2036628"/>
                <a:chExt cx="4114800" cy="2243759"/>
              </a:xfrm>
            </p:grpSpPr>
            <p:sp>
              <p:nvSpPr>
                <p:cNvPr id="13" name="Isosceles Triangle 12"/>
                <p:cNvSpPr/>
                <p:nvPr/>
              </p:nvSpPr>
              <p:spPr>
                <a:xfrm>
                  <a:off x="1447800" y="2266950"/>
                  <a:ext cx="1822704" cy="1413272"/>
                </a:xfrm>
                <a:prstGeom prst="triangle">
                  <a:avLst>
                    <a:gd name="adj" fmla="val 494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p:cNvCxnSpPr>
                <p:nvPr/>
              </p:nvCxnSpPr>
              <p:spPr>
                <a:xfrm flipH="1">
                  <a:off x="609600" y="2266950"/>
                  <a:ext cx="1740402"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13" idx="2"/>
                </p:cNvCxnSpPr>
                <p:nvPr/>
              </p:nvCxnSpPr>
              <p:spPr>
                <a:xfrm flipH="1">
                  <a:off x="609600" y="3680222"/>
                  <a:ext cx="8382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09600" y="2266950"/>
                  <a:ext cx="0" cy="14132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350002" y="2266950"/>
                  <a:ext cx="0" cy="1413272"/>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514600" y="2571750"/>
                  <a:ext cx="0" cy="1108472"/>
                </a:xfrm>
                <a:prstGeom prst="line">
                  <a:avLst/>
                </a:prstGeom>
                <a:ln w="19050">
                  <a:prstDash val="lgDashDot"/>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581400" y="2571750"/>
                  <a:ext cx="0" cy="11084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85799" y="2724150"/>
                  <a:ext cx="597403" cy="400110"/>
                </a:xfrm>
                <a:prstGeom prst="rect">
                  <a:avLst/>
                </a:prstGeom>
                <a:noFill/>
              </p:spPr>
              <p:txBody>
                <a:bodyPr wrap="square" rtlCol="0">
                  <a:spAutoFit/>
                </a:bodyPr>
                <a:lstStyle/>
                <a:p>
                  <a:r>
                    <a:rPr lang="en-US" sz="2000" b="1" dirty="0">
                      <a:latin typeface="Century Gothic" panose="020B0502020202020204" pitchFamily="34" charset="0"/>
                    </a:rPr>
                    <a:t>1.0</a:t>
                  </a:r>
                </a:p>
              </p:txBody>
            </p:sp>
            <p:sp>
              <p:nvSpPr>
                <p:cNvPr id="21" name="TextBox 20"/>
                <p:cNvSpPr txBox="1"/>
                <p:nvPr/>
              </p:nvSpPr>
              <p:spPr>
                <a:xfrm>
                  <a:off x="1136904" y="3623577"/>
                  <a:ext cx="650746" cy="400110"/>
                </a:xfrm>
                <a:prstGeom prst="rect">
                  <a:avLst/>
                </a:prstGeom>
                <a:noFill/>
              </p:spPr>
              <p:txBody>
                <a:bodyPr wrap="square" rtlCol="0">
                  <a:spAutoFit/>
                </a:bodyPr>
                <a:lstStyle/>
                <a:p>
                  <a:r>
                    <a:rPr lang="en-US" sz="2000" b="1" dirty="0">
                      <a:latin typeface="Century Gothic" panose="020B0502020202020204" pitchFamily="34" charset="0"/>
                    </a:rPr>
                    <a:t>6.0</a:t>
                  </a:r>
                </a:p>
              </p:txBody>
            </p:sp>
            <p:sp>
              <p:nvSpPr>
                <p:cNvPr id="22" name="TextBox 21"/>
                <p:cNvSpPr txBox="1"/>
                <p:nvPr/>
              </p:nvSpPr>
              <p:spPr>
                <a:xfrm>
                  <a:off x="3027430" y="3600816"/>
                  <a:ext cx="1696970" cy="400110"/>
                </a:xfrm>
                <a:prstGeom prst="rect">
                  <a:avLst/>
                </a:prstGeom>
                <a:noFill/>
              </p:spPr>
              <p:txBody>
                <a:bodyPr wrap="square" rtlCol="0">
                  <a:spAutoFit/>
                </a:bodyPr>
                <a:lstStyle/>
                <a:p>
                  <a:r>
                    <a:rPr lang="en-US" sz="2000" b="1" dirty="0">
                      <a:latin typeface="Century Gothic" panose="020B0502020202020204" pitchFamily="34" charset="0"/>
                    </a:rPr>
                    <a:t>12.83871</a:t>
                  </a:r>
                </a:p>
              </p:txBody>
            </p:sp>
            <p:sp>
              <p:nvSpPr>
                <p:cNvPr id="23" name="TextBox 22"/>
                <p:cNvSpPr txBox="1"/>
                <p:nvPr/>
              </p:nvSpPr>
              <p:spPr>
                <a:xfrm>
                  <a:off x="1167016" y="3859672"/>
                  <a:ext cx="1696970" cy="400110"/>
                </a:xfrm>
                <a:prstGeom prst="rect">
                  <a:avLst/>
                </a:prstGeom>
                <a:noFill/>
              </p:spPr>
              <p:txBody>
                <a:bodyPr wrap="square" rtlCol="0">
                  <a:spAutoFit/>
                </a:bodyPr>
                <a:lstStyle/>
                <a:p>
                  <a:r>
                    <a:rPr lang="en-US" sz="2000" b="1" dirty="0">
                      <a:latin typeface="Century Gothic" panose="020B0502020202020204" pitchFamily="34" charset="0"/>
                    </a:rPr>
                    <a:t>9.419355</a:t>
                  </a:r>
                </a:p>
              </p:txBody>
            </p:sp>
            <p:sp>
              <p:nvSpPr>
                <p:cNvPr id="24" name="TextBox 23"/>
                <p:cNvSpPr txBox="1"/>
                <p:nvPr/>
              </p:nvSpPr>
              <p:spPr>
                <a:xfrm>
                  <a:off x="2414826" y="3880277"/>
                  <a:ext cx="709373" cy="400110"/>
                </a:xfrm>
                <a:prstGeom prst="rect">
                  <a:avLst/>
                </a:prstGeom>
                <a:noFill/>
              </p:spPr>
              <p:txBody>
                <a:bodyPr wrap="square" rtlCol="0">
                  <a:spAutoFit/>
                </a:bodyPr>
                <a:lstStyle/>
                <a:p>
                  <a:r>
                    <a:rPr lang="en-US" sz="2000" b="1" dirty="0">
                      <a:latin typeface="Century Gothic" panose="020B0502020202020204" pitchFamily="34" charset="0"/>
                    </a:rPr>
                    <a:t>10.0</a:t>
                  </a:r>
                </a:p>
              </p:txBody>
            </p:sp>
            <p:cxnSp>
              <p:nvCxnSpPr>
                <p:cNvPr id="25" name="Curved Connector 24"/>
                <p:cNvCxnSpPr>
                  <a:stCxn id="23" idx="0"/>
                  <a:endCxn id="13" idx="3"/>
                </p:cNvCxnSpPr>
                <p:nvPr/>
              </p:nvCxnSpPr>
              <p:spPr>
                <a:xfrm rot="5400000" flipH="1" flipV="1">
                  <a:off x="2093026" y="3602697"/>
                  <a:ext cx="179450" cy="334501"/>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6" name="Curved Connector 25"/>
                <p:cNvCxnSpPr/>
                <p:nvPr/>
              </p:nvCxnSpPr>
              <p:spPr>
                <a:xfrm rot="16200000" flipV="1">
                  <a:off x="2435350" y="3759474"/>
                  <a:ext cx="304799" cy="14629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441449" y="2036628"/>
                  <a:ext cx="533400" cy="400110"/>
                </a:xfrm>
                <a:prstGeom prst="rect">
                  <a:avLst/>
                </a:prstGeom>
                <a:noFill/>
              </p:spPr>
              <p:txBody>
                <a:bodyPr wrap="square" rtlCol="0">
                  <a:spAutoFit/>
                </a:bodyPr>
                <a:lstStyle/>
                <a:p>
                  <a:r>
                    <a:rPr lang="en-US" sz="2000" b="1" dirty="0">
                      <a:latin typeface="Century Gothic" panose="020B0502020202020204" pitchFamily="34" charset="0"/>
                    </a:rPr>
                    <a:t>M</a:t>
                  </a:r>
                </a:p>
              </p:txBody>
            </p:sp>
            <mc:AlternateContent xmlns:mc="http://schemas.openxmlformats.org/markup-compatibility/2006" xmlns:a14="http://schemas.microsoft.com/office/drawing/2010/main">
              <mc:Choice Requires="a14">
                <p:sp>
                  <p:nvSpPr>
                    <p:cNvPr id="28" name="TextBox 27"/>
                    <p:cNvSpPr txBox="1"/>
                    <p:nvPr/>
                  </p:nvSpPr>
                  <p:spPr>
                    <a:xfrm>
                      <a:off x="3459569" y="2868406"/>
                      <a:ext cx="77724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𝝁</m:t>
                                </m:r>
                              </m:e>
                              <m:sub>
                                <m:r>
                                  <a:rPr lang="en-US" sz="2000" b="1" i="1">
                                    <a:latin typeface="Cambria Math" panose="02040503050406030204" pitchFamily="18" charset="0"/>
                                  </a:rPr>
                                  <m:t>𝑴</m:t>
                                </m:r>
                              </m:sub>
                            </m:sSub>
                          </m:oMath>
                        </m:oMathPara>
                      </a14:m>
                      <a:endParaRPr lang="en-US" sz="2000" b="1" baseline="-25000" dirty="0">
                        <a:latin typeface="Century Gothic" panose="020B0502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59569" y="2868406"/>
                      <a:ext cx="777244" cy="400110"/>
                    </a:xfrm>
                    <a:prstGeom prst="rect">
                      <a:avLst/>
                    </a:prstGeom>
                    <a:blipFill rotWithShape="0">
                      <a:blip r:embed="rId8"/>
                      <a:stretch>
                        <a:fillRect b="-757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0" name="TextBox 29"/>
                <p:cNvSpPr txBox="1"/>
                <p:nvPr/>
              </p:nvSpPr>
              <p:spPr>
                <a:xfrm>
                  <a:off x="4842280" y="3396195"/>
                  <a:ext cx="3095398" cy="52046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𝑴</m:t>
                                </m:r>
                              </m:sub>
                            </m:sSub>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𝟖𝟑𝟖𝟕𝟏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𝟖𝟑𝟖𝟕𝟏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𝟗</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𝟒𝟏𝟗𝟑𝟓𝟓</m:t>
                            </m:r>
                          </m:den>
                        </m:f>
                      </m:oMath>
                    </m:oMathPara>
                  </a14:m>
                  <a:endParaRPr kumimoji="0" lang="en-US" sz="1800" b="1" i="0" u="none" strike="noStrike" kern="0" cap="none" spc="0" normalizeH="0" baseline="0" noProof="0" dirty="0">
                    <a:ln>
                      <a:noFill/>
                    </a:ln>
                    <a:solidFill>
                      <a:prstClr val="black"/>
                    </a:solidFill>
                    <a:effectLst/>
                    <a:uLnTx/>
                    <a:uFillTx/>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842280" y="3396195"/>
                  <a:ext cx="3095398" cy="520463"/>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717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a:extLst>
              <a:ext uri="{FF2B5EF4-FFF2-40B4-BE49-F238E27FC236}">
                <a16:creationId xmlns:a16="http://schemas.microsoft.com/office/drawing/2014/main" id="{488D61A8-7CA0-4E3D-9FE1-4D1752B17DC9}"/>
              </a:ext>
            </a:extLst>
          </p:cNvPr>
          <p:cNvSpPr txBox="1">
            <a:spLocks noChangeArrowheads="1"/>
          </p:cNvSpPr>
          <p:nvPr/>
        </p:nvSpPr>
        <p:spPr bwMode="auto">
          <a:xfrm>
            <a:off x="1981200" y="45720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a:solidFill>
                  <a:srgbClr val="C00000"/>
                </a:solidFill>
                <a:latin typeface="Times New Roman" panose="02020603050405020304" pitchFamily="18" charset="0"/>
                <a:cs typeface="Times New Roman" panose="02020603050405020304" pitchFamily="18" charset="0"/>
              </a:rPr>
              <a:t>Combined Genetic Algorithms and Fuzzy Logic Technique</a:t>
            </a:r>
          </a:p>
        </p:txBody>
      </p:sp>
      <p:sp>
        <p:nvSpPr>
          <p:cNvPr id="6" name="TextBox 5">
            <a:extLst>
              <a:ext uri="{FF2B5EF4-FFF2-40B4-BE49-F238E27FC236}">
                <a16:creationId xmlns:a16="http://schemas.microsoft.com/office/drawing/2014/main" id="{DE714318-A9C3-4168-9D42-47A2258CCA6F}"/>
              </a:ext>
            </a:extLst>
          </p:cNvPr>
          <p:cNvSpPr txBox="1"/>
          <p:nvPr/>
        </p:nvSpPr>
        <p:spPr>
          <a:xfrm>
            <a:off x="2209800" y="1143000"/>
            <a:ext cx="7016344" cy="1938992"/>
          </a:xfrm>
          <a:prstGeom prst="rect">
            <a:avLst/>
          </a:prstGeom>
          <a:noFill/>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a:latin typeface="Times New Roman" panose="02020603050405020304" pitchFamily="18" charset="0"/>
                <a:cs typeface="Times New Roman" panose="02020603050405020304" pitchFamily="18" charset="0"/>
              </a:rPr>
              <a:t>GAs and FLCs are combined in two different ways:</a:t>
            </a:r>
          </a:p>
          <a:p>
            <a:pPr>
              <a:buFont typeface="Arial" panose="020B0604020202020204" pitchFamily="34" charset="0"/>
              <a:buChar char="•"/>
            </a:pPr>
            <a:r>
              <a:rPr lang="en-US" altLang="en-US" sz="2400" b="1">
                <a:solidFill>
                  <a:srgbClr val="00B0F0"/>
                </a:solidFill>
                <a:latin typeface="Times New Roman" panose="02020603050405020304" pitchFamily="18" charset="0"/>
                <a:cs typeface="Times New Roman" panose="02020603050405020304" pitchFamily="18" charset="0"/>
              </a:rPr>
              <a:t>Fuzzy-Genetic Algorithm (FGA)</a:t>
            </a:r>
          </a:p>
          <a:p>
            <a:r>
              <a:rPr lang="en-US" altLang="en-US" sz="2400">
                <a:latin typeface="Times New Roman" panose="02020603050405020304" pitchFamily="18" charset="0"/>
                <a:cs typeface="Times New Roman" panose="02020603050405020304" pitchFamily="18" charset="0"/>
              </a:rPr>
              <a:t>An FLC is used to improve the performance of a GA</a:t>
            </a:r>
          </a:p>
          <a:p>
            <a:pPr>
              <a:buFont typeface="Arial" panose="020B0604020202020204" pitchFamily="34" charset="0"/>
              <a:buChar char="•"/>
            </a:pPr>
            <a:r>
              <a:rPr lang="en-US" altLang="en-US" sz="2400" b="1">
                <a:solidFill>
                  <a:srgbClr val="594FA1"/>
                </a:solidFill>
                <a:latin typeface="Times New Roman" panose="02020603050405020304" pitchFamily="18" charset="0"/>
                <a:cs typeface="Times New Roman" panose="02020603050405020304" pitchFamily="18" charset="0"/>
              </a:rPr>
              <a:t>Genetic-Fuzzy System (GFS)</a:t>
            </a:r>
          </a:p>
          <a:p>
            <a:r>
              <a:rPr lang="en-US" altLang="en-US" sz="2400">
                <a:latin typeface="Times New Roman" panose="02020603050405020304" pitchFamily="18" charset="0"/>
                <a:cs typeface="Times New Roman" panose="02020603050405020304" pitchFamily="18" charset="0"/>
              </a:rPr>
              <a:t>A GA is utilized to improve the performance of an FLC</a:t>
            </a:r>
          </a:p>
        </p:txBody>
      </p:sp>
      <p:sp>
        <p:nvSpPr>
          <p:cNvPr id="7" name="TextBox 6">
            <a:extLst>
              <a:ext uri="{FF2B5EF4-FFF2-40B4-BE49-F238E27FC236}">
                <a16:creationId xmlns:a16="http://schemas.microsoft.com/office/drawing/2014/main" id="{EA8A7ADC-B36C-4030-8CB4-22B6A849E9D0}"/>
              </a:ext>
            </a:extLst>
          </p:cNvPr>
          <p:cNvSpPr txBox="1"/>
          <p:nvPr/>
        </p:nvSpPr>
        <p:spPr>
          <a:xfrm>
            <a:off x="2133600" y="3429000"/>
            <a:ext cx="8077200" cy="2308324"/>
          </a:xfrm>
          <a:prstGeom prst="rect">
            <a:avLst/>
          </a:prstGeom>
          <a:noFill/>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chemeClr val="hlink"/>
                </a:solidFill>
                <a:latin typeface="Times New Roman" panose="02020603050405020304" pitchFamily="18" charset="0"/>
                <a:cs typeface="Times New Roman" panose="02020603050405020304" pitchFamily="18" charset="0"/>
              </a:rPr>
              <a:t>A Few Fuzzy-Genetic Algorithms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Global search power of a GA is combined with local search capability of an FLC</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An FLC may be used to control the GA-parameters like probability of crossover, probability of mutation, population size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12050" y="1020795"/>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104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104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7" name="Group 76"/>
          <p:cNvGrpSpPr/>
          <p:nvPr/>
        </p:nvGrpSpPr>
        <p:grpSpPr>
          <a:xfrm>
            <a:off x="823292" y="746732"/>
            <a:ext cx="3540893" cy="2049464"/>
            <a:chOff x="345306" y="507740"/>
            <a:chExt cx="3540893" cy="2049464"/>
          </a:xfrm>
        </p:grpSpPr>
        <p:grpSp>
          <p:nvGrpSpPr>
            <p:cNvPr id="78" name="Group 77"/>
            <p:cNvGrpSpPr/>
            <p:nvPr/>
          </p:nvGrpSpPr>
          <p:grpSpPr>
            <a:xfrm>
              <a:off x="345306" y="580958"/>
              <a:ext cx="3540893" cy="1915916"/>
              <a:chOff x="345306" y="580958"/>
              <a:chExt cx="3540893" cy="1915916"/>
            </a:xfrm>
          </p:grpSpPr>
          <p:grpSp>
            <p:nvGrpSpPr>
              <p:cNvPr id="81" name="Group 80"/>
              <p:cNvGrpSpPr/>
              <p:nvPr/>
            </p:nvGrpSpPr>
            <p:grpSpPr>
              <a:xfrm>
                <a:off x="345306" y="580958"/>
                <a:ext cx="3540893" cy="1915916"/>
                <a:chOff x="681172" y="461364"/>
                <a:chExt cx="3540893" cy="1915916"/>
              </a:xfrm>
            </p:grpSpPr>
            <p:cxnSp>
              <p:nvCxnSpPr>
                <p:cNvPr id="84" name="Straight Connector 83"/>
                <p:cNvCxnSpPr/>
                <p:nvPr/>
              </p:nvCxnSpPr>
              <p:spPr>
                <a:xfrm>
                  <a:off x="2850466" y="1613956"/>
                  <a:ext cx="551084" cy="0"/>
                </a:xfrm>
                <a:prstGeom prst="line">
                  <a:avLst/>
                </a:prstGeom>
                <a:noFill/>
                <a:ln w="9525" cap="flat" cmpd="sng" algn="ctr">
                  <a:solidFill>
                    <a:sysClr val="windowText" lastClr="000000">
                      <a:shade val="95000"/>
                      <a:satMod val="105000"/>
                    </a:sysClr>
                  </a:solidFill>
                  <a:prstDash val="dash"/>
                </a:ln>
                <a:effectLst/>
              </p:spPr>
            </p:cxnSp>
            <p:grpSp>
              <p:nvGrpSpPr>
                <p:cNvPr id="85" name="Group 84"/>
                <p:cNvGrpSpPr/>
                <p:nvPr/>
              </p:nvGrpSpPr>
              <p:grpSpPr>
                <a:xfrm>
                  <a:off x="681172" y="461364"/>
                  <a:ext cx="3540893" cy="1915916"/>
                  <a:chOff x="681172" y="461364"/>
                  <a:chExt cx="3540893" cy="1915916"/>
                </a:xfrm>
              </p:grpSpPr>
              <p:cxnSp>
                <p:nvCxnSpPr>
                  <p:cNvPr id="86" name="Straight Connector 85"/>
                  <p:cNvCxnSpPr/>
                  <p:nvPr/>
                </p:nvCxnSpPr>
                <p:spPr>
                  <a:xfrm flipH="1">
                    <a:off x="717804" y="461364"/>
                    <a:ext cx="850239" cy="9592"/>
                  </a:xfrm>
                  <a:prstGeom prst="line">
                    <a:avLst/>
                  </a:prstGeom>
                  <a:noFill/>
                  <a:ln w="9525" cap="flat" cmpd="sng" algn="ctr">
                    <a:solidFill>
                      <a:sysClr val="windowText" lastClr="000000">
                        <a:shade val="95000"/>
                        <a:satMod val="105000"/>
                      </a:sysClr>
                    </a:solidFill>
                    <a:prstDash val="dash"/>
                  </a:ln>
                  <a:effectLst/>
                </p:spPr>
              </p:cxnSp>
              <p:cxnSp>
                <p:nvCxnSpPr>
                  <p:cNvPr id="87" name="Straight Connector 86"/>
                  <p:cNvCxnSpPr/>
                  <p:nvPr/>
                </p:nvCxnSpPr>
                <p:spPr>
                  <a:xfrm flipH="1">
                    <a:off x="747916" y="1866576"/>
                    <a:ext cx="838200" cy="0"/>
                  </a:xfrm>
                  <a:prstGeom prst="line">
                    <a:avLst/>
                  </a:prstGeom>
                  <a:noFill/>
                  <a:ln w="9525" cap="flat" cmpd="sng" algn="ctr">
                    <a:solidFill>
                      <a:sysClr val="windowText" lastClr="000000">
                        <a:shade val="95000"/>
                        <a:satMod val="105000"/>
                      </a:sysClr>
                    </a:solidFill>
                    <a:prstDash val="dash"/>
                  </a:ln>
                  <a:effectLst/>
                </p:spPr>
              </p:cxnSp>
              <p:cxnSp>
                <p:nvCxnSpPr>
                  <p:cNvPr id="88" name="Straight Arrow Connector 87"/>
                  <p:cNvCxnSpPr/>
                  <p:nvPr/>
                </p:nvCxnSpPr>
                <p:spPr>
                  <a:xfrm>
                    <a:off x="747916" y="470956"/>
                    <a:ext cx="0" cy="1413272"/>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9" name="Straight Arrow Connector 88"/>
                  <p:cNvCxnSpPr/>
                  <p:nvPr/>
                </p:nvCxnSpPr>
                <p:spPr>
                  <a:xfrm>
                    <a:off x="3401550" y="1613956"/>
                    <a:ext cx="0" cy="25262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90" name="TextBox 89"/>
                  <p:cNvSpPr txBox="1"/>
                  <p:nvPr/>
                </p:nvSpPr>
                <p:spPr>
                  <a:xfrm>
                    <a:off x="681172" y="953156"/>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1.0</a:t>
                    </a:r>
                  </a:p>
                </p:txBody>
              </p:sp>
              <p:sp>
                <p:nvSpPr>
                  <p:cNvPr id="91" name="TextBox 90"/>
                  <p:cNvSpPr txBox="1"/>
                  <p:nvPr/>
                </p:nvSpPr>
                <p:spPr>
                  <a:xfrm>
                    <a:off x="1230630" y="197717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20.0</a:t>
                    </a:r>
                  </a:p>
                </p:txBody>
              </p:sp>
              <p:sp>
                <p:nvSpPr>
                  <p:cNvPr id="92" name="TextBox 91"/>
                  <p:cNvSpPr txBox="1"/>
                  <p:nvPr/>
                </p:nvSpPr>
                <p:spPr>
                  <a:xfrm>
                    <a:off x="2774266" y="1819794"/>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29.193548</a:t>
                    </a:r>
                  </a:p>
                </p:txBody>
              </p:sp>
              <p:cxnSp>
                <p:nvCxnSpPr>
                  <p:cNvPr id="93" name="Curved Connector 92"/>
                  <p:cNvCxnSpPr/>
                  <p:nvPr/>
                </p:nvCxnSpPr>
                <p:spPr>
                  <a:xfrm rot="5400000" flipH="1" flipV="1">
                    <a:off x="2562599" y="1901162"/>
                    <a:ext cx="291337" cy="257471"/>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94" name="TextBox 93"/>
                      <p:cNvSpPr txBox="1"/>
                      <p:nvPr/>
                    </p:nvSpPr>
                    <p:spPr>
                      <a:xfrm>
                        <a:off x="3425319" y="1500546"/>
                        <a:ext cx="777244" cy="3929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𝑳𝑾</m:t>
                                  </m:r>
                                </m:sub>
                              </m:sSub>
                            </m:oMath>
                          </m:oMathPara>
                        </a14:m>
                        <a:endPar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25319" y="1500546"/>
                        <a:ext cx="777244" cy="392993"/>
                      </a:xfrm>
                      <a:prstGeom prst="rect">
                        <a:avLst/>
                      </a:prstGeom>
                      <a:blipFill rotWithShape="0">
                        <a:blip r:embed="rId7"/>
                        <a:stretch>
                          <a:fillRect b="-9375"/>
                        </a:stretch>
                      </a:blipFill>
                    </p:spPr>
                    <p:txBody>
                      <a:bodyPr/>
                      <a:lstStyle/>
                      <a:p>
                        <a:r>
                          <a:rPr lang="en-US">
                            <a:noFill/>
                          </a:rPr>
                          <a:t> </a:t>
                        </a:r>
                      </a:p>
                    </p:txBody>
                  </p:sp>
                </mc:Fallback>
              </mc:AlternateContent>
            </p:grpSp>
          </p:grpSp>
          <p:sp>
            <p:nvSpPr>
              <p:cNvPr id="82" name="Right Triangle 81"/>
              <p:cNvSpPr/>
              <p:nvPr/>
            </p:nvSpPr>
            <p:spPr>
              <a:xfrm>
                <a:off x="1295400" y="590550"/>
                <a:ext cx="1459388" cy="1395620"/>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a:ea typeface="+mn-ea"/>
                  <a:cs typeface="+mn-cs"/>
                </a:endParaRPr>
              </a:p>
            </p:txBody>
          </p:sp>
          <p:cxnSp>
            <p:nvCxnSpPr>
              <p:cNvPr id="83" name="Curved Connector 82"/>
              <p:cNvCxnSpPr>
                <a:stCxn id="79" idx="1"/>
              </p:cNvCxnSpPr>
              <p:nvPr/>
            </p:nvCxnSpPr>
            <p:spPr>
              <a:xfrm rot="10800000" flipV="1">
                <a:off x="1502416" y="707794"/>
                <a:ext cx="1001781" cy="373781"/>
              </a:xfrm>
              <a:prstGeom prst="curvedConnector3">
                <a:avLst/>
              </a:prstGeom>
              <a:noFill/>
              <a:ln w="9525" cap="flat" cmpd="sng" algn="ctr">
                <a:solidFill>
                  <a:sysClr val="windowText" lastClr="000000">
                    <a:shade val="95000"/>
                    <a:satMod val="105000"/>
                  </a:sysClr>
                </a:solidFill>
                <a:prstDash val="solid"/>
                <a:tailEnd type="triangle"/>
              </a:ln>
              <a:effectLst/>
            </p:spPr>
          </p:cxnSp>
        </p:grpSp>
        <p:sp>
          <p:nvSpPr>
            <p:cNvPr id="79" name="TextBox 78"/>
            <p:cNvSpPr txBox="1"/>
            <p:nvPr/>
          </p:nvSpPr>
          <p:spPr>
            <a:xfrm>
              <a:off x="2504196" y="50774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p:sp>
          <p:nvSpPr>
            <p:cNvPr id="80" name="TextBox 79"/>
            <p:cNvSpPr txBox="1"/>
            <p:nvPr/>
          </p:nvSpPr>
          <p:spPr>
            <a:xfrm>
              <a:off x="1949446" y="215709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28.0</a:t>
              </a:r>
            </a:p>
          </p:txBody>
        </p:sp>
      </p:grpSp>
      <mc:AlternateContent xmlns:mc="http://schemas.openxmlformats.org/markup-compatibility/2006" xmlns:a14="http://schemas.microsoft.com/office/drawing/2010/main">
        <mc:Choice Requires="a14">
          <p:sp>
            <p:nvSpPr>
              <p:cNvPr id="95" name="Rectangle 94"/>
              <p:cNvSpPr/>
              <p:nvPr/>
            </p:nvSpPr>
            <p:spPr>
              <a:xfrm>
                <a:off x="622741" y="3367037"/>
                <a:ext cx="2944697" cy="6183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b="1" i="1" smtClean="0">
                                  <a:latin typeface="Cambria Math" panose="02040503050406030204" pitchFamily="18" charset="0"/>
                                </a:rPr>
                                <m:t>𝑳𝑾</m:t>
                              </m:r>
                            </m:sub>
                          </m:sSub>
                        </m:num>
                        <m:den>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𝟎</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𝟐𝟗</m:t>
                          </m:r>
                          <m:r>
                            <a:rPr lang="en-US" b="1" i="1">
                              <a:latin typeface="Cambria Math" panose="02040503050406030204" pitchFamily="18" charset="0"/>
                            </a:rPr>
                            <m:t>.</m:t>
                          </m:r>
                          <m:r>
                            <a:rPr lang="en-US" b="1" i="1" smtClean="0">
                              <a:latin typeface="Cambria Math" panose="02040503050406030204" pitchFamily="18" charset="0"/>
                            </a:rPr>
                            <m:t>𝟏𝟗𝟑𝟓𝟒𝟖</m:t>
                          </m:r>
                          <m:r>
                            <a:rPr lang="en-US" b="1" i="1">
                              <a:latin typeface="Cambria Math" panose="02040503050406030204" pitchFamily="18" charset="0"/>
                            </a:rPr>
                            <m:t>−</m:t>
                          </m:r>
                          <m:r>
                            <a:rPr lang="en-US" b="1" i="1" smtClean="0">
                              <a:latin typeface="Cambria Math" panose="02040503050406030204" pitchFamily="18" charset="0"/>
                            </a:rPr>
                            <m:t>𝟐𝟖</m:t>
                          </m:r>
                          <m:r>
                            <a:rPr lang="en-US" b="1" i="1">
                              <a:latin typeface="Cambria Math" panose="02040503050406030204" pitchFamily="18" charset="0"/>
                            </a:rPr>
                            <m:t>.</m:t>
                          </m:r>
                          <m:r>
                            <a:rPr lang="en-US" b="1" i="1">
                              <a:latin typeface="Cambria Math" panose="02040503050406030204" pitchFamily="18" charset="0"/>
                            </a:rPr>
                            <m:t>𝟎</m:t>
                          </m:r>
                        </m:num>
                        <m:den>
                          <m:r>
                            <a:rPr lang="en-US" b="1" i="1">
                              <a:latin typeface="Cambria Math" panose="02040503050406030204" pitchFamily="18" charset="0"/>
                            </a:rPr>
                            <m:t>𝟐𝟗</m:t>
                          </m:r>
                          <m:r>
                            <a:rPr lang="en-US" b="1" i="1">
                              <a:latin typeface="Cambria Math" panose="02040503050406030204" pitchFamily="18" charset="0"/>
                            </a:rPr>
                            <m:t>.</m:t>
                          </m:r>
                          <m:r>
                            <a:rPr lang="en-US" b="1" i="1">
                              <a:latin typeface="Cambria Math" panose="02040503050406030204" pitchFamily="18" charset="0"/>
                            </a:rPr>
                            <m:t>𝟏𝟗𝟑𝟓𝟒𝟖</m:t>
                          </m:r>
                          <m:r>
                            <a:rPr lang="en-US" b="1" i="1">
                              <a:latin typeface="Cambria Math" panose="02040503050406030204" pitchFamily="18" charset="0"/>
                            </a:rPr>
                            <m:t>−</m:t>
                          </m:r>
                          <m:r>
                            <a:rPr lang="en-US" b="1" i="1" smtClean="0">
                              <a:latin typeface="Cambria Math" panose="02040503050406030204" pitchFamily="18" charset="0"/>
                            </a:rPr>
                            <m:t>𝟐𝟎</m:t>
                          </m:r>
                          <m:r>
                            <a:rPr lang="en-US" b="1" i="1" smtClean="0">
                              <a:latin typeface="Cambria Math" panose="02040503050406030204" pitchFamily="18" charset="0"/>
                            </a:rPr>
                            <m:t>.</m:t>
                          </m:r>
                          <m:r>
                            <a:rPr lang="en-US" b="1" i="1" smtClean="0">
                              <a:latin typeface="Cambria Math" panose="02040503050406030204" pitchFamily="18" charset="0"/>
                            </a:rPr>
                            <m:t>𝟎</m:t>
                          </m:r>
                        </m:den>
                      </m:f>
                    </m:oMath>
                  </m:oMathPara>
                </a14:m>
                <a:endParaRPr lang="en-US" b="1" dirty="0"/>
              </a:p>
            </p:txBody>
          </p:sp>
        </mc:Choice>
        <mc:Fallback xmlns="">
          <p:sp>
            <p:nvSpPr>
              <p:cNvPr id="95" name="Rectangle 94"/>
              <p:cNvSpPr>
                <a:spLocks noRot="1" noChangeAspect="1" noMove="1" noResize="1" noEditPoints="1" noAdjustHandles="1" noChangeArrowheads="1" noChangeShapeType="1" noTextEdit="1"/>
              </p:cNvSpPr>
              <p:nvPr/>
            </p:nvSpPr>
            <p:spPr>
              <a:xfrm>
                <a:off x="622741" y="3367037"/>
                <a:ext cx="2944697" cy="61837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622742" y="4616582"/>
                <a:ext cx="180469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b="1" i="1" smtClean="0">
                              <a:latin typeface="Cambria Math" panose="02040503050406030204" pitchFamily="18" charset="0"/>
                            </a:rPr>
                            <m:t>𝑳𝑾</m:t>
                          </m:r>
                        </m:sub>
                      </m:sSub>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m:t>
                      </m:r>
                      <m:r>
                        <a:rPr lang="en-US" b="1" i="1" smtClean="0">
                          <a:latin typeface="Cambria Math" panose="02040503050406030204" pitchFamily="18" charset="0"/>
                        </a:rPr>
                        <m:t>𝟏</m:t>
                      </m:r>
                      <m:r>
                        <a:rPr lang="en-US" b="1" i="1">
                          <a:latin typeface="Cambria Math" panose="02040503050406030204" pitchFamily="18" charset="0"/>
                        </a:rPr>
                        <m:t>𝟑</m:t>
                      </m:r>
                    </m:oMath>
                  </m:oMathPara>
                </a14:m>
                <a:endParaRPr lang="en-US" b="1" dirty="0">
                  <a:latin typeface="Century Gothic" panose="020B0502020202020204" pitchFamily="34" charset="0"/>
                </a:endParaRPr>
              </a:p>
            </p:txBody>
          </p:sp>
        </mc:Choice>
        <mc:Fallback xmlns="">
          <p:sp>
            <p:nvSpPr>
              <p:cNvPr id="96" name="Rectangle 95"/>
              <p:cNvSpPr>
                <a:spLocks noRot="1" noChangeAspect="1" noMove="1" noResize="1" noEditPoints="1" noAdjustHandles="1" noChangeArrowheads="1" noChangeShapeType="1" noTextEdit="1"/>
              </p:cNvSpPr>
              <p:nvPr/>
            </p:nvSpPr>
            <p:spPr>
              <a:xfrm>
                <a:off x="622742" y="4616582"/>
                <a:ext cx="1804690" cy="369332"/>
              </a:xfrm>
              <a:prstGeom prst="rect">
                <a:avLst/>
              </a:prstGeom>
              <a:blipFill>
                <a:blip r:embed="rId9"/>
                <a:stretch>
                  <a:fillRect b="-6557"/>
                </a:stretch>
              </a:blipFill>
            </p:spPr>
            <p:txBody>
              <a:bodyPr/>
              <a:lstStyle/>
              <a:p>
                <a:r>
                  <a:rPr lang="en-US">
                    <a:noFill/>
                  </a:rPr>
                  <a:t> </a:t>
                </a:r>
              </a:p>
            </p:txBody>
          </p:sp>
        </mc:Fallback>
      </mc:AlternateContent>
      <p:cxnSp>
        <p:nvCxnSpPr>
          <p:cNvPr id="3" name="Straight Connector 2"/>
          <p:cNvCxnSpPr/>
          <p:nvPr/>
        </p:nvCxnSpPr>
        <p:spPr>
          <a:xfrm flipH="1">
            <a:off x="2975271" y="1918737"/>
            <a:ext cx="3363" cy="313448"/>
          </a:xfrm>
          <a:prstGeom prst="line">
            <a:avLst/>
          </a:prstGeom>
          <a:ln>
            <a:prstDash val="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339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2064"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2065"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0" name="Group 109"/>
          <p:cNvGrpSpPr/>
          <p:nvPr/>
        </p:nvGrpSpPr>
        <p:grpSpPr>
          <a:xfrm>
            <a:off x="390525" y="1196624"/>
            <a:ext cx="9247909" cy="3489676"/>
            <a:chOff x="158336" y="348289"/>
            <a:chExt cx="7816939" cy="2494321"/>
          </a:xfrm>
        </p:grpSpPr>
        <p:grpSp>
          <p:nvGrpSpPr>
            <p:cNvPr id="111" name="Group 110"/>
            <p:cNvGrpSpPr/>
            <p:nvPr/>
          </p:nvGrpSpPr>
          <p:grpSpPr>
            <a:xfrm>
              <a:off x="1523999" y="895350"/>
              <a:ext cx="6451276" cy="1387157"/>
              <a:chOff x="1859865" y="775756"/>
              <a:chExt cx="6451276" cy="1387157"/>
            </a:xfrm>
          </p:grpSpPr>
          <p:cxnSp>
            <p:nvCxnSpPr>
              <p:cNvPr id="143" name="Straight Connector 142"/>
              <p:cNvCxnSpPr/>
              <p:nvPr/>
            </p:nvCxnSpPr>
            <p:spPr>
              <a:xfrm>
                <a:off x="2621866" y="1766356"/>
                <a:ext cx="551084" cy="0"/>
              </a:xfrm>
              <a:prstGeom prst="line">
                <a:avLst/>
              </a:prstGeom>
              <a:noFill/>
              <a:ln w="9525" cap="flat" cmpd="sng" algn="ctr">
                <a:solidFill>
                  <a:sysClr val="windowText" lastClr="000000">
                    <a:shade val="95000"/>
                    <a:satMod val="105000"/>
                  </a:sysClr>
                </a:solidFill>
                <a:prstDash val="dash"/>
              </a:ln>
              <a:effectLst/>
            </p:spPr>
          </p:cxnSp>
          <p:grpSp>
            <p:nvGrpSpPr>
              <p:cNvPr id="144" name="Group 143"/>
              <p:cNvGrpSpPr/>
              <p:nvPr/>
            </p:nvGrpSpPr>
            <p:grpSpPr>
              <a:xfrm>
                <a:off x="1859865" y="775756"/>
                <a:ext cx="6451276" cy="1387157"/>
                <a:chOff x="1859865" y="775756"/>
                <a:chExt cx="6451276" cy="1387157"/>
              </a:xfrm>
            </p:grpSpPr>
            <p:cxnSp>
              <p:nvCxnSpPr>
                <p:cNvPr id="145" name="Straight Connector 144"/>
                <p:cNvCxnSpPr/>
                <p:nvPr/>
              </p:nvCxnSpPr>
              <p:spPr>
                <a:xfrm flipH="1">
                  <a:off x="4907866" y="1766356"/>
                  <a:ext cx="533400" cy="0"/>
                </a:xfrm>
                <a:prstGeom prst="line">
                  <a:avLst/>
                </a:prstGeom>
                <a:noFill/>
                <a:ln w="9525" cap="flat" cmpd="sng" algn="ctr">
                  <a:solidFill>
                    <a:sysClr val="windowText" lastClr="000000">
                      <a:shade val="95000"/>
                      <a:satMod val="105000"/>
                    </a:sysClr>
                  </a:solidFill>
                  <a:prstDash val="dash"/>
                </a:ln>
                <a:effectLst/>
              </p:spPr>
            </p:cxnSp>
            <p:cxnSp>
              <p:nvCxnSpPr>
                <p:cNvPr id="146" name="Straight Arrow Connector 145"/>
                <p:cNvCxnSpPr/>
                <p:nvPr/>
              </p:nvCxnSpPr>
              <p:spPr>
                <a:xfrm>
                  <a:off x="2698066" y="775756"/>
                  <a:ext cx="0" cy="990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147" name="TextBox 146"/>
                <p:cNvSpPr txBox="1"/>
                <p:nvPr/>
              </p:nvSpPr>
              <p:spPr>
                <a:xfrm>
                  <a:off x="5860067" y="1762803"/>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148" name="TextBox 147"/>
                <p:cNvSpPr txBox="1"/>
                <p:nvPr/>
              </p:nvSpPr>
              <p:spPr>
                <a:xfrm>
                  <a:off x="6863342" y="1739091"/>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149" name="Curved Connector 148"/>
                <p:cNvCxnSpPr/>
                <p:nvPr/>
              </p:nvCxnSpPr>
              <p:spPr>
                <a:xfrm rot="5400000" flipH="1" flipV="1">
                  <a:off x="1756843" y="1872060"/>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grpSp>
          <p:nvGrpSpPr>
            <p:cNvPr id="112" name="Group 111"/>
            <p:cNvGrpSpPr/>
            <p:nvPr/>
          </p:nvGrpSpPr>
          <p:grpSpPr>
            <a:xfrm>
              <a:off x="158336" y="348289"/>
              <a:ext cx="6946693" cy="2494321"/>
              <a:chOff x="158336" y="348289"/>
              <a:chExt cx="6946693" cy="2494321"/>
            </a:xfrm>
          </p:grpSpPr>
          <p:sp>
            <p:nvSpPr>
              <p:cNvPr id="113" name="Isosceles Triangle 112"/>
              <p:cNvSpPr/>
              <p:nvPr/>
            </p:nvSpPr>
            <p:spPr>
              <a:xfrm>
                <a:off x="986479" y="597113"/>
                <a:ext cx="1299521" cy="1288837"/>
              </a:xfrm>
              <a:prstGeom prst="triangle">
                <a:avLst>
                  <a:gd name="adj" fmla="val 41369"/>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14" name="Rectangle 113"/>
                  <p:cNvSpPr/>
                  <p:nvPr/>
                </p:nvSpPr>
                <p:spPr>
                  <a:xfrm>
                    <a:off x="1126591" y="2103946"/>
                    <a:ext cx="73770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14" name="Rectangle 113"/>
                  <p:cNvSpPr>
                    <a:spLocks noRot="1" noChangeAspect="1" noMove="1" noResize="1" noEditPoints="1" noAdjustHandles="1" noChangeArrowheads="1" noChangeShapeType="1" noTextEdit="1"/>
                  </p:cNvSpPr>
                  <p:nvPr/>
                </p:nvSpPr>
                <p:spPr>
                  <a:xfrm>
                    <a:off x="1126591" y="2103946"/>
                    <a:ext cx="737701" cy="369332"/>
                  </a:xfrm>
                  <a:prstGeom prst="rect">
                    <a:avLst/>
                  </a:prstGeom>
                  <a:blipFill>
                    <a:blip r:embed="rId7"/>
                    <a:stretch>
                      <a:fillRect/>
                    </a:stretch>
                  </a:blipFill>
                </p:spPr>
                <p:txBody>
                  <a:bodyPr/>
                  <a:lstStyle/>
                  <a:p>
                    <a:r>
                      <a:rPr lang="en-US">
                        <a:noFill/>
                      </a:rPr>
                      <a:t> </a:t>
                    </a:r>
                  </a:p>
                </p:txBody>
              </p:sp>
            </mc:Fallback>
          </mc:AlternateContent>
          <p:sp>
            <p:nvSpPr>
              <p:cNvPr id="115" name="TextBox 114"/>
              <p:cNvSpPr txBox="1"/>
              <p:nvPr/>
            </p:nvSpPr>
            <p:spPr>
              <a:xfrm>
                <a:off x="158336" y="348289"/>
                <a:ext cx="1594265" cy="6076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noProof="0" dirty="0">
                    <a:solidFill>
                      <a:srgbClr val="FF0000"/>
                    </a:solidFill>
                  </a:rPr>
                  <a:t>1</a:t>
                </a:r>
                <a:r>
                  <a:rPr kumimoji="0" lang="en-US" sz="2400" b="1" i="0" u="none" strike="noStrike" kern="0" cap="none" spc="0" normalizeH="0" baseline="30000" noProof="0" dirty="0">
                    <a:ln>
                      <a:noFill/>
                    </a:ln>
                    <a:solidFill>
                      <a:srgbClr val="FF0000"/>
                    </a:solidFill>
                    <a:effectLst/>
                    <a:uLnTx/>
                    <a:uFillTx/>
                    <a:latin typeface="Georgia" panose="02040502050405020303" pitchFamily="18" charset="0"/>
                  </a:rPr>
                  <a:t>st</a:t>
                </a:r>
                <a:r>
                  <a:rPr kumimoji="0" lang="en-US" sz="2400" b="1" i="0" u="none" strike="noStrike" kern="0" cap="none" spc="0" normalizeH="0" baseline="0" noProof="0" dirty="0">
                    <a:ln>
                      <a:noFill/>
                    </a:ln>
                    <a:solidFill>
                      <a:srgbClr val="FF0000"/>
                    </a:solidFill>
                    <a:effectLst/>
                    <a:uLnTx/>
                    <a:uFillTx/>
                    <a:latin typeface="Georgia" panose="02040502050405020303" pitchFamily="18" charset="0"/>
                  </a:rPr>
                  <a:t> Fired Rule</a:t>
                </a:r>
              </a:p>
            </p:txBody>
          </p:sp>
          <mc:AlternateContent xmlns:mc="http://schemas.openxmlformats.org/markup-compatibility/2006" xmlns:a14="http://schemas.microsoft.com/office/drawing/2010/main">
            <mc:Choice Requires="a14">
              <p:sp>
                <p:nvSpPr>
                  <p:cNvPr id="116" name="Rectangle 115"/>
                  <p:cNvSpPr/>
                  <p:nvPr/>
                </p:nvSpPr>
                <p:spPr>
                  <a:xfrm>
                    <a:off x="1227303" y="2473278"/>
                    <a:ext cx="44909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𝑰</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16" name="Rectangle 115"/>
                  <p:cNvSpPr>
                    <a:spLocks noRot="1" noChangeAspect="1" noMove="1" noResize="1" noEditPoints="1" noAdjustHandles="1" noChangeArrowheads="1" noChangeShapeType="1" noTextEdit="1"/>
                  </p:cNvSpPr>
                  <p:nvPr/>
                </p:nvSpPr>
                <p:spPr>
                  <a:xfrm>
                    <a:off x="1227303" y="2473278"/>
                    <a:ext cx="449097" cy="369332"/>
                  </a:xfrm>
                  <a:prstGeom prst="rect">
                    <a:avLst/>
                  </a:prstGeom>
                  <a:blipFill>
                    <a:blip r:embed="rId8"/>
                    <a:stretch>
                      <a:fillRect/>
                    </a:stretch>
                  </a:blipFill>
                </p:spPr>
                <p:txBody>
                  <a:bodyPr/>
                  <a:lstStyle/>
                  <a:p>
                    <a:r>
                      <a:rPr lang="en-US">
                        <a:noFill/>
                      </a:rPr>
                      <a:t> </a:t>
                    </a:r>
                  </a:p>
                </p:txBody>
              </p:sp>
            </mc:Fallback>
          </mc:AlternateContent>
          <p:grpSp>
            <p:nvGrpSpPr>
              <p:cNvPr id="117" name="Group 116"/>
              <p:cNvGrpSpPr/>
              <p:nvPr/>
            </p:nvGrpSpPr>
            <p:grpSpPr>
              <a:xfrm>
                <a:off x="1524002" y="419514"/>
                <a:ext cx="5581027" cy="2395524"/>
                <a:chOff x="1524002" y="419514"/>
                <a:chExt cx="5581027" cy="2395524"/>
              </a:xfrm>
            </p:grpSpPr>
            <p:sp>
              <p:nvSpPr>
                <p:cNvPr id="118" name="Right Triangle 117"/>
                <p:cNvSpPr/>
                <p:nvPr/>
              </p:nvSpPr>
              <p:spPr>
                <a:xfrm>
                  <a:off x="3429000" y="597113"/>
                  <a:ext cx="1219200" cy="1288837"/>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9" name="Right Triangle 118"/>
                <p:cNvSpPr/>
                <p:nvPr/>
              </p:nvSpPr>
              <p:spPr>
                <a:xfrm>
                  <a:off x="5791200" y="597113"/>
                  <a:ext cx="1066800" cy="1288837"/>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120" name="Straight Connector 119"/>
                <p:cNvCxnSpPr/>
                <p:nvPr/>
              </p:nvCxnSpPr>
              <p:spPr>
                <a:xfrm>
                  <a:off x="1752600" y="895350"/>
                  <a:ext cx="4343400" cy="0"/>
                </a:xfrm>
                <a:prstGeom prst="line">
                  <a:avLst/>
                </a:prstGeom>
                <a:noFill/>
                <a:ln w="19050" cap="flat" cmpd="sng" algn="ctr">
                  <a:solidFill>
                    <a:sysClr val="windowText" lastClr="000000">
                      <a:shade val="95000"/>
                      <a:satMod val="105000"/>
                    </a:sysClr>
                  </a:solidFill>
                  <a:prstDash val="dash"/>
                </a:ln>
                <a:effectLst/>
              </p:spPr>
            </p:cxnSp>
            <p:cxnSp>
              <p:nvCxnSpPr>
                <p:cNvPr id="121" name="Straight Connector 120"/>
                <p:cNvCxnSpPr/>
                <p:nvPr/>
              </p:nvCxnSpPr>
              <p:spPr>
                <a:xfrm>
                  <a:off x="4419600" y="1657350"/>
                  <a:ext cx="2209800" cy="0"/>
                </a:xfrm>
                <a:prstGeom prst="line">
                  <a:avLst/>
                </a:prstGeom>
                <a:noFill/>
                <a:ln w="19050" cap="flat" cmpd="sng" algn="ctr">
                  <a:solidFill>
                    <a:sysClr val="windowText" lastClr="000000">
                      <a:shade val="95000"/>
                      <a:satMod val="105000"/>
                    </a:sysClr>
                  </a:solidFill>
                  <a:prstDash val="dash"/>
                </a:ln>
                <a:effectLst/>
              </p:spPr>
            </p:cxnSp>
            <p:cxnSp>
              <p:nvCxnSpPr>
                <p:cNvPr id="122" name="Straight Connector 121"/>
                <p:cNvCxnSpPr/>
                <p:nvPr/>
              </p:nvCxnSpPr>
              <p:spPr>
                <a:xfrm>
                  <a:off x="1676400" y="895350"/>
                  <a:ext cx="0" cy="990600"/>
                </a:xfrm>
                <a:prstGeom prst="line">
                  <a:avLst/>
                </a:prstGeom>
                <a:noFill/>
                <a:ln w="19050" cap="flat" cmpd="sng" algn="ctr">
                  <a:solidFill>
                    <a:sysClr val="windowText" lastClr="000000">
                      <a:shade val="95000"/>
                      <a:satMod val="105000"/>
                    </a:sysClr>
                  </a:solidFill>
                  <a:prstDash val="lgDash"/>
                </a:ln>
                <a:effectLst/>
              </p:spPr>
            </p:cxnSp>
            <p:cxnSp>
              <p:nvCxnSpPr>
                <p:cNvPr id="123" name="Straight Arrow Connector 122"/>
                <p:cNvCxnSpPr/>
                <p:nvPr/>
              </p:nvCxnSpPr>
              <p:spPr>
                <a:xfrm>
                  <a:off x="4724400" y="1657350"/>
                  <a:ext cx="0" cy="228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mc:AlternateContent xmlns:mc="http://schemas.openxmlformats.org/markup-compatibility/2006" xmlns:a14="http://schemas.microsoft.com/office/drawing/2010/main">
              <mc:Choice Requires="a14">
                <p:sp>
                  <p:nvSpPr>
                    <p:cNvPr id="124" name="Rectangle 123"/>
                    <p:cNvSpPr/>
                    <p:nvPr/>
                  </p:nvSpPr>
                  <p:spPr>
                    <a:xfrm>
                      <a:off x="2292991" y="1138781"/>
                      <a:ext cx="54848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𝑴</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24" name="Rectangle 123"/>
                    <p:cNvSpPr>
                      <a:spLocks noRot="1" noChangeAspect="1" noMove="1" noResize="1" noEditPoints="1" noAdjustHandles="1" noChangeArrowheads="1" noChangeShapeType="1" noTextEdit="1"/>
                    </p:cNvSpPr>
                    <p:nvPr/>
                  </p:nvSpPr>
                  <p:spPr>
                    <a:xfrm>
                      <a:off x="2292991" y="1138781"/>
                      <a:ext cx="548483" cy="369332"/>
                    </a:xfrm>
                    <a:prstGeom prst="rect">
                      <a:avLst/>
                    </a:prstGeom>
                    <a:blipFill>
                      <a:blip r:embed="rId9"/>
                      <a:stretch>
                        <a:fillRect/>
                      </a:stretch>
                    </a:blipFill>
                  </p:spPr>
                  <p:txBody>
                    <a:bodyPr/>
                    <a:lstStyle/>
                    <a:p>
                      <a:r>
                        <a:rPr lang="en-US">
                          <a:noFill/>
                        </a:rPr>
                        <a:t> </a:t>
                      </a:r>
                    </a:p>
                  </p:txBody>
                </p:sp>
              </mc:Fallback>
            </mc:AlternateContent>
            <p:cxnSp>
              <p:nvCxnSpPr>
                <p:cNvPr id="125" name="Curved Connector 124"/>
                <p:cNvCxnSpPr>
                  <a:stCxn id="126" idx="1"/>
                </p:cNvCxnSpPr>
                <p:nvPr/>
              </p:nvCxnSpPr>
              <p:spPr>
                <a:xfrm rot="10800000" flipV="1">
                  <a:off x="1524002"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26" name="TextBox 125"/>
                <p:cNvSpPr txBox="1"/>
                <p:nvPr/>
              </p:nvSpPr>
              <p:spPr>
                <a:xfrm>
                  <a:off x="2045716"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M</a:t>
                  </a:r>
                </a:p>
              </p:txBody>
            </p:sp>
            <p:cxnSp>
              <p:nvCxnSpPr>
                <p:cNvPr id="127" name="Curved Connector 126"/>
                <p:cNvCxnSpPr>
                  <a:stCxn id="128" idx="1"/>
                </p:cNvCxnSpPr>
                <p:nvPr/>
              </p:nvCxnSpPr>
              <p:spPr>
                <a:xfrm rot="10800000" flipV="1">
                  <a:off x="3505397"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28" name="TextBox 127"/>
                <p:cNvSpPr txBox="1"/>
                <p:nvPr/>
              </p:nvSpPr>
              <p:spPr>
                <a:xfrm>
                  <a:off x="4027111"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p:cxnSp>
              <p:nvCxnSpPr>
                <p:cNvPr id="129" name="Curved Connector 128"/>
                <p:cNvCxnSpPr>
                  <a:stCxn id="130" idx="1"/>
                </p:cNvCxnSpPr>
                <p:nvPr/>
              </p:nvCxnSpPr>
              <p:spPr>
                <a:xfrm rot="10800000" flipV="1">
                  <a:off x="5885326"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130" name="TextBox 129"/>
                <p:cNvSpPr txBox="1"/>
                <p:nvPr/>
              </p:nvSpPr>
              <p:spPr>
                <a:xfrm>
                  <a:off x="6407040" y="41951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LW</a:t>
                  </a:r>
                </a:p>
              </p:txBody>
            </p:sp>
            <mc:AlternateContent xmlns:mc="http://schemas.openxmlformats.org/markup-compatibility/2006" xmlns:a14="http://schemas.microsoft.com/office/drawing/2010/main">
              <mc:Choice Requires="a14">
                <p:sp>
                  <p:nvSpPr>
                    <p:cNvPr id="131" name="Rectangle 130"/>
                    <p:cNvSpPr/>
                    <p:nvPr/>
                  </p:nvSpPr>
                  <p:spPr>
                    <a:xfrm>
                      <a:off x="4680611" y="1586984"/>
                      <a:ext cx="65428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𝝁</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𝑳𝑾</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31" name="Rectangle 130"/>
                    <p:cNvSpPr>
                      <a:spLocks noRot="1" noChangeAspect="1" noMove="1" noResize="1" noEditPoints="1" noAdjustHandles="1" noChangeArrowheads="1" noChangeShapeType="1" noTextEdit="1"/>
                    </p:cNvSpPr>
                    <p:nvPr/>
                  </p:nvSpPr>
                  <p:spPr>
                    <a:xfrm>
                      <a:off x="4680611" y="1586984"/>
                      <a:ext cx="654282" cy="369332"/>
                    </a:xfrm>
                    <a:prstGeom prst="rect">
                      <a:avLst/>
                    </a:prstGeom>
                    <a:blipFill>
                      <a:blip r:embed="rId10"/>
                      <a:stretch>
                        <a:fillRect/>
                      </a:stretch>
                    </a:blipFill>
                  </p:spPr>
                  <p:txBody>
                    <a:bodyPr/>
                    <a:lstStyle/>
                    <a:p>
                      <a:r>
                        <a:rPr lang="en-US">
                          <a:noFill/>
                        </a:rPr>
                        <a:t> </a:t>
                      </a:r>
                    </a:p>
                  </p:txBody>
                </p:sp>
              </mc:Fallback>
            </mc:AlternateContent>
            <p:cxnSp>
              <p:nvCxnSpPr>
                <p:cNvPr id="132" name="Straight Connector 131"/>
                <p:cNvCxnSpPr/>
                <p:nvPr/>
              </p:nvCxnSpPr>
              <p:spPr>
                <a:xfrm>
                  <a:off x="4419600" y="1657350"/>
                  <a:ext cx="0" cy="228600"/>
                </a:xfrm>
                <a:prstGeom prst="line">
                  <a:avLst/>
                </a:prstGeom>
                <a:noFill/>
                <a:ln w="19050" cap="flat" cmpd="sng" algn="ctr">
                  <a:solidFill>
                    <a:sysClr val="windowText" lastClr="000000">
                      <a:shade val="95000"/>
                      <a:satMod val="105000"/>
                    </a:sysClr>
                  </a:solidFill>
                  <a:prstDash val="lgDash"/>
                </a:ln>
                <a:effectLst/>
              </p:spPr>
            </p:cxnSp>
            <p:cxnSp>
              <p:nvCxnSpPr>
                <p:cNvPr id="133" name="Curved Connector 132"/>
                <p:cNvCxnSpPr/>
                <p:nvPr/>
              </p:nvCxnSpPr>
              <p:spPr>
                <a:xfrm rot="5400000" flipH="1" flipV="1">
                  <a:off x="4182405" y="1991655"/>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134" name="Rectangle 133"/>
                    <p:cNvSpPr/>
                    <p:nvPr/>
                  </p:nvSpPr>
                  <p:spPr>
                    <a:xfrm>
                      <a:off x="3865350" y="2125745"/>
                      <a:ext cx="73770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𝟐𝟖</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34" name="Rectangle 133"/>
                    <p:cNvSpPr>
                      <a:spLocks noRot="1" noChangeAspect="1" noMove="1" noResize="1" noEditPoints="1" noAdjustHandles="1" noChangeArrowheads="1" noChangeShapeType="1" noTextEdit="1"/>
                    </p:cNvSpPr>
                    <p:nvPr/>
                  </p:nvSpPr>
                  <p:spPr>
                    <a:xfrm>
                      <a:off x="3865350" y="2125745"/>
                      <a:ext cx="737701" cy="369332"/>
                    </a:xfrm>
                    <a:prstGeom prst="rect">
                      <a:avLst/>
                    </a:prstGeom>
                    <a:blipFill>
                      <a:blip r:embed="rId11"/>
                      <a:stretch>
                        <a:fillRect/>
                      </a:stretch>
                    </a:blipFill>
                  </p:spPr>
                  <p:txBody>
                    <a:bodyPr/>
                    <a:lstStyle/>
                    <a:p>
                      <a:r>
                        <a:rPr lang="en-US">
                          <a:noFill/>
                        </a:rPr>
                        <a:t> </a:t>
                      </a:r>
                    </a:p>
                  </p:txBody>
                </p:sp>
              </mc:Fallback>
            </mc:AlternateContent>
            <p:cxnSp>
              <p:nvCxnSpPr>
                <p:cNvPr id="135" name="Straight Connector 134"/>
                <p:cNvCxnSpPr>
                  <a:endCxn id="119" idx="2"/>
                </p:cNvCxnSpPr>
                <p:nvPr/>
              </p:nvCxnSpPr>
              <p:spPr>
                <a:xfrm flipH="1">
                  <a:off x="5791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6" name="Straight Connector 135"/>
                <p:cNvCxnSpPr/>
                <p:nvPr/>
              </p:nvCxnSpPr>
              <p:spPr>
                <a:xfrm flipH="1">
                  <a:off x="6172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7" name="Straight Connector 136"/>
                <p:cNvCxnSpPr/>
                <p:nvPr/>
              </p:nvCxnSpPr>
              <p:spPr>
                <a:xfrm flipH="1">
                  <a:off x="59436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8" name="Straight Connector 137"/>
                <p:cNvCxnSpPr/>
                <p:nvPr/>
              </p:nvCxnSpPr>
              <p:spPr>
                <a:xfrm flipH="1">
                  <a:off x="64008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139" name="Straight Connector 138"/>
                <p:cNvCxnSpPr/>
                <p:nvPr/>
              </p:nvCxnSpPr>
              <p:spPr>
                <a:xfrm flipH="1">
                  <a:off x="6629400" y="1727717"/>
                  <a:ext cx="108611" cy="158233"/>
                </a:xfrm>
                <a:prstGeom prst="line">
                  <a:avLst/>
                </a:prstGeom>
                <a:noFill/>
                <a:ln w="9525" cap="flat" cmpd="sng" algn="ctr">
                  <a:solidFill>
                    <a:sysClr val="windowText" lastClr="000000">
                      <a:shade val="95000"/>
                      <a:satMod val="105000"/>
                    </a:sysClr>
                  </a:solidFill>
                  <a:prstDash val="solid"/>
                </a:ln>
                <a:effectLst/>
              </p:spPr>
            </p:cxnSp>
            <p:sp>
              <p:nvSpPr>
                <p:cNvPr id="140" name="TextBox 139"/>
                <p:cNvSpPr txBox="1"/>
                <p:nvPr/>
              </p:nvSpPr>
              <p:spPr>
                <a:xfrm>
                  <a:off x="6035879" y="2365389"/>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O</a:t>
                  </a:r>
                </a:p>
              </p:txBody>
            </p:sp>
            <p:cxnSp>
              <p:nvCxnSpPr>
                <p:cNvPr id="141" name="Straight Arrow Connector 140"/>
                <p:cNvCxnSpPr/>
                <p:nvPr/>
              </p:nvCxnSpPr>
              <p:spPr>
                <a:xfrm>
                  <a:off x="4419600" y="1241531"/>
                  <a:ext cx="762000" cy="0"/>
                </a:xfrm>
                <a:prstGeom prst="straightConnector1">
                  <a:avLst/>
                </a:prstGeom>
                <a:noFill/>
                <a:ln w="19050"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142" name="Rectangle 141"/>
                    <p:cNvSpPr/>
                    <p:nvPr/>
                  </p:nvSpPr>
                  <p:spPr>
                    <a:xfrm>
                      <a:off x="3826395" y="2445706"/>
                      <a:ext cx="44909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𝑰</m:t>
                                </m:r>
                              </m:e>
                              <m:sub>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142" name="Rectangle 141"/>
                    <p:cNvSpPr>
                      <a:spLocks noRot="1" noChangeAspect="1" noMove="1" noResize="1" noEditPoints="1" noAdjustHandles="1" noChangeArrowheads="1" noChangeShapeType="1" noTextEdit="1"/>
                    </p:cNvSpPr>
                    <p:nvPr/>
                  </p:nvSpPr>
                  <p:spPr>
                    <a:xfrm>
                      <a:off x="3826395" y="2445706"/>
                      <a:ext cx="449097" cy="369332"/>
                    </a:xfrm>
                    <a:prstGeom prst="rect">
                      <a:avLst/>
                    </a:prstGeom>
                    <a:blipFill>
                      <a:blip r:embed="rId12"/>
                      <a:stretch>
                        <a:fillRect/>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271865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3090"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3091"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Group 41"/>
          <p:cNvGrpSpPr/>
          <p:nvPr/>
        </p:nvGrpSpPr>
        <p:grpSpPr>
          <a:xfrm>
            <a:off x="190501" y="868442"/>
            <a:ext cx="9766655" cy="4680303"/>
            <a:chOff x="130721" y="432024"/>
            <a:chExt cx="8403678" cy="3959791"/>
          </a:xfrm>
        </p:grpSpPr>
        <mc:AlternateContent xmlns:mc="http://schemas.openxmlformats.org/markup-compatibility/2006" xmlns:a14="http://schemas.microsoft.com/office/drawing/2010/main">
          <mc:Choice Requires="a14">
            <p:sp>
              <p:nvSpPr>
                <p:cNvPr id="43" name="TextBox 42"/>
                <p:cNvSpPr txBox="1"/>
                <p:nvPr/>
              </p:nvSpPr>
              <p:spPr>
                <a:xfrm>
                  <a:off x="3962399" y="1619118"/>
                  <a:ext cx="457200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Area </a:t>
                  </a: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𝑨</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𝟎</m:t>
                          </m:r>
                        </m:e>
                      </m:d>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𝟎</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𝟏𝟑</m:t>
                      </m:r>
                    </m:oMath>
                  </a14:m>
                  <a:endParaRPr kumimoji="0" lang="en-US" sz="2000" b="1" i="0" u="none" strike="noStrike" kern="0" cap="none" spc="0" normalizeH="0" baseline="0" noProof="0" dirty="0">
                    <a:ln>
                      <a:noFill/>
                    </a:ln>
                    <a:solidFill>
                      <a:prstClr val="black"/>
                    </a:solidFill>
                    <a:effectLst/>
                    <a:uLnTx/>
                    <a:uFillTx/>
                    <a:latin typeface="Century Gothic" panose="020B050202020202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962399" y="1619118"/>
                  <a:ext cx="4572000" cy="400110"/>
                </a:xfrm>
                <a:prstGeom prst="rect">
                  <a:avLst/>
                </a:prstGeom>
                <a:blipFill>
                  <a:blip r:embed="rId7"/>
                  <a:stretch>
                    <a:fillRect l="-1263" t="-7792" b="-77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363111" y="3991705"/>
                  <a:ext cx="1063304"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𝟐𝟓</m:t>
                        </m:r>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44" name="Rectangle 43"/>
                <p:cNvSpPr>
                  <a:spLocks noRot="1" noChangeAspect="1" noMove="1" noResize="1" noEditPoints="1" noAdjustHandles="1" noChangeArrowheads="1" noChangeShapeType="1" noTextEdit="1"/>
                </p:cNvSpPr>
                <p:nvPr/>
              </p:nvSpPr>
              <p:spPr>
                <a:xfrm>
                  <a:off x="363111" y="3991705"/>
                  <a:ext cx="1063304" cy="400110"/>
                </a:xfrm>
                <a:prstGeom prst="rect">
                  <a:avLst/>
                </a:prstGeom>
                <a:blipFill>
                  <a:blip r:embed="rId8"/>
                  <a:stretch>
                    <a:fillRect/>
                  </a:stretch>
                </a:blipFill>
              </p:spPr>
              <p:txBody>
                <a:bodyPr/>
                <a:lstStyle/>
                <a:p>
                  <a:r>
                    <a:rPr lang="en-US">
                      <a:noFill/>
                    </a:rPr>
                    <a:t> </a:t>
                  </a:r>
                </a:p>
              </p:txBody>
            </p:sp>
          </mc:Fallback>
        </mc:AlternateContent>
        <p:grpSp>
          <p:nvGrpSpPr>
            <p:cNvPr id="45" name="Group 44"/>
            <p:cNvGrpSpPr/>
            <p:nvPr/>
          </p:nvGrpSpPr>
          <p:grpSpPr>
            <a:xfrm>
              <a:off x="130721" y="432024"/>
              <a:ext cx="8141145" cy="3670265"/>
              <a:chOff x="130721" y="432024"/>
              <a:chExt cx="8141145" cy="3670265"/>
            </a:xfrm>
          </p:grpSpPr>
          <p:grpSp>
            <p:nvGrpSpPr>
              <p:cNvPr id="46" name="Group 45"/>
              <p:cNvGrpSpPr/>
              <p:nvPr/>
            </p:nvGrpSpPr>
            <p:grpSpPr>
              <a:xfrm>
                <a:off x="345306" y="580958"/>
                <a:ext cx="3617094" cy="1915916"/>
                <a:chOff x="681172" y="461364"/>
                <a:chExt cx="3617094" cy="1915916"/>
              </a:xfrm>
            </p:grpSpPr>
            <p:cxnSp>
              <p:nvCxnSpPr>
                <p:cNvPr id="66" name="Straight Connector 65"/>
                <p:cNvCxnSpPr/>
                <p:nvPr/>
              </p:nvCxnSpPr>
              <p:spPr>
                <a:xfrm>
                  <a:off x="1631266" y="1613956"/>
                  <a:ext cx="1219200" cy="0"/>
                </a:xfrm>
                <a:prstGeom prst="line">
                  <a:avLst/>
                </a:prstGeom>
                <a:noFill/>
                <a:ln w="12700" cap="flat" cmpd="sng" algn="ctr">
                  <a:solidFill>
                    <a:sysClr val="windowText" lastClr="000000">
                      <a:shade val="95000"/>
                      <a:satMod val="105000"/>
                    </a:sysClr>
                  </a:solidFill>
                  <a:prstDash val="solid"/>
                </a:ln>
                <a:effectLst/>
              </p:spPr>
            </p:cxnSp>
            <p:grpSp>
              <p:nvGrpSpPr>
                <p:cNvPr id="67" name="Group 66"/>
                <p:cNvGrpSpPr/>
                <p:nvPr/>
              </p:nvGrpSpPr>
              <p:grpSpPr>
                <a:xfrm>
                  <a:off x="681172" y="461364"/>
                  <a:ext cx="3617094" cy="1915916"/>
                  <a:chOff x="681172" y="461364"/>
                  <a:chExt cx="3617094" cy="1915916"/>
                </a:xfrm>
              </p:grpSpPr>
              <p:cxnSp>
                <p:nvCxnSpPr>
                  <p:cNvPr id="68" name="Straight Connector 67"/>
                  <p:cNvCxnSpPr/>
                  <p:nvPr/>
                </p:nvCxnSpPr>
                <p:spPr>
                  <a:xfrm flipH="1">
                    <a:off x="717804" y="461364"/>
                    <a:ext cx="850239" cy="9592"/>
                  </a:xfrm>
                  <a:prstGeom prst="line">
                    <a:avLst/>
                  </a:prstGeom>
                  <a:noFill/>
                  <a:ln w="9525" cap="flat" cmpd="sng" algn="ctr">
                    <a:solidFill>
                      <a:sysClr val="windowText" lastClr="000000">
                        <a:shade val="95000"/>
                        <a:satMod val="105000"/>
                      </a:sysClr>
                    </a:solidFill>
                    <a:prstDash val="dash"/>
                  </a:ln>
                  <a:effectLst/>
                </p:spPr>
              </p:cxnSp>
              <p:cxnSp>
                <p:nvCxnSpPr>
                  <p:cNvPr id="69" name="Straight Connector 68"/>
                  <p:cNvCxnSpPr/>
                  <p:nvPr/>
                </p:nvCxnSpPr>
                <p:spPr>
                  <a:xfrm flipH="1">
                    <a:off x="747916" y="1866576"/>
                    <a:ext cx="838200" cy="0"/>
                  </a:xfrm>
                  <a:prstGeom prst="line">
                    <a:avLst/>
                  </a:prstGeom>
                  <a:noFill/>
                  <a:ln w="9525" cap="flat" cmpd="sng" algn="ctr">
                    <a:solidFill>
                      <a:sysClr val="windowText" lastClr="000000">
                        <a:shade val="95000"/>
                        <a:satMod val="105000"/>
                      </a:sysClr>
                    </a:solidFill>
                    <a:prstDash val="dash"/>
                  </a:ln>
                  <a:effectLst/>
                </p:spPr>
              </p:cxnSp>
              <p:cxnSp>
                <p:nvCxnSpPr>
                  <p:cNvPr id="70" name="Straight Arrow Connector 69"/>
                  <p:cNvCxnSpPr/>
                  <p:nvPr/>
                </p:nvCxnSpPr>
                <p:spPr>
                  <a:xfrm>
                    <a:off x="747916" y="470956"/>
                    <a:ext cx="0" cy="1413272"/>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71" name="Straight Arrow Connector 70"/>
                  <p:cNvCxnSpPr/>
                  <p:nvPr/>
                </p:nvCxnSpPr>
                <p:spPr>
                  <a:xfrm>
                    <a:off x="1478866" y="1613956"/>
                    <a:ext cx="0" cy="25262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sp>
                <p:nvSpPr>
                  <p:cNvPr id="72" name="TextBox 71"/>
                  <p:cNvSpPr txBox="1"/>
                  <p:nvPr/>
                </p:nvSpPr>
                <p:spPr>
                  <a:xfrm>
                    <a:off x="681172" y="953156"/>
                    <a:ext cx="622575"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1.0</a:t>
                    </a:r>
                  </a:p>
                </p:txBody>
              </p:sp>
              <p:sp>
                <p:nvSpPr>
                  <p:cNvPr id="73" name="TextBox 72"/>
                  <p:cNvSpPr txBox="1"/>
                  <p:nvPr/>
                </p:nvSpPr>
                <p:spPr>
                  <a:xfrm>
                    <a:off x="1230630" y="197717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74" name="TextBox 73"/>
                  <p:cNvSpPr txBox="1"/>
                  <p:nvPr/>
                </p:nvSpPr>
                <p:spPr>
                  <a:xfrm>
                    <a:off x="2850467" y="1823446"/>
                    <a:ext cx="144779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75" name="Curved Connector 74"/>
                  <p:cNvCxnSpPr/>
                  <p:nvPr/>
                </p:nvCxnSpPr>
                <p:spPr>
                  <a:xfrm rot="5400000" flipH="1" flipV="1">
                    <a:off x="2562599" y="1901162"/>
                    <a:ext cx="291337" cy="257471"/>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sp>
            <p:nvSpPr>
              <p:cNvPr id="47" name="Right Triangle 46"/>
              <p:cNvSpPr/>
              <p:nvPr/>
            </p:nvSpPr>
            <p:spPr>
              <a:xfrm>
                <a:off x="1295400" y="590550"/>
                <a:ext cx="1459388" cy="1395620"/>
              </a:xfrm>
              <a:prstGeom prst="r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a:ea typeface="+mn-ea"/>
                  <a:cs typeface="+mn-cs"/>
                </a:endParaRPr>
              </a:p>
            </p:txBody>
          </p:sp>
          <p:cxnSp>
            <p:nvCxnSpPr>
              <p:cNvPr id="48" name="Straight Connector 47"/>
              <p:cNvCxnSpPr/>
              <p:nvPr/>
            </p:nvCxnSpPr>
            <p:spPr>
              <a:xfrm>
                <a:off x="2514600" y="1733550"/>
                <a:ext cx="0" cy="252620"/>
              </a:xfrm>
              <a:prstGeom prst="line">
                <a:avLst/>
              </a:prstGeom>
              <a:noFill/>
              <a:ln w="19050" cap="flat" cmpd="sng" algn="ctr">
                <a:solidFill>
                  <a:sysClr val="windowText" lastClr="000000">
                    <a:shade val="95000"/>
                    <a:satMod val="105000"/>
                  </a:sysClr>
                </a:solidFill>
                <a:prstDash val="dashDot"/>
              </a:ln>
              <a:effectLst/>
            </p:spPr>
          </p:cxnSp>
          <p:cxnSp>
            <p:nvCxnSpPr>
              <p:cNvPr id="49" name="Curved Connector 48"/>
              <p:cNvCxnSpPr/>
              <p:nvPr/>
            </p:nvCxnSpPr>
            <p:spPr>
              <a:xfrm rot="5400000">
                <a:off x="1571946" y="1025008"/>
                <a:ext cx="873700" cy="838405"/>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sp>
            <p:nvSpPr>
              <p:cNvPr id="50" name="TextBox 49"/>
              <p:cNvSpPr txBox="1"/>
              <p:nvPr/>
            </p:nvSpPr>
            <p:spPr>
              <a:xfrm>
                <a:off x="2165605" y="69116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a:t>
                </a:r>
                <a:r>
                  <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rPr>
                  <a:t>1</a:t>
                </a:r>
              </a:p>
            </p:txBody>
          </p:sp>
          <mc:AlternateContent xmlns:mc="http://schemas.openxmlformats.org/markup-compatibility/2006" xmlns:a14="http://schemas.microsoft.com/office/drawing/2010/main">
            <mc:Choice Requires="a14">
              <p:sp>
                <p:nvSpPr>
                  <p:cNvPr id="51" name="Rectangle 50"/>
                  <p:cNvSpPr/>
                  <p:nvPr/>
                </p:nvSpPr>
                <p:spPr>
                  <a:xfrm>
                    <a:off x="3745683" y="432024"/>
                    <a:ext cx="3366626" cy="61279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𝒙</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𝟏𝟑</m:t>
                              </m:r>
                            </m:num>
                            <m:den>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den>
                          </m:f>
                        </m:oMath>
                      </m:oMathPara>
                    </a14:m>
                    <a:endParaRPr kumimoji="0" lang="en-US" sz="1800" b="1" i="0" u="none" strike="noStrike" kern="0" cap="none" spc="0" normalizeH="0" baseline="0" noProof="0" dirty="0">
                      <a:ln>
                        <a:noFill/>
                      </a:ln>
                      <a:solidFill>
                        <a:prstClr val="black"/>
                      </a:solidFill>
                      <a:effectLst/>
                      <a:uLnTx/>
                      <a:uFillTx/>
                    </a:endParaRPr>
                  </a:p>
                </p:txBody>
              </p:sp>
            </mc:Choice>
            <mc:Fallback xmlns="">
              <p:sp>
                <p:nvSpPr>
                  <p:cNvPr id="51" name="Rectangle 50"/>
                  <p:cNvSpPr>
                    <a:spLocks noRot="1" noChangeAspect="1" noMove="1" noResize="1" noEditPoints="1" noAdjustHandles="1" noChangeArrowheads="1" noChangeShapeType="1" noTextEdit="1"/>
                  </p:cNvSpPr>
                  <p:nvPr/>
                </p:nvSpPr>
                <p:spPr>
                  <a:xfrm>
                    <a:off x="3745683" y="432024"/>
                    <a:ext cx="3366626" cy="612796"/>
                  </a:xfrm>
                  <a:prstGeom prst="rect">
                    <a:avLst/>
                  </a:prstGeom>
                  <a:blipFill>
                    <a:blip r:embed="rId9"/>
                    <a:stretch>
                      <a:fillRect/>
                    </a:stretch>
                  </a:blipFill>
                </p:spPr>
                <p:txBody>
                  <a:bodyPr/>
                  <a:lstStyle/>
                  <a:p>
                    <a:r>
                      <a:rPr lang="en-US">
                        <a:noFill/>
                      </a:rPr>
                      <a:t> </a:t>
                    </a:r>
                  </a:p>
                </p:txBody>
              </p:sp>
            </mc:Fallback>
          </mc:AlternateContent>
          <p:sp>
            <p:nvSpPr>
              <p:cNvPr id="52" name="TextBox 51"/>
              <p:cNvSpPr txBox="1"/>
              <p:nvPr/>
            </p:nvSpPr>
            <p:spPr>
              <a:xfrm>
                <a:off x="1949446" y="2157094"/>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3.19</a:t>
                </a:r>
              </a:p>
            </p:txBody>
          </p:sp>
          <p:cxnSp>
            <p:nvCxnSpPr>
              <p:cNvPr id="53" name="Straight Connector 52"/>
              <p:cNvCxnSpPr/>
              <p:nvPr/>
            </p:nvCxnSpPr>
            <p:spPr>
              <a:xfrm flipH="1">
                <a:off x="1066800" y="1733550"/>
                <a:ext cx="228600" cy="0"/>
              </a:xfrm>
              <a:prstGeom prst="line">
                <a:avLst/>
              </a:prstGeom>
              <a:noFill/>
              <a:ln w="9525" cap="flat" cmpd="sng" algn="ctr">
                <a:solidFill>
                  <a:sysClr val="windowText" lastClr="000000">
                    <a:shade val="95000"/>
                    <a:satMod val="105000"/>
                  </a:sysClr>
                </a:solidFill>
                <a:prstDash val="dash"/>
              </a:ln>
              <a:effectLst/>
            </p:spPr>
          </p:cxnSp>
          <p:sp>
            <p:nvSpPr>
              <p:cNvPr id="54" name="TextBox 53"/>
              <p:cNvSpPr txBox="1"/>
              <p:nvPr/>
            </p:nvSpPr>
            <p:spPr>
              <a:xfrm>
                <a:off x="501689" y="1659805"/>
                <a:ext cx="70407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0.13</a:t>
                </a:r>
              </a:p>
            </p:txBody>
          </p:sp>
          <p:cxnSp>
            <p:nvCxnSpPr>
              <p:cNvPr id="55" name="Curved Connector 54"/>
              <p:cNvCxnSpPr/>
              <p:nvPr/>
            </p:nvCxnSpPr>
            <p:spPr>
              <a:xfrm rot="5400000">
                <a:off x="2500833" y="1491700"/>
                <a:ext cx="529019" cy="369709"/>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sp>
            <p:nvSpPr>
              <p:cNvPr id="56" name="TextBox 55"/>
              <p:cNvSpPr txBox="1"/>
              <p:nvPr/>
            </p:nvSpPr>
            <p:spPr>
              <a:xfrm>
                <a:off x="2760152" y="1065560"/>
                <a:ext cx="697989"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entury Gothic" panose="020B0502020202020204" pitchFamily="34" charset="0"/>
                  </a:rPr>
                  <a:t>A</a:t>
                </a:r>
                <a:r>
                  <a:rPr kumimoji="0" lang="en-US" sz="2000" b="1" i="0" u="none" strike="noStrike" kern="0" cap="none" spc="0" normalizeH="0" baseline="-25000" noProof="0" dirty="0">
                    <a:ln>
                      <a:noFill/>
                    </a:ln>
                    <a:solidFill>
                      <a:prstClr val="black"/>
                    </a:solidFill>
                    <a:effectLst/>
                    <a:uLnTx/>
                    <a:uFillTx/>
                    <a:latin typeface="Century Gothic" panose="020B0502020202020204" pitchFamily="34" charset="0"/>
                  </a:rPr>
                  <a:t>2</a:t>
                </a:r>
              </a:p>
            </p:txBody>
          </p:sp>
          <mc:AlternateContent xmlns:mc="http://schemas.openxmlformats.org/markup-compatibility/2006" xmlns:a14="http://schemas.microsoft.com/office/drawing/2010/main">
            <mc:Choice Requires="a14">
              <p:sp>
                <p:nvSpPr>
                  <p:cNvPr id="57" name="Rectangle 56"/>
                  <p:cNvSpPr/>
                  <p:nvPr/>
                </p:nvSpPr>
                <p:spPr>
                  <a:xfrm>
                    <a:off x="1697118" y="1610662"/>
                    <a:ext cx="37061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𝒙</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57" name="Rectangle 56"/>
                  <p:cNvSpPr>
                    <a:spLocks noRot="1" noChangeAspect="1" noMove="1" noResize="1" noEditPoints="1" noAdjustHandles="1" noChangeArrowheads="1" noChangeShapeType="1" noTextEdit="1"/>
                  </p:cNvSpPr>
                  <p:nvPr/>
                </p:nvSpPr>
                <p:spPr>
                  <a:xfrm>
                    <a:off x="1697118" y="1610662"/>
                    <a:ext cx="37061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745683" y="1218762"/>
                    <a:ext cx="1503617"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𝒙</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oMath>
                      </m:oMathPara>
                    </a14:m>
                    <a:endParaRPr kumimoji="0" lang="en-US" sz="2000" b="1" i="0" u="none" strike="noStrike" kern="0" cap="none" spc="0" normalizeH="0" baseline="0" noProof="0" dirty="0">
                      <a:ln>
                        <a:noFill/>
                      </a:ln>
                      <a:solidFill>
                        <a:prstClr val="black"/>
                      </a:solidFill>
                      <a:effectLst/>
                      <a:uLnTx/>
                      <a:uFillTx/>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745683" y="1218762"/>
                    <a:ext cx="150361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7021203" y="1645604"/>
                    <a:ext cx="125066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𝟎</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1800" b="1" i="1" u="none" strike="noStrike" kern="0" cap="none" spc="0" normalizeH="0" baseline="0" noProof="0" smtClean="0">
                              <a:ln>
                                <a:noFill/>
                              </a:ln>
                              <a:solidFill>
                                <a:prstClr val="black"/>
                              </a:solidFill>
                              <a:effectLst/>
                              <a:uLnTx/>
                              <a:uFillTx/>
                              <a:latin typeface="Cambria Math" panose="02040503050406030204" pitchFamily="18" charset="0"/>
                            </a:rPr>
                            <m:t>𝟏𝟓𝟒𝟕</m:t>
                          </m:r>
                        </m:oMath>
                      </m:oMathPara>
                    </a14:m>
                    <a:endParaRPr kumimoji="0" lang="en-US" sz="1800" b="0" i="0" u="none" strike="noStrike" kern="0" cap="none" spc="0" normalizeH="0" baseline="0" noProof="0" dirty="0">
                      <a:ln>
                        <a:noFill/>
                      </a:ln>
                      <a:solidFill>
                        <a:prstClr val="black"/>
                      </a:solidFill>
                      <a:effectLst/>
                      <a:uLnTx/>
                      <a:uFillTx/>
                    </a:endParaRPr>
                  </a:p>
                </p:txBody>
              </p:sp>
            </mc:Choice>
            <mc:Fallback xmlns="">
              <p:sp>
                <p:nvSpPr>
                  <p:cNvPr id="59" name="Rectangle 58"/>
                  <p:cNvSpPr>
                    <a:spLocks noRot="1" noChangeAspect="1" noMove="1" noResize="1" noEditPoints="1" noAdjustHandles="1" noChangeArrowheads="1" noChangeShapeType="1" noTextEdit="1"/>
                  </p:cNvSpPr>
                  <p:nvPr/>
                </p:nvSpPr>
                <p:spPr>
                  <a:xfrm>
                    <a:off x="7021203" y="1645604"/>
                    <a:ext cx="1250663"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4567695" y="2087663"/>
                    <a:ext cx="2435410" cy="39299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𝑪</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 Center of Area</a:t>
                    </a:r>
                  </a:p>
                </p:txBody>
              </p:sp>
            </mc:Choice>
            <mc:Fallback xmlns="">
              <p:sp>
                <p:nvSpPr>
                  <p:cNvPr id="60" name="Rectangle 59"/>
                  <p:cNvSpPr>
                    <a:spLocks noRot="1" noChangeAspect="1" noMove="1" noResize="1" noEditPoints="1" noAdjustHandles="1" noChangeArrowheads="1" noChangeShapeType="1" noTextEdit="1"/>
                  </p:cNvSpPr>
                  <p:nvPr/>
                </p:nvSpPr>
                <p:spPr>
                  <a:xfrm>
                    <a:off x="4567695" y="2087663"/>
                    <a:ext cx="2435410" cy="392993"/>
                  </a:xfrm>
                  <a:prstGeom prst="rect">
                    <a:avLst/>
                  </a:prstGeom>
                  <a:blipFill>
                    <a:blip r:embed="rId13"/>
                    <a:stretch>
                      <a:fillRect t="-2597"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177219" y="2837940"/>
                    <a:ext cx="5296999" cy="763688"/>
                  </a:xfrm>
                  <a:prstGeom prst="rect">
                    <a:avLst/>
                  </a:prstGeom>
                </p:spPr>
                <p:txBody>
                  <a:bodyPr wrap="none">
                    <a:spAutoFit/>
                  </a:bodyPr>
                  <a:lstStyle/>
                  <a:p>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Area </a:t>
                    </a: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𝑨</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den>
                        </m:f>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e>
                        </m:d>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𝟎</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𝟏𝟑</m:t>
                        </m:r>
                        <m:r>
                          <a:rPr lang="en-US" b="1" i="1" kern="0">
                            <a:solidFill>
                              <a:prstClr val="black"/>
                            </a:solidFill>
                            <a:latin typeface="Cambria Math" panose="02040503050406030204" pitchFamily="18" charset="0"/>
                          </a:rPr>
                          <m:t>=</m:t>
                        </m:r>
                        <m:r>
                          <a:rPr lang="en-US" b="1" i="1" kern="0">
                            <a:solidFill>
                              <a:prstClr val="black"/>
                            </a:solidFill>
                            <a:latin typeface="Cambria Math" panose="02040503050406030204" pitchFamily="18" charset="0"/>
                          </a:rPr>
                          <m:t>𝟎</m:t>
                        </m:r>
                        <m:r>
                          <a:rPr lang="en-US" b="1" i="1" kern="0">
                            <a:solidFill>
                              <a:prstClr val="black"/>
                            </a:solidFill>
                            <a:latin typeface="Cambria Math" panose="02040503050406030204" pitchFamily="18" charset="0"/>
                          </a:rPr>
                          <m:t>.</m:t>
                        </m:r>
                        <m:r>
                          <a:rPr lang="en-US" b="1" i="1" kern="0">
                            <a:solidFill>
                              <a:prstClr val="black"/>
                            </a:solidFill>
                            <a:latin typeface="Cambria Math" panose="02040503050406030204" pitchFamily="18" charset="0"/>
                          </a:rPr>
                          <m:t>𝟎𝟏𝟏𝟕𝟔</m:t>
                        </m:r>
                      </m:oMath>
                    </a14:m>
                    <a:endParaRPr lang="en-US" kern="0" dirty="0">
                      <a:solidFill>
                        <a:prstClr val="black"/>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black"/>
                      </a:solidFill>
                      <a:effectLst/>
                      <a:uLnTx/>
                      <a:uFillTx/>
                      <a:latin typeface="Century Gothic" panose="020B0502020202020204"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177219" y="2837940"/>
                    <a:ext cx="5296999" cy="763688"/>
                  </a:xfrm>
                  <a:prstGeom prst="rect">
                    <a:avLst/>
                  </a:prstGeom>
                  <a:blipFill>
                    <a:blip r:embed="rId14"/>
                    <a:stretch>
                      <a:fillRect l="-7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177219" y="3235225"/>
                    <a:ext cx="2435410" cy="39299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𝑪</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sub>
                        </m:s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 Center of Area</a:t>
                    </a:r>
                  </a:p>
                </p:txBody>
              </p:sp>
            </mc:Choice>
            <mc:Fallback xmlns="">
              <p:sp>
                <p:nvSpPr>
                  <p:cNvPr id="63" name="Rectangle 62"/>
                  <p:cNvSpPr>
                    <a:spLocks noRot="1" noChangeAspect="1" noMove="1" noResize="1" noEditPoints="1" noAdjustHandles="1" noChangeArrowheads="1" noChangeShapeType="1" noTextEdit="1"/>
                  </p:cNvSpPr>
                  <p:nvPr/>
                </p:nvSpPr>
                <p:spPr>
                  <a:xfrm>
                    <a:off x="177219" y="3235225"/>
                    <a:ext cx="2435410" cy="392993"/>
                  </a:xfrm>
                  <a:prstGeom prst="rect">
                    <a:avLst/>
                  </a:prstGeom>
                  <a:blipFill>
                    <a:blip r:embed="rId15"/>
                    <a:stretch>
                      <a:fillRect t="-3947"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130721" y="3431721"/>
                    <a:ext cx="4069768" cy="67056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m:t>
                              </m:r>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den>
                          </m:f>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d>
                            <m:d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𝟑𝟕𝟎𝟗𝟔𝟖</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𝟑</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𝟏𝟗</m:t>
                              </m:r>
                            </m:e>
                          </m:d>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64" name="Rectangle 63"/>
                  <p:cNvSpPr>
                    <a:spLocks noRot="1" noChangeAspect="1" noMove="1" noResize="1" noEditPoints="1" noAdjustHandles="1" noChangeArrowheads="1" noChangeShapeType="1" noTextEdit="1"/>
                  </p:cNvSpPr>
                  <p:nvPr/>
                </p:nvSpPr>
                <p:spPr>
                  <a:xfrm>
                    <a:off x="130721" y="3431721"/>
                    <a:ext cx="4069768" cy="670568"/>
                  </a:xfrm>
                  <a:prstGeom prst="rect">
                    <a:avLst/>
                  </a:prstGeom>
                  <a:blipFill>
                    <a:blip r:embed="rId16"/>
                    <a:stretch>
                      <a:fillRect/>
                    </a:stretch>
                  </a:blipFill>
                </p:spPr>
                <p:txBody>
                  <a:bodyPr/>
                  <a:lstStyle/>
                  <a:p>
                    <a:r>
                      <a:rPr lang="en-US">
                        <a:noFill/>
                      </a:rPr>
                      <a:t> </a:t>
                    </a:r>
                  </a:p>
                </p:txBody>
              </p:sp>
            </mc:Fallback>
          </mc:AlternateContent>
          <p:sp>
            <p:nvSpPr>
              <p:cNvPr id="65" name="Rectangle 64"/>
              <p:cNvSpPr/>
              <p:nvPr/>
            </p:nvSpPr>
            <p:spPr>
              <a:xfrm>
                <a:off x="4872594" y="2817520"/>
                <a:ext cx="158951" cy="34715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mc:AlternateContent xmlns:mc="http://schemas.openxmlformats.org/markup-compatibility/2006" xmlns:a14="http://schemas.microsoft.com/office/drawing/2010/main">
        <mc:Choice Requires="a14">
          <p:sp>
            <p:nvSpPr>
              <p:cNvPr id="76" name="Rectangle 75"/>
              <p:cNvSpPr/>
              <p:nvPr/>
            </p:nvSpPr>
            <p:spPr>
              <a:xfrm>
                <a:off x="7597116" y="2800150"/>
                <a:ext cx="1414607" cy="47291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𝟐</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𝟓𝟗𝟓</m:t>
                      </m:r>
                    </m:oMath>
                  </m:oMathPara>
                </a14:m>
                <a:endParaRPr kumimoji="0" lang="en-US" sz="2000" b="0" i="0" u="none" strike="noStrike" kern="0" cap="none" spc="0" normalizeH="0" baseline="0" noProof="0" dirty="0">
                  <a:ln>
                    <a:noFill/>
                  </a:ln>
                  <a:solidFill>
                    <a:prstClr val="black"/>
                  </a:solidFill>
                  <a:effectLst/>
                  <a:uLnTx/>
                  <a:uFillTx/>
                </a:endParaRPr>
              </a:p>
            </p:txBody>
          </p:sp>
        </mc:Choice>
        <mc:Fallback xmlns="">
          <p:sp>
            <p:nvSpPr>
              <p:cNvPr id="76" name="Rectangle 75"/>
              <p:cNvSpPr>
                <a:spLocks noRot="1" noChangeAspect="1" noMove="1" noResize="1" noEditPoints="1" noAdjustHandles="1" noChangeArrowheads="1" noChangeShapeType="1" noTextEdit="1"/>
              </p:cNvSpPr>
              <p:nvPr/>
            </p:nvSpPr>
            <p:spPr>
              <a:xfrm>
                <a:off x="7597116" y="2800150"/>
                <a:ext cx="1414607" cy="472913"/>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405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4112"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4113"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3"/>
          <p:cNvGrpSpPr/>
          <p:nvPr/>
        </p:nvGrpSpPr>
        <p:grpSpPr>
          <a:xfrm>
            <a:off x="1002038" y="1473777"/>
            <a:ext cx="6199028" cy="3485702"/>
            <a:chOff x="326629" y="361950"/>
            <a:chExt cx="6199028" cy="3485702"/>
          </a:xfrm>
        </p:grpSpPr>
        <mc:AlternateContent xmlns:mc="http://schemas.openxmlformats.org/markup-compatibility/2006" xmlns:a14="http://schemas.microsoft.com/office/drawing/2010/main">
          <mc:Choice Requires="a14">
            <p:sp>
              <p:nvSpPr>
                <p:cNvPr id="15" name="TextBox 14"/>
                <p:cNvSpPr txBox="1"/>
                <p:nvPr/>
              </p:nvSpPr>
              <p:spPr>
                <a:xfrm>
                  <a:off x="326629" y="361950"/>
                  <a:ext cx="4572000" cy="4905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Total Area   </a:t>
                  </a:r>
                  <a14:m>
                    <m:oMath xmlns:m="http://schemas.openxmlformats.org/officeDocument/2006/math">
                      <m:sSup>
                        <m:sSup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400" b="1" i="1" u="none" strike="noStrike" kern="0" cap="none" spc="0" normalizeH="0" baseline="0" noProof="0" smtClean="0">
                              <a:ln>
                                <a:noFill/>
                              </a:ln>
                              <a:solidFill>
                                <a:prstClr val="black"/>
                              </a:solidFill>
                              <a:effectLst/>
                              <a:uLnTx/>
                              <a:uFillTx/>
                              <a:latin typeface="Cambria Math"/>
                            </a:rPr>
                            <m:t>𝑨</m:t>
                          </m:r>
                        </m:e>
                        <m:sup>
                          <m:r>
                            <a:rPr kumimoji="0" lang="en-US" sz="2400" b="1" i="1" u="none" strike="noStrike" kern="0" cap="none" spc="0" normalizeH="0" baseline="0" noProof="0" smtClean="0">
                              <a:ln>
                                <a:noFill/>
                              </a:ln>
                              <a:solidFill>
                                <a:prstClr val="black"/>
                              </a:solidFill>
                              <a:effectLst/>
                              <a:uLnTx/>
                              <a:uFillTx/>
                              <a:latin typeface="Cambria Math"/>
                            </a:rPr>
                            <m:t>′</m:t>
                          </m:r>
                        </m:sup>
                      </m:sSup>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oMath>
                  </a14:m>
                  <a:endParaRPr kumimoji="0" lang="en-US" sz="2400" b="1" i="0" u="none" strike="noStrike" kern="0" cap="none" spc="0" normalizeH="0" baseline="0" noProof="0" dirty="0">
                    <a:ln>
                      <a:noFill/>
                    </a:ln>
                    <a:solidFill>
                      <a:prstClr val="black"/>
                    </a:solidFill>
                    <a:effectLst/>
                    <a:uLnTx/>
                    <a:uFillTx/>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6629" y="361950"/>
                  <a:ext cx="4572000" cy="490519"/>
                </a:xfrm>
                <a:prstGeom prst="rect">
                  <a:avLst/>
                </a:prstGeom>
                <a:blipFill>
                  <a:blip r:embed="rId7"/>
                  <a:stretch>
                    <a:fillRect l="-2000" t="-3750" b="-2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815300" y="420508"/>
                  <a:ext cx="1788182"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𝟏𝟔𝟔𝟒𝟔</m:t>
                        </m:r>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6" name="Rectangle 15"/>
                <p:cNvSpPr>
                  <a:spLocks noRot="1" noChangeAspect="1" noMove="1" noResize="1" noEditPoints="1" noAdjustHandles="1" noChangeArrowheads="1" noChangeShapeType="1" noTextEdit="1"/>
                </p:cNvSpPr>
                <p:nvPr/>
              </p:nvSpPr>
              <p:spPr>
                <a:xfrm>
                  <a:off x="3815300" y="420508"/>
                  <a:ext cx="178818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104942" y="3385987"/>
                  <a:ext cx="1235146"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𝟐</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𝟔𝟒</m:t>
                        </m:r>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7" name="Rectangle 16"/>
                <p:cNvSpPr>
                  <a:spLocks noRot="1" noChangeAspect="1" noMove="1" noResize="1" noEditPoints="1" noAdjustHandles="1" noChangeArrowheads="1" noChangeShapeType="1" noTextEdit="1"/>
                </p:cNvSpPr>
                <p:nvPr/>
              </p:nvSpPr>
              <p:spPr>
                <a:xfrm>
                  <a:off x="1104942" y="3385987"/>
                  <a:ext cx="1235146"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50398" y="1115339"/>
                  <a:ext cx="3486852" cy="121597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Center of combined area  </a:t>
                  </a: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400" b="1" i="1" u="none" strike="noStrike" kern="0" cap="none" spc="0" normalizeH="0" baseline="0" noProof="0" smtClean="0">
                                <a:ln>
                                  <a:noFill/>
                                </a:ln>
                                <a:solidFill>
                                  <a:prstClr val="black"/>
                                </a:solidFill>
                                <a:effectLst/>
                                <a:uLnTx/>
                                <a:uFillTx/>
                                <a:latin typeface="Cambria Math"/>
                              </a:rPr>
                              <m:t>𝑪</m:t>
                            </m:r>
                          </m:e>
                          <m:sup>
                            <m:r>
                              <a:rPr kumimoji="0" lang="en-US" sz="2400" b="1" i="1" u="none" strike="noStrike" kern="0" cap="none" spc="0" normalizeH="0" baseline="0" noProof="0" smtClean="0">
                                <a:ln>
                                  <a:noFill/>
                                </a:ln>
                                <a:solidFill>
                                  <a:prstClr val="black"/>
                                </a:solidFill>
                                <a:effectLst/>
                                <a:uLnTx/>
                                <a:uFillTx/>
                                <a:latin typeface="Cambria Math"/>
                              </a:rPr>
                              <m:t>′</m:t>
                            </m:r>
                          </m:sup>
                        </m:sSup>
                        <m:r>
                          <a:rPr kumimoji="0" lang="en-US" sz="2400" b="1" i="1" u="none" strike="noStrike" kern="0" cap="none" spc="0" normalizeH="0" baseline="0" noProof="0" smtClean="0">
                            <a:ln>
                              <a:noFill/>
                            </a:ln>
                            <a:solidFill>
                              <a:prstClr val="black"/>
                            </a:solidFill>
                            <a:effectLst/>
                            <a:uLnTx/>
                            <a:uFillTx/>
                            <a:latin typeface="Cambria Math"/>
                          </a:rPr>
                          <m:t>=</m:t>
                        </m:r>
                        <m:f>
                          <m:f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fPr>
                          <m:num>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𝑪</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𝑪</m:t>
                                </m:r>
                              </m:e>
                              <m:sub>
                                <m:r>
                                  <a:rPr kumimoji="0" lang="en-US" sz="2400" b="1" i="1" u="none" strike="noStrike" kern="0" cap="none" spc="0" normalizeH="0" baseline="0" noProof="0" smtClean="0">
                                    <a:ln>
                                      <a:noFill/>
                                    </a:ln>
                                    <a:solidFill>
                                      <a:prstClr val="black"/>
                                    </a:solidFill>
                                    <a:effectLst/>
                                    <a:uLnTx/>
                                    <a:uFillTx/>
                                    <a:latin typeface="Cambria Math"/>
                                  </a:rPr>
                                  <m:t>𝟐</m:t>
                                </m:r>
                              </m:sub>
                            </m:sSub>
                          </m:num>
                          <m:den>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𝟏</m:t>
                                </m:r>
                              </m:sub>
                            </m:sSub>
                            <m:r>
                              <a:rPr kumimoji="0" lang="en-US" sz="2400" b="1" i="1" u="none" strike="noStrike" kern="0" cap="none" spc="0" normalizeH="0" baseline="0" noProof="0" smtClean="0">
                                <a:ln>
                                  <a:noFill/>
                                </a:ln>
                                <a:solidFill>
                                  <a:prstClr val="black"/>
                                </a:solidFill>
                                <a:effectLst/>
                                <a:uLnTx/>
                                <a:uFillTx/>
                                <a:latin typeface="Cambria Math"/>
                              </a:rPr>
                              <m:t>+</m:t>
                            </m:r>
                            <m:sSub>
                              <m:sSub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prstClr val="black"/>
                                    </a:solidFill>
                                    <a:effectLst/>
                                    <a:uLnTx/>
                                    <a:uFillTx/>
                                    <a:latin typeface="Cambria Math"/>
                                  </a:rPr>
                                  <m:t>𝑨</m:t>
                                </m:r>
                              </m:e>
                              <m:sub>
                                <m:r>
                                  <a:rPr kumimoji="0" lang="en-US" sz="2400" b="1" i="1" u="none" strike="noStrike" kern="0" cap="none" spc="0" normalizeH="0" baseline="0" noProof="0" smtClean="0">
                                    <a:ln>
                                      <a:noFill/>
                                    </a:ln>
                                    <a:solidFill>
                                      <a:prstClr val="black"/>
                                    </a:solidFill>
                                    <a:effectLst/>
                                    <a:uLnTx/>
                                    <a:uFillTx/>
                                    <a:latin typeface="Cambria Math"/>
                                  </a:rPr>
                                  <m:t>𝟐</m:t>
                                </m:r>
                              </m:sub>
                            </m:sSub>
                          </m:den>
                        </m:f>
                      </m:oMath>
                    </m:oMathPara>
                  </a14:m>
                  <a:endParaRPr kumimoji="0" lang="en-US" sz="2400" b="1" i="0" u="none" strike="noStrike" kern="0" cap="none" spc="0" normalizeH="0" baseline="0" noProof="0" dirty="0">
                    <a:ln>
                      <a:noFill/>
                    </a:ln>
                    <a:solidFill>
                      <a:prstClr val="black"/>
                    </a:solidFill>
                    <a:effectLst/>
                    <a:uLnTx/>
                    <a:uFillTx/>
                  </a:endParaRPr>
                </a:p>
              </p:txBody>
            </p:sp>
          </mc:Choice>
          <mc:Fallback xmlns="">
            <p:sp>
              <p:nvSpPr>
                <p:cNvPr id="18" name="Rectangle 17"/>
                <p:cNvSpPr>
                  <a:spLocks noRot="1" noChangeAspect="1" noMove="1" noResize="1" noEditPoints="1" noAdjustHandles="1" noChangeArrowheads="1" noChangeShapeType="1" noTextEdit="1"/>
                </p:cNvSpPr>
                <p:nvPr/>
              </p:nvSpPr>
              <p:spPr>
                <a:xfrm>
                  <a:off x="350398" y="1115339"/>
                  <a:ext cx="3486852" cy="1215974"/>
                </a:xfrm>
                <a:prstGeom prst="rect">
                  <a:avLst/>
                </a:prstGeom>
                <a:blipFill>
                  <a:blip r:embed="rId10"/>
                  <a:stretch>
                    <a:fillRect l="-2622" t="-4000" r="-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104942" y="2592308"/>
                  <a:ext cx="5420715" cy="79367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0" cap="none" spc="0" normalizeH="0" baseline="0" noProof="0" smtClean="0">
                            <a:ln>
                              <a:noFill/>
                            </a:ln>
                            <a:solidFill>
                              <a:prstClr val="black"/>
                            </a:solidFill>
                            <a:effectLst/>
                            <a:uLnTx/>
                            <a:uFillTx/>
                            <a:latin typeface="Cambria Math"/>
                          </a:rPr>
                          <m:t>=</m:t>
                        </m:r>
                        <m:f>
                          <m:fPr>
                            <m:ctrlPr>
                              <a:rPr kumimoji="0" lang="en-US" sz="2400" b="1"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𝟏𝟓𝟒𝟕</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𝟐</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𝟓𝟗𝟓</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𝟎</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𝟎𝟏𝟏𝟕𝟔</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𝟑</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m:t>
                            </m:r>
                            <m:r>
                              <a:rPr kumimoji="0" lang="en-US" sz="2400" b="1" i="1" u="none" strike="noStrike" kern="0" cap="none" spc="0" normalizeH="0" baseline="0" noProof="0" smtClean="0">
                                <a:ln>
                                  <a:noFill/>
                                </a:ln>
                                <a:solidFill>
                                  <a:prstClr val="black"/>
                                </a:solidFill>
                                <a:effectLst/>
                                <a:uLnTx/>
                                <a:uFillTx/>
                                <a:latin typeface="Cambria Math"/>
                                <a:ea typeface="Cambria Math" panose="02040503050406030204" pitchFamily="18" charset="0"/>
                              </a:rPr>
                              <m:t>𝟐𝟓</m:t>
                            </m:r>
                          </m:num>
                          <m:den>
                            <m:r>
                              <a:rPr kumimoji="0" lang="en-US" sz="2400" b="1" i="1" u="none" strike="noStrike" kern="0" cap="none" spc="0" normalizeH="0" baseline="0" noProof="0" smtClean="0">
                                <a:ln>
                                  <a:noFill/>
                                </a:ln>
                                <a:solidFill>
                                  <a:prstClr val="black"/>
                                </a:solidFill>
                                <a:effectLst/>
                                <a:uLnTx/>
                                <a:uFillTx/>
                                <a:latin typeface="Cambria Math"/>
                              </a:rPr>
                              <m:t>𝟎</m:t>
                            </m:r>
                            <m:r>
                              <a:rPr kumimoji="0" lang="en-US" sz="2400" b="1" i="1" u="none" strike="noStrike" kern="0" cap="none" spc="0" normalizeH="0" baseline="0" noProof="0" smtClean="0">
                                <a:ln>
                                  <a:noFill/>
                                </a:ln>
                                <a:solidFill>
                                  <a:prstClr val="black"/>
                                </a:solidFill>
                                <a:effectLst/>
                                <a:uLnTx/>
                                <a:uFillTx/>
                                <a:latin typeface="Cambria Math"/>
                              </a:rPr>
                              <m:t>.</m:t>
                            </m:r>
                            <m:r>
                              <a:rPr kumimoji="0" lang="en-US" sz="2400" b="1" i="1" u="none" strike="noStrike" kern="0" cap="none" spc="0" normalizeH="0" baseline="0" noProof="0" smtClean="0">
                                <a:ln>
                                  <a:noFill/>
                                </a:ln>
                                <a:solidFill>
                                  <a:prstClr val="black"/>
                                </a:solidFill>
                                <a:effectLst/>
                                <a:uLnTx/>
                                <a:uFillTx/>
                                <a:latin typeface="Cambria Math"/>
                              </a:rPr>
                              <m:t>𝟏𝟔𝟔𝟒𝟔</m:t>
                            </m:r>
                          </m:den>
                        </m:f>
                      </m:oMath>
                    </m:oMathPara>
                  </a14:m>
                  <a:endParaRPr kumimoji="0" lang="en-US" sz="2400" b="0" i="0" u="none" strike="noStrike" kern="0" cap="none" spc="0" normalizeH="0" baseline="0" noProof="0" dirty="0">
                    <a:ln>
                      <a:noFill/>
                    </a:ln>
                    <a:solidFill>
                      <a:prstClr val="black"/>
                    </a:solidFill>
                    <a:effectLst/>
                    <a:uLnTx/>
                    <a:uFillTx/>
                  </a:endParaRPr>
                </a:p>
              </p:txBody>
            </p:sp>
          </mc:Choice>
          <mc:Fallback xmlns="">
            <p:sp>
              <p:nvSpPr>
                <p:cNvPr id="19" name="Rectangle 18"/>
                <p:cNvSpPr>
                  <a:spLocks noRot="1" noChangeAspect="1" noMove="1" noResize="1" noEditPoints="1" noAdjustHandles="1" noChangeArrowheads="1" noChangeShapeType="1" noTextEdit="1"/>
                </p:cNvSpPr>
                <p:nvPr/>
              </p:nvSpPr>
              <p:spPr>
                <a:xfrm>
                  <a:off x="1104942" y="2592308"/>
                  <a:ext cx="5420715" cy="793679"/>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6272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r>
              <a:rPr lang="en-US" sz="2800" b="1" dirty="0">
                <a:solidFill>
                  <a:srgbClr val="C00000"/>
                </a:solidFill>
                <a:latin typeface="Georgia" pitchFamily="18" charset="0"/>
                <a:cs typeface="Times New Roman" pitchFamily="18" charset="0"/>
              </a:rPr>
              <a:t> </a:t>
            </a:r>
          </a:p>
          <a:p>
            <a:endParaRPr lang="en-US" sz="2800" b="1" dirty="0">
              <a:solidFill>
                <a:srgbClr val="C00000"/>
              </a:solidFill>
              <a:latin typeface="Georgia" pitchFamily="18" charset="0"/>
              <a:cs typeface="Times New Roman" pitchFamily="18" charset="0"/>
            </a:endParaRPr>
          </a:p>
          <a:p>
            <a:endParaRPr lang="en-US" sz="2400" b="1" dirty="0">
              <a:solidFill>
                <a:prstClr val="black"/>
              </a:solidFill>
              <a:latin typeface="Georgia" pitchFamily="18" charset="0"/>
              <a:cs typeface="Times New Roman" pitchFamily="18" charset="0"/>
            </a:endParaRPr>
          </a:p>
          <a:p>
            <a:endParaRPr lang="en-US" sz="2400" b="1" dirty="0">
              <a:solidFill>
                <a:srgbClr val="C00000"/>
              </a:solidFill>
              <a:latin typeface="Georgia" pitchFamily="18" charset="0"/>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52254" name="Equation" r:id="rId3" imgW="914400" imgH="228960" progId="Equation.DSMT4">
                  <p:embed/>
                </p:oleObj>
              </mc:Choice>
              <mc:Fallback>
                <p:oleObj name="Equation" r:id="rId3"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52255" name="Equation" r:id="rId5" imgW="914400" imgH="228960" progId="Equation.DSMT4">
                  <p:embed/>
                </p:oleObj>
              </mc:Choice>
              <mc:Fallback>
                <p:oleObj name="Equation" r:id="rId5"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 name="Group 52"/>
          <p:cNvGrpSpPr/>
          <p:nvPr/>
        </p:nvGrpSpPr>
        <p:grpSpPr>
          <a:xfrm>
            <a:off x="1136074" y="1893317"/>
            <a:ext cx="9229572" cy="2997630"/>
            <a:chOff x="59901" y="419514"/>
            <a:chExt cx="7915374" cy="2423096"/>
          </a:xfrm>
        </p:grpSpPr>
        <p:sp>
          <p:nvSpPr>
            <p:cNvPr id="54" name="TextBox 53"/>
            <p:cNvSpPr txBox="1"/>
            <p:nvPr/>
          </p:nvSpPr>
          <p:spPr>
            <a:xfrm>
              <a:off x="59901" y="1852009"/>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9.419355</a:t>
              </a:r>
            </a:p>
          </p:txBody>
        </p:sp>
        <p:grpSp>
          <p:nvGrpSpPr>
            <p:cNvPr id="55" name="Group 54"/>
            <p:cNvGrpSpPr/>
            <p:nvPr/>
          </p:nvGrpSpPr>
          <p:grpSpPr>
            <a:xfrm>
              <a:off x="986479" y="419514"/>
              <a:ext cx="6988796" cy="2423096"/>
              <a:chOff x="986479" y="419514"/>
              <a:chExt cx="6988796" cy="2423096"/>
            </a:xfrm>
          </p:grpSpPr>
          <p:grpSp>
            <p:nvGrpSpPr>
              <p:cNvPr id="56" name="Group 55"/>
              <p:cNvGrpSpPr/>
              <p:nvPr/>
            </p:nvGrpSpPr>
            <p:grpSpPr>
              <a:xfrm>
                <a:off x="1126594" y="1858685"/>
                <a:ext cx="6848681" cy="393044"/>
                <a:chOff x="1462460" y="1739091"/>
                <a:chExt cx="6848681" cy="393044"/>
              </a:xfrm>
            </p:grpSpPr>
            <p:cxnSp>
              <p:nvCxnSpPr>
                <p:cNvPr id="92" name="Straight Connector 91"/>
                <p:cNvCxnSpPr/>
                <p:nvPr/>
              </p:nvCxnSpPr>
              <p:spPr>
                <a:xfrm>
                  <a:off x="2621866" y="1766356"/>
                  <a:ext cx="551084" cy="0"/>
                </a:xfrm>
                <a:prstGeom prst="line">
                  <a:avLst/>
                </a:prstGeom>
                <a:noFill/>
                <a:ln w="9525" cap="flat" cmpd="sng" algn="ctr">
                  <a:solidFill>
                    <a:sysClr val="windowText" lastClr="000000">
                      <a:shade val="95000"/>
                      <a:satMod val="105000"/>
                    </a:sysClr>
                  </a:solidFill>
                  <a:prstDash val="dash"/>
                </a:ln>
                <a:effectLst/>
              </p:spPr>
            </p:cxnSp>
            <p:grpSp>
              <p:nvGrpSpPr>
                <p:cNvPr id="93" name="Group 92"/>
                <p:cNvGrpSpPr/>
                <p:nvPr/>
              </p:nvGrpSpPr>
              <p:grpSpPr>
                <a:xfrm>
                  <a:off x="1462460" y="1739091"/>
                  <a:ext cx="6848681" cy="393044"/>
                  <a:chOff x="1462460" y="1739091"/>
                  <a:chExt cx="6848681" cy="393044"/>
                </a:xfrm>
              </p:grpSpPr>
              <p:cxnSp>
                <p:nvCxnSpPr>
                  <p:cNvPr id="94" name="Straight Connector 93"/>
                  <p:cNvCxnSpPr/>
                  <p:nvPr/>
                </p:nvCxnSpPr>
                <p:spPr>
                  <a:xfrm flipH="1">
                    <a:off x="4907866" y="1766356"/>
                    <a:ext cx="533400" cy="0"/>
                  </a:xfrm>
                  <a:prstGeom prst="line">
                    <a:avLst/>
                  </a:prstGeom>
                  <a:noFill/>
                  <a:ln w="9525" cap="flat" cmpd="sng" algn="ctr">
                    <a:solidFill>
                      <a:sysClr val="windowText" lastClr="000000">
                        <a:shade val="95000"/>
                        <a:satMod val="105000"/>
                      </a:sysClr>
                    </a:solidFill>
                    <a:prstDash val="dash"/>
                  </a:ln>
                  <a:effectLst/>
                </p:spPr>
              </p:cxnSp>
              <p:sp>
                <p:nvSpPr>
                  <p:cNvPr id="95" name="TextBox 94"/>
                  <p:cNvSpPr txBox="1"/>
                  <p:nvPr/>
                </p:nvSpPr>
                <p:spPr>
                  <a:xfrm>
                    <a:off x="6037891" y="1762803"/>
                    <a:ext cx="622575"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2.0</a:t>
                    </a:r>
                  </a:p>
                </p:txBody>
              </p:sp>
              <p:sp>
                <p:nvSpPr>
                  <p:cNvPr id="96" name="TextBox 95"/>
                  <p:cNvSpPr txBox="1"/>
                  <p:nvPr/>
                </p:nvSpPr>
                <p:spPr>
                  <a:xfrm>
                    <a:off x="6863342" y="1739091"/>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4.471936</a:t>
                    </a:r>
                  </a:p>
                </p:txBody>
              </p:sp>
              <p:cxnSp>
                <p:nvCxnSpPr>
                  <p:cNvPr id="97" name="Curved Connector 96"/>
                  <p:cNvCxnSpPr/>
                  <p:nvPr/>
                </p:nvCxnSpPr>
                <p:spPr>
                  <a:xfrm rot="10800000">
                    <a:off x="1462460" y="1788812"/>
                    <a:ext cx="397407" cy="320444"/>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grpSp>
          <p:grpSp>
            <p:nvGrpSpPr>
              <p:cNvPr id="57" name="Group 56"/>
              <p:cNvGrpSpPr/>
              <p:nvPr/>
            </p:nvGrpSpPr>
            <p:grpSpPr>
              <a:xfrm>
                <a:off x="986479" y="419514"/>
                <a:ext cx="6439679" cy="2423096"/>
                <a:chOff x="986479" y="419514"/>
                <a:chExt cx="6439679" cy="2423096"/>
              </a:xfrm>
            </p:grpSpPr>
            <p:sp>
              <p:nvSpPr>
                <p:cNvPr id="58" name="Isosceles Triangle 57"/>
                <p:cNvSpPr/>
                <p:nvPr/>
              </p:nvSpPr>
              <p:spPr>
                <a:xfrm>
                  <a:off x="986479" y="597113"/>
                  <a:ext cx="1299521" cy="1288837"/>
                </a:xfrm>
                <a:prstGeom prst="triangle">
                  <a:avLst>
                    <a:gd name="adj" fmla="val 41369"/>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sp>
              <p:nvSpPr>
                <p:cNvPr id="59" name="Right Triangle 58"/>
                <p:cNvSpPr/>
                <p:nvPr/>
              </p:nvSpPr>
              <p:spPr>
                <a:xfrm>
                  <a:off x="3429000" y="597113"/>
                  <a:ext cx="1219200" cy="1288837"/>
                </a:xfrm>
                <a:prstGeom prst="rtTriangle">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cxnSp>
              <p:nvCxnSpPr>
                <p:cNvPr id="61" name="Straight Connector 60"/>
                <p:cNvCxnSpPr/>
                <p:nvPr/>
              </p:nvCxnSpPr>
              <p:spPr>
                <a:xfrm flipV="1">
                  <a:off x="1126591" y="1504950"/>
                  <a:ext cx="5426609" cy="3163"/>
                </a:xfrm>
                <a:prstGeom prst="line">
                  <a:avLst/>
                </a:prstGeom>
                <a:noFill/>
                <a:ln w="19050" cap="flat" cmpd="sng" algn="ctr">
                  <a:solidFill>
                    <a:sysClr val="windowText" lastClr="000000">
                      <a:shade val="95000"/>
                      <a:satMod val="105000"/>
                    </a:sysClr>
                  </a:solidFill>
                  <a:prstDash val="dash"/>
                </a:ln>
                <a:effectLst/>
              </p:spPr>
            </p:cxnSp>
            <p:cxnSp>
              <p:nvCxnSpPr>
                <p:cNvPr id="62" name="Straight Connector 61"/>
                <p:cNvCxnSpPr/>
                <p:nvPr/>
              </p:nvCxnSpPr>
              <p:spPr>
                <a:xfrm>
                  <a:off x="4419600" y="1657350"/>
                  <a:ext cx="2209800" cy="0"/>
                </a:xfrm>
                <a:prstGeom prst="line">
                  <a:avLst/>
                </a:prstGeom>
                <a:noFill/>
                <a:ln w="19050" cap="flat" cmpd="sng" algn="ctr">
                  <a:solidFill>
                    <a:sysClr val="windowText" lastClr="000000">
                      <a:shade val="95000"/>
                      <a:satMod val="105000"/>
                    </a:sysClr>
                  </a:solidFill>
                  <a:prstDash val="dash"/>
                </a:ln>
                <a:effectLst/>
              </p:spPr>
            </p:cxnSp>
            <p:cxnSp>
              <p:nvCxnSpPr>
                <p:cNvPr id="63" name="Straight Connector 62"/>
                <p:cNvCxnSpPr/>
                <p:nvPr/>
              </p:nvCxnSpPr>
              <p:spPr>
                <a:xfrm flipH="1">
                  <a:off x="1143000" y="1504950"/>
                  <a:ext cx="16409" cy="377447"/>
                </a:xfrm>
                <a:prstGeom prst="line">
                  <a:avLst/>
                </a:prstGeom>
                <a:noFill/>
                <a:ln w="19050" cap="flat" cmpd="sng" algn="ctr">
                  <a:solidFill>
                    <a:sysClr val="windowText" lastClr="000000">
                      <a:shade val="95000"/>
                      <a:satMod val="105000"/>
                    </a:sysClr>
                  </a:solidFill>
                  <a:prstDash val="lgDash"/>
                </a:ln>
                <a:effectLst/>
              </p:spPr>
            </p:cxnSp>
            <mc:AlternateContent xmlns:mc="http://schemas.openxmlformats.org/markup-compatibility/2006" xmlns:a14="http://schemas.microsoft.com/office/drawing/2010/main">
              <mc:Choice Requires="a14">
                <p:sp>
                  <p:nvSpPr>
                    <p:cNvPr id="64" name="Rectangle 63"/>
                    <p:cNvSpPr/>
                    <p:nvPr/>
                  </p:nvSpPr>
                  <p:spPr>
                    <a:xfrm>
                      <a:off x="1416008" y="2008773"/>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𝟏𝟎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416008" y="2008773"/>
                      <a:ext cx="737701" cy="369332"/>
                    </a:xfrm>
                    <a:prstGeom prst="rect">
                      <a:avLst/>
                    </a:prstGeom>
                    <a:blipFill>
                      <a:blip r:embed="rId7"/>
                      <a:stretch>
                        <a:fillRect/>
                      </a:stretch>
                    </a:blipFill>
                  </p:spPr>
                  <p:txBody>
                    <a:bodyPr/>
                    <a:lstStyle/>
                    <a:p>
                      <a:r>
                        <a:rPr lang="en-US">
                          <a:noFill/>
                        </a:rPr>
                        <a:t> </a:t>
                      </a:r>
                    </a:p>
                  </p:txBody>
                </p:sp>
              </mc:Fallback>
            </mc:AlternateContent>
            <p:cxnSp>
              <p:nvCxnSpPr>
                <p:cNvPr id="65" name="Straight Arrow Connector 64"/>
                <p:cNvCxnSpPr/>
                <p:nvPr/>
              </p:nvCxnSpPr>
              <p:spPr>
                <a:xfrm>
                  <a:off x="4724400" y="1657350"/>
                  <a:ext cx="0" cy="22860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mc:AlternateContent xmlns:mc="http://schemas.openxmlformats.org/markup-compatibility/2006" xmlns:a14="http://schemas.microsoft.com/office/drawing/2010/main">
              <mc:Choice Requires="a14">
                <p:sp>
                  <p:nvSpPr>
                    <p:cNvPr id="66" name="Rectangle 65"/>
                    <p:cNvSpPr/>
                    <p:nvPr/>
                  </p:nvSpPr>
                  <p:spPr>
                    <a:xfrm>
                      <a:off x="2067443" y="929240"/>
                      <a:ext cx="1329146"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𝝁</m:t>
                                </m:r>
                              </m:e>
                              <m:sub>
                                <m:r>
                                  <a:rPr lang="en-US" b="1" i="1" kern="0" smtClean="0">
                                    <a:solidFill>
                                      <a:prstClr val="black"/>
                                    </a:solidFill>
                                    <a:latin typeface="Cambria Math" panose="02040503050406030204" pitchFamily="18" charset="0"/>
                                  </a:rPr>
                                  <m:t>𝑯</m:t>
                                </m:r>
                              </m:sub>
                            </m:sSub>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𝟏𝟕</m:t>
                            </m:r>
                          </m:oMath>
                        </m:oMathPara>
                      </a14:m>
                      <a:endParaRPr lang="en-US" kern="0" dirty="0">
                        <a:solidFill>
                          <a:prstClr val="black"/>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2067443" y="929240"/>
                      <a:ext cx="1329146" cy="369332"/>
                    </a:xfrm>
                    <a:prstGeom prst="rect">
                      <a:avLst/>
                    </a:prstGeom>
                    <a:blipFill>
                      <a:blip r:embed="rId8"/>
                      <a:stretch>
                        <a:fillRect/>
                      </a:stretch>
                    </a:blipFill>
                  </p:spPr>
                  <p:txBody>
                    <a:bodyPr/>
                    <a:lstStyle/>
                    <a:p>
                      <a:r>
                        <a:rPr lang="en-US">
                          <a:noFill/>
                        </a:rPr>
                        <a:t> </a:t>
                      </a:r>
                    </a:p>
                  </p:txBody>
                </p:sp>
              </mc:Fallback>
            </mc:AlternateContent>
            <p:cxnSp>
              <p:nvCxnSpPr>
                <p:cNvPr id="67" name="Curved Connector 66"/>
                <p:cNvCxnSpPr>
                  <a:stCxn id="68" idx="1"/>
                </p:cNvCxnSpPr>
                <p:nvPr/>
              </p:nvCxnSpPr>
              <p:spPr>
                <a:xfrm rot="10800000" flipV="1">
                  <a:off x="1524002"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68" name="TextBox 67"/>
                <p:cNvSpPr txBox="1"/>
                <p:nvPr/>
              </p:nvSpPr>
              <p:spPr>
                <a:xfrm>
                  <a:off x="2045716"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H</a:t>
                  </a:r>
                </a:p>
              </p:txBody>
            </p:sp>
            <p:cxnSp>
              <p:nvCxnSpPr>
                <p:cNvPr id="69" name="Curved Connector 68"/>
                <p:cNvCxnSpPr>
                  <a:stCxn id="70" idx="1"/>
                </p:cNvCxnSpPr>
                <p:nvPr/>
              </p:nvCxnSpPr>
              <p:spPr>
                <a:xfrm rot="10800000" flipV="1">
                  <a:off x="3505397"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70" name="TextBox 69"/>
                <p:cNvSpPr txBox="1"/>
                <p:nvPr/>
              </p:nvSpPr>
              <p:spPr>
                <a:xfrm>
                  <a:off x="4027111"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LW</a:t>
                  </a:r>
                </a:p>
              </p:txBody>
            </p:sp>
            <p:cxnSp>
              <p:nvCxnSpPr>
                <p:cNvPr id="71" name="Curved Connector 70"/>
                <p:cNvCxnSpPr>
                  <a:stCxn id="72" idx="1"/>
                </p:cNvCxnSpPr>
                <p:nvPr/>
              </p:nvCxnSpPr>
              <p:spPr>
                <a:xfrm rot="10800000" flipV="1">
                  <a:off x="6206456" y="619569"/>
                  <a:ext cx="521715" cy="199582"/>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72" name="TextBox 71"/>
                <p:cNvSpPr txBox="1"/>
                <p:nvPr/>
              </p:nvSpPr>
              <p:spPr>
                <a:xfrm>
                  <a:off x="6728169" y="419514"/>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M</a:t>
                  </a:r>
                </a:p>
              </p:txBody>
            </p:sp>
            <mc:AlternateContent xmlns:mc="http://schemas.openxmlformats.org/markup-compatibility/2006" xmlns:a14="http://schemas.microsoft.com/office/drawing/2010/main">
              <mc:Choice Requires="a14">
                <p:sp>
                  <p:nvSpPr>
                    <p:cNvPr id="73" name="Rectangle 72"/>
                    <p:cNvSpPr/>
                    <p:nvPr/>
                  </p:nvSpPr>
                  <p:spPr>
                    <a:xfrm>
                      <a:off x="4267200" y="1152723"/>
                      <a:ext cx="1455783"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𝝁</m:t>
                                </m:r>
                              </m:e>
                              <m:sub>
                                <m:r>
                                  <a:rPr lang="en-US" b="1" i="1" kern="0" smtClean="0">
                                    <a:solidFill>
                                      <a:prstClr val="black"/>
                                    </a:solidFill>
                                    <a:latin typeface="Cambria Math" panose="02040503050406030204" pitchFamily="18" charset="0"/>
                                  </a:rPr>
                                  <m:t>𝑳𝑾</m:t>
                                </m:r>
                              </m:sub>
                            </m:sSub>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𝟏𝟑</m:t>
                            </m:r>
                          </m:oMath>
                        </m:oMathPara>
                      </a14:m>
                      <a:endParaRPr lang="en-US" kern="0" dirty="0">
                        <a:solidFill>
                          <a:prstClr val="black"/>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4267200" y="1152723"/>
                      <a:ext cx="1455783" cy="369332"/>
                    </a:xfrm>
                    <a:prstGeom prst="rect">
                      <a:avLst/>
                    </a:prstGeom>
                    <a:blipFill>
                      <a:blip r:embed="rId9"/>
                      <a:stretch>
                        <a:fillRect/>
                      </a:stretch>
                    </a:blipFill>
                  </p:spPr>
                  <p:txBody>
                    <a:bodyPr/>
                    <a:lstStyle/>
                    <a:p>
                      <a:r>
                        <a:rPr lang="en-US">
                          <a:noFill/>
                        </a:rPr>
                        <a:t> </a:t>
                      </a:r>
                    </a:p>
                  </p:txBody>
                </p:sp>
              </mc:Fallback>
            </mc:AlternateContent>
            <p:cxnSp>
              <p:nvCxnSpPr>
                <p:cNvPr id="74" name="Straight Connector 73"/>
                <p:cNvCxnSpPr/>
                <p:nvPr/>
              </p:nvCxnSpPr>
              <p:spPr>
                <a:xfrm>
                  <a:off x="4419600" y="1657350"/>
                  <a:ext cx="0" cy="228600"/>
                </a:xfrm>
                <a:prstGeom prst="line">
                  <a:avLst/>
                </a:prstGeom>
                <a:noFill/>
                <a:ln w="19050" cap="flat" cmpd="sng" algn="ctr">
                  <a:solidFill>
                    <a:sysClr val="windowText" lastClr="000000">
                      <a:shade val="95000"/>
                      <a:satMod val="105000"/>
                    </a:sysClr>
                  </a:solidFill>
                  <a:prstDash val="lgDash"/>
                </a:ln>
                <a:effectLst/>
              </p:spPr>
            </p:cxnSp>
            <p:cxnSp>
              <p:nvCxnSpPr>
                <p:cNvPr id="75" name="Curved Connector 74"/>
                <p:cNvCxnSpPr/>
                <p:nvPr/>
              </p:nvCxnSpPr>
              <p:spPr>
                <a:xfrm rot="5400000" flipH="1" flipV="1">
                  <a:off x="4182405" y="1991655"/>
                  <a:ext cx="340218" cy="134173"/>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76" name="Rectangle 75"/>
                    <p:cNvSpPr/>
                    <p:nvPr/>
                  </p:nvSpPr>
                  <p:spPr>
                    <a:xfrm>
                      <a:off x="3865350" y="2125745"/>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𝟐𝟖</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3865350" y="2125745"/>
                      <a:ext cx="737701" cy="369332"/>
                    </a:xfrm>
                    <a:prstGeom prst="rect">
                      <a:avLst/>
                    </a:prstGeom>
                    <a:blipFill>
                      <a:blip r:embed="rId10"/>
                      <a:stretch>
                        <a:fillRect/>
                      </a:stretch>
                    </a:blipFill>
                  </p:spPr>
                  <p:txBody>
                    <a:bodyPr/>
                    <a:lstStyle/>
                    <a:p>
                      <a:r>
                        <a:rPr lang="en-US">
                          <a:noFill/>
                        </a:rPr>
                        <a:t> </a:t>
                      </a:r>
                    </a:p>
                  </p:txBody>
                </p:sp>
              </mc:Fallback>
            </mc:AlternateContent>
            <p:cxnSp>
              <p:nvCxnSpPr>
                <p:cNvPr id="77" name="Straight Connector 76"/>
                <p:cNvCxnSpPr/>
                <p:nvPr/>
              </p:nvCxnSpPr>
              <p:spPr>
                <a:xfrm flipH="1">
                  <a:off x="5849658" y="1641730"/>
                  <a:ext cx="141194" cy="228599"/>
                </a:xfrm>
                <a:prstGeom prst="line">
                  <a:avLst/>
                </a:prstGeom>
                <a:noFill/>
                <a:ln w="9525" cap="flat" cmpd="sng" algn="ctr">
                  <a:solidFill>
                    <a:sysClr val="windowText" lastClr="000000">
                      <a:shade val="95000"/>
                      <a:satMod val="105000"/>
                    </a:sysClr>
                  </a:solidFill>
                  <a:prstDash val="solid"/>
                </a:ln>
                <a:effectLst/>
              </p:spPr>
            </p:cxnSp>
            <p:cxnSp>
              <p:nvCxnSpPr>
                <p:cNvPr id="78" name="Straight Connector 77"/>
                <p:cNvCxnSpPr/>
                <p:nvPr/>
              </p:nvCxnSpPr>
              <p:spPr>
                <a:xfrm flipH="1">
                  <a:off x="61722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79" name="Straight Connector 78"/>
                <p:cNvCxnSpPr/>
                <p:nvPr/>
              </p:nvCxnSpPr>
              <p:spPr>
                <a:xfrm flipH="1">
                  <a:off x="59436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80" name="Straight Connector 79"/>
                <p:cNvCxnSpPr/>
                <p:nvPr/>
              </p:nvCxnSpPr>
              <p:spPr>
                <a:xfrm flipH="1">
                  <a:off x="6400800" y="1657350"/>
                  <a:ext cx="152400" cy="228600"/>
                </a:xfrm>
                <a:prstGeom prst="line">
                  <a:avLst/>
                </a:prstGeom>
                <a:noFill/>
                <a:ln w="9525" cap="flat" cmpd="sng" algn="ctr">
                  <a:solidFill>
                    <a:sysClr val="windowText" lastClr="000000">
                      <a:shade val="95000"/>
                      <a:satMod val="105000"/>
                    </a:sysClr>
                  </a:solidFill>
                  <a:prstDash val="solid"/>
                </a:ln>
                <a:effectLst/>
              </p:spPr>
            </p:cxnSp>
            <p:cxnSp>
              <p:nvCxnSpPr>
                <p:cNvPr id="81" name="Straight Connector 80"/>
                <p:cNvCxnSpPr/>
                <p:nvPr/>
              </p:nvCxnSpPr>
              <p:spPr>
                <a:xfrm flipH="1">
                  <a:off x="6629400" y="1727717"/>
                  <a:ext cx="108611" cy="158233"/>
                </a:xfrm>
                <a:prstGeom prst="line">
                  <a:avLst/>
                </a:prstGeom>
                <a:noFill/>
                <a:ln w="9525" cap="flat" cmpd="sng" algn="ctr">
                  <a:solidFill>
                    <a:sysClr val="windowText" lastClr="000000">
                      <a:shade val="95000"/>
                      <a:satMod val="105000"/>
                    </a:sysClr>
                  </a:solidFill>
                  <a:prstDash val="solid"/>
                </a:ln>
                <a:effectLst/>
              </p:spPr>
            </p:cxnSp>
            <p:sp>
              <p:nvSpPr>
                <p:cNvPr id="82" name="TextBox 81"/>
                <p:cNvSpPr txBox="1"/>
                <p:nvPr/>
              </p:nvSpPr>
              <p:spPr>
                <a:xfrm>
                  <a:off x="6035879" y="2365389"/>
                  <a:ext cx="697989" cy="400110"/>
                </a:xfrm>
                <a:prstGeom prst="rect">
                  <a:avLst/>
                </a:prstGeom>
                <a:noFill/>
              </p:spPr>
              <p:txBody>
                <a:bodyPr wrap="square" rtlCol="0">
                  <a:spAutoFit/>
                </a:bodyPr>
                <a:lstStyle/>
                <a:p>
                  <a:pPr>
                    <a:defRPr/>
                  </a:pPr>
                  <a:r>
                    <a:rPr lang="en-US" sz="2000" b="1" kern="0" dirty="0">
                      <a:solidFill>
                        <a:prstClr val="black"/>
                      </a:solidFill>
                      <a:latin typeface="Century Gothic" panose="020B0502020202020204" pitchFamily="34" charset="0"/>
                    </a:rPr>
                    <a:t>O</a:t>
                  </a:r>
                </a:p>
              </p:txBody>
            </p:sp>
            <p:cxnSp>
              <p:nvCxnSpPr>
                <p:cNvPr id="83" name="Straight Arrow Connector 82"/>
                <p:cNvCxnSpPr/>
                <p:nvPr/>
              </p:nvCxnSpPr>
              <p:spPr>
                <a:xfrm>
                  <a:off x="4419600" y="971550"/>
                  <a:ext cx="762000" cy="0"/>
                </a:xfrm>
                <a:prstGeom prst="straightConnector1">
                  <a:avLst/>
                </a:prstGeom>
                <a:noFill/>
                <a:ln w="19050" cap="flat" cmpd="sng" algn="ctr">
                  <a:solidFill>
                    <a:sysClr val="windowText" lastClr="000000">
                      <a:shade val="95000"/>
                      <a:satMod val="105000"/>
                    </a:sysClr>
                  </a:solidFill>
                  <a:prstDash val="solid"/>
                  <a:tailEnd type="triangle"/>
                </a:ln>
                <a:effectLst/>
              </p:spPr>
            </p:cxnSp>
            <mc:AlternateContent xmlns:mc="http://schemas.openxmlformats.org/markup-compatibility/2006" xmlns:a14="http://schemas.microsoft.com/office/drawing/2010/main">
              <mc:Choice Requires="a14">
                <p:sp>
                  <p:nvSpPr>
                    <p:cNvPr id="84" name="Rectangle 83"/>
                    <p:cNvSpPr/>
                    <p:nvPr/>
                  </p:nvSpPr>
                  <p:spPr>
                    <a:xfrm>
                      <a:off x="1227303" y="2473278"/>
                      <a:ext cx="449097"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𝑰</m:t>
                                </m:r>
                              </m:e>
                              <m:sub>
                                <m:r>
                                  <a:rPr lang="en-US" b="1" i="1" kern="0" smtClean="0">
                                    <a:solidFill>
                                      <a:prstClr val="black"/>
                                    </a:solidFill>
                                    <a:latin typeface="Cambria Math" panose="02040503050406030204" pitchFamily="18" charset="0"/>
                                  </a:rPr>
                                  <m:t>𝟏</m:t>
                                </m:r>
                              </m:sub>
                            </m:sSub>
                          </m:oMath>
                        </m:oMathPara>
                      </a14:m>
                      <a:endParaRPr lang="en-US" kern="0" dirty="0">
                        <a:solidFill>
                          <a:prstClr val="black"/>
                        </a:solidFill>
                      </a:endParaRPr>
                    </a:p>
                  </p:txBody>
                </p:sp>
              </mc:Choice>
              <mc:Fallback xmlns="">
                <p:sp>
                  <p:nvSpPr>
                    <p:cNvPr id="84" name="Rectangle 83"/>
                    <p:cNvSpPr>
                      <a:spLocks noRot="1" noChangeAspect="1" noMove="1" noResize="1" noEditPoints="1" noAdjustHandles="1" noChangeArrowheads="1" noChangeShapeType="1" noTextEdit="1"/>
                    </p:cNvSpPr>
                    <p:nvPr/>
                  </p:nvSpPr>
                  <p:spPr>
                    <a:xfrm>
                      <a:off x="1227303" y="2473278"/>
                      <a:ext cx="449097"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p:cNvSpPr/>
                    <p:nvPr/>
                  </p:nvSpPr>
                  <p:spPr>
                    <a:xfrm>
                      <a:off x="3826395" y="2445706"/>
                      <a:ext cx="449097"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b="1" i="1" kern="0" smtClean="0">
                                    <a:solidFill>
                                      <a:prstClr val="black"/>
                                    </a:solidFill>
                                    <a:latin typeface="Cambria Math" panose="02040503050406030204" pitchFamily="18" charset="0"/>
                                  </a:rPr>
                                </m:ctrlPr>
                              </m:sSubPr>
                              <m:e>
                                <m:r>
                                  <a:rPr lang="en-US" b="1" i="1" kern="0" smtClean="0">
                                    <a:solidFill>
                                      <a:prstClr val="black"/>
                                    </a:solidFill>
                                    <a:latin typeface="Cambria Math" panose="02040503050406030204" pitchFamily="18" charset="0"/>
                                    <a:ea typeface="Cambria Math" panose="02040503050406030204" pitchFamily="18" charset="0"/>
                                  </a:rPr>
                                  <m:t>𝑰</m:t>
                                </m:r>
                              </m:e>
                              <m:sub>
                                <m:r>
                                  <a:rPr lang="en-US" b="1" i="1" kern="0" smtClean="0">
                                    <a:solidFill>
                                      <a:prstClr val="black"/>
                                    </a:solidFill>
                                    <a:latin typeface="Cambria Math" panose="02040503050406030204" pitchFamily="18" charset="0"/>
                                  </a:rPr>
                                  <m:t>𝟐</m:t>
                                </m:r>
                              </m:sub>
                            </m:sSub>
                          </m:oMath>
                        </m:oMathPara>
                      </a14:m>
                      <a:endParaRPr lang="en-US" kern="0" dirty="0">
                        <a:solidFill>
                          <a:prstClr val="black"/>
                        </a:solidFill>
                      </a:endParaRPr>
                    </a:p>
                  </p:txBody>
                </p:sp>
              </mc:Choice>
              <mc:Fallback xmlns="">
                <p:sp>
                  <p:nvSpPr>
                    <p:cNvPr id="85" name="Rectangle 84"/>
                    <p:cNvSpPr>
                      <a:spLocks noRot="1" noChangeAspect="1" noMove="1" noResize="1" noEditPoints="1" noAdjustHandles="1" noChangeArrowheads="1" noChangeShapeType="1" noTextEdit="1"/>
                    </p:cNvSpPr>
                    <p:nvPr/>
                  </p:nvSpPr>
                  <p:spPr>
                    <a:xfrm>
                      <a:off x="3826395" y="2445706"/>
                      <a:ext cx="449097" cy="369332"/>
                    </a:xfrm>
                    <a:prstGeom prst="rect">
                      <a:avLst/>
                    </a:prstGeom>
                    <a:blipFill>
                      <a:blip r:embed="rId12"/>
                      <a:stretch>
                        <a:fillRect/>
                      </a:stretch>
                    </a:blipFill>
                  </p:spPr>
                  <p:txBody>
                    <a:bodyPr/>
                    <a:lstStyle/>
                    <a:p>
                      <a:r>
                        <a:rPr lang="en-US">
                          <a:noFill/>
                        </a:rPr>
                        <a:t> </a:t>
                      </a:r>
                    </a:p>
                  </p:txBody>
                </p:sp>
              </mc:Fallback>
            </mc:AlternateContent>
            <p:cxnSp>
              <p:nvCxnSpPr>
                <p:cNvPr id="86" name="Straight Arrow Connector 85"/>
                <p:cNvCxnSpPr/>
                <p:nvPr/>
              </p:nvCxnSpPr>
              <p:spPr>
                <a:xfrm>
                  <a:off x="2394710" y="1491743"/>
                  <a:ext cx="0" cy="390654"/>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7" name="Curved Connector 86"/>
                <p:cNvCxnSpPr/>
                <p:nvPr/>
              </p:nvCxnSpPr>
              <p:spPr>
                <a:xfrm rot="16200000" flipH="1">
                  <a:off x="2089762" y="1422868"/>
                  <a:ext cx="429146" cy="180551"/>
                </a:xfrm>
                <a:prstGeom prst="curvedConnector3">
                  <a:avLst>
                    <a:gd name="adj1" fmla="val 93006"/>
                  </a:avLst>
                </a:prstGeom>
                <a:noFill/>
                <a:ln w="9525" cap="flat" cmpd="sng" algn="ctr">
                  <a:solidFill>
                    <a:sysClr val="windowText" lastClr="000000">
                      <a:shade val="95000"/>
                      <a:satMod val="105000"/>
                    </a:sysClr>
                  </a:solidFill>
                  <a:prstDash val="solid"/>
                  <a:tailEnd type="triangle"/>
                </a:ln>
                <a:effectLst/>
              </p:spPr>
            </p:cxnSp>
            <p:sp>
              <p:nvSpPr>
                <p:cNvPr id="88" name="TextBox 87"/>
                <p:cNvSpPr txBox="1"/>
                <p:nvPr/>
              </p:nvSpPr>
              <p:spPr>
                <a:xfrm>
                  <a:off x="1956976" y="1825527"/>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16.258065</a:t>
                  </a:r>
                </a:p>
              </p:txBody>
            </p:sp>
            <mc:AlternateContent xmlns:mc="http://schemas.openxmlformats.org/markup-compatibility/2006" xmlns:a14="http://schemas.microsoft.com/office/drawing/2010/main">
              <mc:Choice Requires="a14">
                <p:sp>
                  <p:nvSpPr>
                    <p:cNvPr id="89" name="Rectangle 88"/>
                    <p:cNvSpPr/>
                    <p:nvPr/>
                  </p:nvSpPr>
                  <p:spPr>
                    <a:xfrm>
                      <a:off x="3203983" y="1825387"/>
                      <a:ext cx="737701"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US" b="1" i="1" kern="0" smtClean="0">
                                <a:solidFill>
                                  <a:prstClr val="black"/>
                                </a:solidFill>
                                <a:latin typeface="Cambria Math" panose="02040503050406030204" pitchFamily="18" charset="0"/>
                              </a:rPr>
                              <m:t>𝟐𝟎</m:t>
                            </m:r>
                            <m:r>
                              <a:rPr lang="en-US" b="1" i="1" kern="0" smtClean="0">
                                <a:solidFill>
                                  <a:prstClr val="black"/>
                                </a:solidFill>
                                <a:latin typeface="Cambria Math" panose="02040503050406030204" pitchFamily="18" charset="0"/>
                              </a:rPr>
                              <m:t>.</m:t>
                            </m:r>
                            <m:r>
                              <a:rPr lang="en-US" b="1" i="1" kern="0" smtClean="0">
                                <a:solidFill>
                                  <a:prstClr val="black"/>
                                </a:solidFill>
                                <a:latin typeface="Cambria Math" panose="02040503050406030204" pitchFamily="18" charset="0"/>
                              </a:rPr>
                              <m:t>𝟎</m:t>
                            </m:r>
                          </m:oMath>
                        </m:oMathPara>
                      </a14:m>
                      <a:endParaRPr lang="en-US" kern="0" dirty="0">
                        <a:solidFill>
                          <a:prstClr val="black"/>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3203983" y="1825387"/>
                      <a:ext cx="737701" cy="369332"/>
                    </a:xfrm>
                    <a:prstGeom prst="rect">
                      <a:avLst/>
                    </a:prstGeom>
                    <a:blipFill>
                      <a:blip r:embed="rId13"/>
                      <a:stretch>
                        <a:fillRect/>
                      </a:stretch>
                    </a:blipFill>
                  </p:spPr>
                  <p:txBody>
                    <a:bodyPr/>
                    <a:lstStyle/>
                    <a:p>
                      <a:r>
                        <a:rPr lang="en-US">
                          <a:noFill/>
                        </a:rPr>
                        <a:t> </a:t>
                      </a:r>
                    </a:p>
                  </p:txBody>
                </p:sp>
              </mc:Fallback>
            </mc:AlternateContent>
            <p:cxnSp>
              <p:nvCxnSpPr>
                <p:cNvPr id="90" name="Curved Connector 89"/>
                <p:cNvCxnSpPr/>
                <p:nvPr/>
              </p:nvCxnSpPr>
              <p:spPr>
                <a:xfrm rot="5400000">
                  <a:off x="4666780" y="1527522"/>
                  <a:ext cx="301601" cy="186658"/>
                </a:xfrm>
                <a:prstGeom prst="curvedConnector3">
                  <a:avLst>
                    <a:gd name="adj1" fmla="val 105630"/>
                  </a:avLst>
                </a:prstGeom>
                <a:noFill/>
                <a:ln w="9525" cap="flat" cmpd="sng" algn="ctr">
                  <a:solidFill>
                    <a:sysClr val="windowText" lastClr="000000">
                      <a:shade val="95000"/>
                      <a:satMod val="105000"/>
                    </a:sysClr>
                  </a:solidFill>
                  <a:prstDash val="solid"/>
                  <a:tailEnd type="triangle"/>
                </a:ln>
                <a:effectLst/>
              </p:spPr>
            </p:cxnSp>
            <p:sp>
              <p:nvSpPr>
                <p:cNvPr id="91" name="TextBox 90"/>
                <p:cNvSpPr txBox="1"/>
                <p:nvPr/>
              </p:nvSpPr>
              <p:spPr>
                <a:xfrm>
                  <a:off x="4291571" y="1894464"/>
                  <a:ext cx="1447799" cy="369332"/>
                </a:xfrm>
                <a:prstGeom prst="rect">
                  <a:avLst/>
                </a:prstGeom>
                <a:noFill/>
              </p:spPr>
              <p:txBody>
                <a:bodyPr wrap="square" rtlCol="0">
                  <a:spAutoFit/>
                </a:bodyPr>
                <a:lstStyle/>
                <a:p>
                  <a:pPr>
                    <a:defRPr/>
                  </a:pPr>
                  <a:r>
                    <a:rPr lang="en-US" b="1" kern="0" dirty="0">
                      <a:solidFill>
                        <a:prstClr val="black"/>
                      </a:solidFill>
                      <a:latin typeface="Century Gothic" panose="020B0502020202020204" pitchFamily="34" charset="0"/>
                    </a:rPr>
                    <a:t>29.193548</a:t>
                  </a:r>
                </a:p>
              </p:txBody>
            </p:sp>
          </p:grpSp>
        </p:grpSp>
      </p:grpSp>
      <p:sp>
        <p:nvSpPr>
          <p:cNvPr id="98" name="TextBox 97"/>
          <p:cNvSpPr txBox="1"/>
          <p:nvPr/>
        </p:nvSpPr>
        <p:spPr>
          <a:xfrm>
            <a:off x="312814" y="793531"/>
            <a:ext cx="4476063" cy="523220"/>
          </a:xfrm>
          <a:prstGeom prst="rect">
            <a:avLst/>
          </a:prstGeom>
          <a:noFill/>
        </p:spPr>
        <p:txBody>
          <a:bodyPr wrap="square" rtlCol="0">
            <a:spAutoFit/>
          </a:bodyPr>
          <a:lstStyle/>
          <a:p>
            <a:r>
              <a:rPr lang="en-US" sz="2800" b="1" dirty="0">
                <a:solidFill>
                  <a:srgbClr val="FF0000"/>
                </a:solidFill>
                <a:latin typeface="Georgia" panose="02040502050405020303" pitchFamily="18" charset="0"/>
              </a:rPr>
              <a:t>2</a:t>
            </a:r>
            <a:r>
              <a:rPr lang="en-US" sz="2800" b="1" baseline="30000" dirty="0">
                <a:solidFill>
                  <a:srgbClr val="FF0000"/>
                </a:solidFill>
                <a:latin typeface="Georgia" panose="02040502050405020303" pitchFamily="18" charset="0"/>
              </a:rPr>
              <a:t>nd</a:t>
            </a:r>
            <a:r>
              <a:rPr lang="en-US" sz="2800" b="1" dirty="0">
                <a:solidFill>
                  <a:srgbClr val="FF0000"/>
                </a:solidFill>
                <a:latin typeface="Georgia" panose="02040502050405020303" pitchFamily="18" charset="0"/>
              </a:rPr>
              <a:t> Fired Rule</a:t>
            </a:r>
          </a:p>
        </p:txBody>
      </p:sp>
      <p:sp>
        <p:nvSpPr>
          <p:cNvPr id="52" name="Isosceles Triangle 51"/>
          <p:cNvSpPr/>
          <p:nvPr/>
        </p:nvSpPr>
        <p:spPr>
          <a:xfrm>
            <a:off x="7679716" y="2092742"/>
            <a:ext cx="1289306" cy="1580984"/>
          </a:xfrm>
          <a:prstGeom prst="triangle">
            <a:avLst>
              <a:gd name="adj" fmla="val 41369"/>
            </a:avLst>
          </a:prstGeom>
          <a:noFill/>
          <a:ln w="25400" cap="flat" cmpd="sng" algn="ctr">
            <a:solidFill>
              <a:sysClr val="windowText" lastClr="000000"/>
            </a:solidFill>
            <a:prstDash val="solid"/>
          </a:ln>
          <a:effectLst/>
        </p:spPr>
        <p:txBody>
          <a:bodyPr rtlCol="0" anchor="ctr"/>
          <a:lstStyle/>
          <a:p>
            <a:pPr algn="ctr">
              <a:defRPr/>
            </a:pPr>
            <a:endParaRPr lang="en-US" kern="0">
              <a:solidFill>
                <a:prstClr val="white"/>
              </a:solidFill>
            </a:endParaRPr>
          </a:p>
        </p:txBody>
      </p:sp>
      <p:cxnSp>
        <p:nvCxnSpPr>
          <p:cNvPr id="99" name="Straight Connector 98"/>
          <p:cNvCxnSpPr/>
          <p:nvPr/>
        </p:nvCxnSpPr>
        <p:spPr>
          <a:xfrm flipH="1">
            <a:off x="8404628" y="3432117"/>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0" name="Straight Connector 99"/>
          <p:cNvCxnSpPr/>
          <p:nvPr/>
        </p:nvCxnSpPr>
        <p:spPr>
          <a:xfrm flipH="1">
            <a:off x="7726310" y="3410751"/>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1" name="Straight Connector 100"/>
          <p:cNvCxnSpPr/>
          <p:nvPr/>
        </p:nvCxnSpPr>
        <p:spPr>
          <a:xfrm flipH="1">
            <a:off x="8123697" y="3421049"/>
            <a:ext cx="177703" cy="282803"/>
          </a:xfrm>
          <a:prstGeom prst="line">
            <a:avLst/>
          </a:prstGeom>
          <a:noFill/>
          <a:ln w="9525" cap="flat" cmpd="sng" algn="ctr">
            <a:solidFill>
              <a:sysClr val="windowText" lastClr="000000">
                <a:shade val="95000"/>
                <a:satMod val="105000"/>
              </a:sysClr>
            </a:solidFill>
            <a:prstDash val="solid"/>
          </a:ln>
          <a:effectLst/>
        </p:spPr>
      </p:cxnSp>
      <p:cxnSp>
        <p:nvCxnSpPr>
          <p:cNvPr id="102" name="Straight Connector 101"/>
          <p:cNvCxnSpPr/>
          <p:nvPr/>
        </p:nvCxnSpPr>
        <p:spPr>
          <a:xfrm flipH="1">
            <a:off x="8664897" y="3432117"/>
            <a:ext cx="177703" cy="282803"/>
          </a:xfrm>
          <a:prstGeom prst="line">
            <a:avLst/>
          </a:prstGeom>
          <a:noFill/>
          <a:ln w="9525" cap="flat" cmpd="sng" algn="ctr">
            <a:solidFill>
              <a:sysClr val="windowText" lastClr="000000">
                <a:shade val="95000"/>
                <a:satMod val="105000"/>
              </a:sysClr>
            </a:solidFill>
            <a:prstDash val="solid"/>
          </a:ln>
          <a:effectLst/>
        </p:spPr>
      </p:cxnSp>
    </p:spTree>
    <p:extLst>
      <p:ext uri="{BB962C8B-B14F-4D97-AF65-F5344CB8AC3E}">
        <p14:creationId xmlns:p14="http://schemas.microsoft.com/office/powerpoint/2010/main" val="435502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6162"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6163"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p:nvGrpSpPr>
        <p:grpSpPr>
          <a:xfrm>
            <a:off x="190501" y="771526"/>
            <a:ext cx="3753262" cy="2355328"/>
            <a:chOff x="143678" y="319575"/>
            <a:chExt cx="3356388" cy="2164307"/>
          </a:xfrm>
        </p:grpSpPr>
        <p:sp>
          <p:nvSpPr>
            <p:cNvPr id="60" name="TextBox 59"/>
            <p:cNvSpPr txBox="1"/>
            <p:nvPr/>
          </p:nvSpPr>
          <p:spPr>
            <a:xfrm>
              <a:off x="143678" y="1924129"/>
              <a:ext cx="58608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2.0</a:t>
              </a:r>
            </a:p>
          </p:txBody>
        </p:sp>
        <p:sp>
          <p:nvSpPr>
            <p:cNvPr id="61" name="TextBox 60"/>
            <p:cNvSpPr txBox="1"/>
            <p:nvPr/>
          </p:nvSpPr>
          <p:spPr>
            <a:xfrm>
              <a:off x="1896279" y="1963793"/>
              <a:ext cx="128364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4.741936</a:t>
              </a:r>
            </a:p>
          </p:txBody>
        </p:sp>
        <p:grpSp>
          <p:nvGrpSpPr>
            <p:cNvPr id="62" name="Group 61"/>
            <p:cNvGrpSpPr/>
            <p:nvPr/>
          </p:nvGrpSpPr>
          <p:grpSpPr>
            <a:xfrm>
              <a:off x="415510" y="319575"/>
              <a:ext cx="3084556" cy="2164307"/>
              <a:chOff x="415510" y="319575"/>
              <a:chExt cx="3084556" cy="2164307"/>
            </a:xfrm>
          </p:grpSpPr>
          <p:grpSp>
            <p:nvGrpSpPr>
              <p:cNvPr id="63" name="Group 62"/>
              <p:cNvGrpSpPr/>
              <p:nvPr/>
            </p:nvGrpSpPr>
            <p:grpSpPr>
              <a:xfrm>
                <a:off x="415510" y="319575"/>
                <a:ext cx="2290243" cy="2164307"/>
                <a:chOff x="415510" y="319575"/>
                <a:chExt cx="2290243" cy="2164307"/>
              </a:xfrm>
            </p:grpSpPr>
            <p:sp>
              <p:nvSpPr>
                <p:cNvPr id="65" name="Isosceles Triangle 64"/>
                <p:cNvSpPr/>
                <p:nvPr/>
              </p:nvSpPr>
              <p:spPr>
                <a:xfrm>
                  <a:off x="415510" y="465954"/>
                  <a:ext cx="1795021" cy="1458175"/>
                </a:xfrm>
                <a:prstGeom prst="triangl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6" name="Straight Connector 65"/>
                <p:cNvCxnSpPr>
                  <a:stCxn id="65" idx="0"/>
                  <a:endCxn id="65" idx="3"/>
                </p:cNvCxnSpPr>
                <p:nvPr/>
              </p:nvCxnSpPr>
              <p:spPr>
                <a:xfrm>
                  <a:off x="1313021" y="465954"/>
                  <a:ext cx="0" cy="1458175"/>
                </a:xfrm>
                <a:prstGeom prst="line">
                  <a:avLst/>
                </a:prstGeom>
                <a:noFill/>
                <a:ln w="19050" cap="flat" cmpd="sng" algn="ctr">
                  <a:solidFill>
                    <a:sysClr val="windowText" lastClr="000000">
                      <a:shade val="95000"/>
                      <a:satMod val="105000"/>
                    </a:sysClr>
                  </a:solidFill>
                  <a:prstDash val="dash"/>
                </a:ln>
                <a:effectLst/>
              </p:spPr>
            </p:cxnSp>
            <p:cxnSp>
              <p:nvCxnSpPr>
                <p:cNvPr id="67" name="Straight Connector 66"/>
                <p:cNvCxnSpPr/>
                <p:nvPr/>
              </p:nvCxnSpPr>
              <p:spPr>
                <a:xfrm>
                  <a:off x="609600" y="1610662"/>
                  <a:ext cx="1393429" cy="0"/>
                </a:xfrm>
                <a:prstGeom prst="line">
                  <a:avLst/>
                </a:prstGeom>
                <a:noFill/>
                <a:ln w="9525" cap="flat" cmpd="sng" algn="ctr">
                  <a:solidFill>
                    <a:sysClr val="windowText" lastClr="000000">
                      <a:shade val="95000"/>
                      <a:satMod val="105000"/>
                    </a:sysClr>
                  </a:solidFill>
                  <a:prstDash val="solid"/>
                </a:ln>
                <a:effectLst/>
              </p:spPr>
            </p:cxnSp>
            <p:cxnSp>
              <p:nvCxnSpPr>
                <p:cNvPr id="68" name="Straight Connector 67"/>
                <p:cNvCxnSpPr/>
                <p:nvPr/>
              </p:nvCxnSpPr>
              <p:spPr>
                <a:xfrm flipH="1">
                  <a:off x="677079" y="1610662"/>
                  <a:ext cx="152400" cy="313467"/>
                </a:xfrm>
                <a:prstGeom prst="line">
                  <a:avLst/>
                </a:prstGeom>
                <a:noFill/>
                <a:ln w="9525" cap="flat" cmpd="sng" algn="ctr">
                  <a:solidFill>
                    <a:srgbClr val="4F81BD">
                      <a:shade val="95000"/>
                      <a:satMod val="105000"/>
                    </a:srgbClr>
                  </a:solidFill>
                  <a:prstDash val="solid"/>
                </a:ln>
                <a:effectLst/>
              </p:spPr>
            </p:cxnSp>
            <p:cxnSp>
              <p:nvCxnSpPr>
                <p:cNvPr id="69" name="Straight Connector 68"/>
                <p:cNvCxnSpPr/>
                <p:nvPr/>
              </p:nvCxnSpPr>
              <p:spPr>
                <a:xfrm flipH="1">
                  <a:off x="997288" y="1610106"/>
                  <a:ext cx="152400" cy="313467"/>
                </a:xfrm>
                <a:prstGeom prst="line">
                  <a:avLst/>
                </a:prstGeom>
                <a:noFill/>
                <a:ln w="9525" cap="flat" cmpd="sng" algn="ctr">
                  <a:solidFill>
                    <a:srgbClr val="4F81BD">
                      <a:shade val="95000"/>
                      <a:satMod val="105000"/>
                    </a:srgbClr>
                  </a:solidFill>
                  <a:prstDash val="solid"/>
                </a:ln>
                <a:effectLst/>
              </p:spPr>
            </p:cxnSp>
            <p:cxnSp>
              <p:nvCxnSpPr>
                <p:cNvPr id="70" name="Straight Connector 69"/>
                <p:cNvCxnSpPr/>
                <p:nvPr/>
              </p:nvCxnSpPr>
              <p:spPr>
                <a:xfrm flipH="1">
                  <a:off x="1362878" y="1593133"/>
                  <a:ext cx="152400" cy="313467"/>
                </a:xfrm>
                <a:prstGeom prst="line">
                  <a:avLst/>
                </a:prstGeom>
                <a:noFill/>
                <a:ln w="9525" cap="flat" cmpd="sng" algn="ctr">
                  <a:solidFill>
                    <a:srgbClr val="4F81BD">
                      <a:shade val="95000"/>
                      <a:satMod val="105000"/>
                    </a:srgbClr>
                  </a:solidFill>
                  <a:prstDash val="solid"/>
                </a:ln>
                <a:effectLst/>
              </p:spPr>
            </p:cxnSp>
            <p:cxnSp>
              <p:nvCxnSpPr>
                <p:cNvPr id="71" name="Straight Connector 70"/>
                <p:cNvCxnSpPr/>
                <p:nvPr/>
              </p:nvCxnSpPr>
              <p:spPr>
                <a:xfrm flipH="1">
                  <a:off x="1667679" y="1597586"/>
                  <a:ext cx="152400" cy="313467"/>
                </a:xfrm>
                <a:prstGeom prst="line">
                  <a:avLst/>
                </a:prstGeom>
                <a:noFill/>
                <a:ln w="9525" cap="flat" cmpd="sng" algn="ctr">
                  <a:solidFill>
                    <a:srgbClr val="4F81BD">
                      <a:shade val="95000"/>
                      <a:satMod val="105000"/>
                    </a:srgbClr>
                  </a:solidFill>
                  <a:prstDash val="solid"/>
                </a:ln>
                <a:effectLst/>
              </p:spPr>
            </p:cxnSp>
            <p:cxnSp>
              <p:nvCxnSpPr>
                <p:cNvPr id="72" name="Straight Connector 71"/>
                <p:cNvCxnSpPr/>
                <p:nvPr/>
              </p:nvCxnSpPr>
              <p:spPr>
                <a:xfrm flipH="1">
                  <a:off x="1922923" y="1648683"/>
                  <a:ext cx="125756" cy="260690"/>
                </a:xfrm>
                <a:prstGeom prst="line">
                  <a:avLst/>
                </a:prstGeom>
                <a:noFill/>
                <a:ln w="9525" cap="flat" cmpd="sng" algn="ctr">
                  <a:solidFill>
                    <a:srgbClr val="4F81BD">
                      <a:shade val="95000"/>
                      <a:satMod val="105000"/>
                    </a:srgbClr>
                  </a:solidFill>
                  <a:prstDash val="solid"/>
                </a:ln>
                <a:effectLst/>
              </p:spPr>
            </p:cxnSp>
            <p:cxnSp>
              <p:nvCxnSpPr>
                <p:cNvPr id="73" name="Straight Connector 72"/>
                <p:cNvCxnSpPr/>
                <p:nvPr/>
              </p:nvCxnSpPr>
              <p:spPr>
                <a:xfrm>
                  <a:off x="600879" y="1044820"/>
                  <a:ext cx="0" cy="565842"/>
                </a:xfrm>
                <a:prstGeom prst="line">
                  <a:avLst/>
                </a:prstGeom>
                <a:noFill/>
                <a:ln w="3175" cap="flat" cmpd="sng" algn="ctr">
                  <a:solidFill>
                    <a:sysClr val="windowText" lastClr="000000">
                      <a:shade val="95000"/>
                      <a:satMod val="105000"/>
                    </a:sysClr>
                  </a:solidFill>
                  <a:prstDash val="dashDot"/>
                </a:ln>
                <a:effectLst/>
              </p:spPr>
            </p:cxnSp>
            <p:cxnSp>
              <p:nvCxnSpPr>
                <p:cNvPr id="74" name="Straight Connector 73"/>
                <p:cNvCxnSpPr/>
                <p:nvPr/>
              </p:nvCxnSpPr>
              <p:spPr>
                <a:xfrm>
                  <a:off x="1994308" y="1044820"/>
                  <a:ext cx="0" cy="565842"/>
                </a:xfrm>
                <a:prstGeom prst="line">
                  <a:avLst/>
                </a:prstGeom>
                <a:noFill/>
                <a:ln w="3175" cap="flat" cmpd="sng" algn="ctr">
                  <a:solidFill>
                    <a:sysClr val="windowText" lastClr="000000">
                      <a:shade val="95000"/>
                      <a:satMod val="105000"/>
                    </a:sysClr>
                  </a:solidFill>
                  <a:prstDash val="dashDot"/>
                </a:ln>
                <a:effectLst/>
              </p:spPr>
            </p:cxnSp>
            <p:sp>
              <p:nvSpPr>
                <p:cNvPr id="75" name="TextBox 74"/>
                <p:cNvSpPr txBox="1"/>
                <p:nvPr/>
              </p:nvSpPr>
              <p:spPr>
                <a:xfrm>
                  <a:off x="811545" y="2114550"/>
                  <a:ext cx="128364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3.370968</a:t>
                  </a:r>
                </a:p>
              </p:txBody>
            </p:sp>
            <p:cxnSp>
              <p:nvCxnSpPr>
                <p:cNvPr id="76" name="Straight Connector 75"/>
                <p:cNvCxnSpPr/>
                <p:nvPr/>
              </p:nvCxnSpPr>
              <p:spPr>
                <a:xfrm>
                  <a:off x="2003029" y="1610662"/>
                  <a:ext cx="496684" cy="0"/>
                </a:xfrm>
                <a:prstGeom prst="line">
                  <a:avLst/>
                </a:prstGeom>
                <a:noFill/>
                <a:ln w="9525" cap="flat" cmpd="sng" algn="ctr">
                  <a:solidFill>
                    <a:sysClr val="windowText" lastClr="000000">
                      <a:shade val="95000"/>
                      <a:satMod val="105000"/>
                    </a:sysClr>
                  </a:solidFill>
                  <a:prstDash val="dash"/>
                </a:ln>
                <a:effectLst/>
              </p:spPr>
            </p:cxnSp>
            <p:cxnSp>
              <p:nvCxnSpPr>
                <p:cNvPr id="77" name="Straight Connector 76"/>
                <p:cNvCxnSpPr>
                  <a:stCxn id="65" idx="4"/>
                </p:cNvCxnSpPr>
                <p:nvPr/>
              </p:nvCxnSpPr>
              <p:spPr>
                <a:xfrm>
                  <a:off x="2210531" y="1924129"/>
                  <a:ext cx="289182" cy="0"/>
                </a:xfrm>
                <a:prstGeom prst="line">
                  <a:avLst/>
                </a:prstGeom>
                <a:noFill/>
                <a:ln w="9525" cap="flat" cmpd="sng" algn="ctr">
                  <a:solidFill>
                    <a:sysClr val="windowText" lastClr="000000">
                      <a:shade val="95000"/>
                      <a:satMod val="105000"/>
                    </a:sysClr>
                  </a:solidFill>
                  <a:prstDash val="dash"/>
                </a:ln>
                <a:effectLst/>
              </p:spPr>
            </p:cxnSp>
            <p:cxnSp>
              <p:nvCxnSpPr>
                <p:cNvPr id="78" name="Straight Arrow Connector 77"/>
                <p:cNvCxnSpPr/>
                <p:nvPr/>
              </p:nvCxnSpPr>
              <p:spPr>
                <a:xfrm>
                  <a:off x="2362200" y="1610662"/>
                  <a:ext cx="0" cy="313467"/>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79" name="Straight Arrow Connector 78"/>
                <p:cNvCxnSpPr/>
                <p:nvPr/>
              </p:nvCxnSpPr>
              <p:spPr>
                <a:xfrm>
                  <a:off x="609600" y="1218762"/>
                  <a:ext cx="1393429" cy="0"/>
                </a:xfrm>
                <a:prstGeom prst="straightConnector1">
                  <a:avLst/>
                </a:prstGeom>
                <a:noFill/>
                <a:ln w="9525" cap="flat" cmpd="sng" algn="ctr">
                  <a:solidFill>
                    <a:sysClr val="windowText" lastClr="000000">
                      <a:shade val="95000"/>
                      <a:satMod val="105000"/>
                    </a:sysClr>
                  </a:solidFill>
                  <a:prstDash val="solid"/>
                  <a:headEnd type="triangle"/>
                  <a:tailEnd type="triangle"/>
                </a:ln>
                <a:effectLst/>
              </p:spPr>
            </p:cxnSp>
            <p:cxnSp>
              <p:nvCxnSpPr>
                <p:cNvPr id="80" name="Curved Connector 79"/>
                <p:cNvCxnSpPr/>
                <p:nvPr/>
              </p:nvCxnSpPr>
              <p:spPr>
                <a:xfrm rot="10800000" flipV="1">
                  <a:off x="1362879" y="558145"/>
                  <a:ext cx="533402" cy="252959"/>
                </a:xfrm>
                <a:prstGeom prst="curvedConnector3">
                  <a:avLst/>
                </a:prstGeom>
                <a:noFill/>
                <a:ln w="9525" cap="flat" cmpd="sng" algn="ctr">
                  <a:solidFill>
                    <a:sysClr val="windowText" lastClr="000000">
                      <a:shade val="95000"/>
                      <a:satMod val="105000"/>
                    </a:sysClr>
                  </a:solidFill>
                  <a:prstDash val="solid"/>
                  <a:tailEnd type="triangle"/>
                </a:ln>
                <a:effectLst/>
              </p:spPr>
            </p:cxnSp>
            <p:sp>
              <p:nvSpPr>
                <p:cNvPr id="81" name="TextBox 80"/>
                <p:cNvSpPr txBox="1"/>
                <p:nvPr/>
              </p:nvSpPr>
              <p:spPr>
                <a:xfrm>
                  <a:off x="1849112" y="319575"/>
                  <a:ext cx="6964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M</a:t>
                  </a:r>
                </a:p>
              </p:txBody>
            </p:sp>
            <p:cxnSp>
              <p:nvCxnSpPr>
                <p:cNvPr id="82" name="Curved Connector 81"/>
                <p:cNvCxnSpPr/>
                <p:nvPr/>
              </p:nvCxnSpPr>
              <p:spPr>
                <a:xfrm rot="10800000" flipV="1">
                  <a:off x="1453369" y="934807"/>
                  <a:ext cx="462789" cy="283953"/>
                </a:xfrm>
                <a:prstGeom prst="curvedConnector3">
                  <a:avLst>
                    <a:gd name="adj1" fmla="val 91399"/>
                  </a:avLst>
                </a:prstGeom>
                <a:noFill/>
                <a:ln w="9525" cap="flat" cmpd="sng" algn="ctr">
                  <a:solidFill>
                    <a:sysClr val="windowText" lastClr="000000">
                      <a:shade val="95000"/>
                      <a:satMod val="105000"/>
                    </a:sysClr>
                  </a:solidFill>
                  <a:prstDash val="solid"/>
                  <a:tailEnd type="triangle"/>
                </a:ln>
                <a:effectLst/>
              </p:spPr>
            </p:cxnSp>
            <p:sp>
              <p:nvSpPr>
                <p:cNvPr id="83" name="TextBox 82"/>
                <p:cNvSpPr txBox="1"/>
                <p:nvPr/>
              </p:nvSpPr>
              <p:spPr>
                <a:xfrm>
                  <a:off x="1796563" y="671936"/>
                  <a:ext cx="8975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1.9785</a:t>
                  </a:r>
                </a:p>
              </p:txBody>
            </p:sp>
            <p:cxnSp>
              <p:nvCxnSpPr>
                <p:cNvPr id="84" name="Curved Connector 83"/>
                <p:cNvCxnSpPr>
                  <a:stCxn id="75" idx="0"/>
                  <a:endCxn id="65" idx="3"/>
                </p:cNvCxnSpPr>
                <p:nvPr/>
              </p:nvCxnSpPr>
              <p:spPr>
                <a:xfrm rot="16200000" flipV="1">
                  <a:off x="1287984" y="1949167"/>
                  <a:ext cx="190421" cy="140346"/>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cxnSp>
              <p:nvCxnSpPr>
                <p:cNvPr id="85" name="Curved Connector 84"/>
                <p:cNvCxnSpPr/>
                <p:nvPr/>
              </p:nvCxnSpPr>
              <p:spPr>
                <a:xfrm rot="10800000" flipV="1">
                  <a:off x="2352751" y="1719557"/>
                  <a:ext cx="353002" cy="60619"/>
                </a:xfrm>
                <a:prstGeom prst="curvedConnector3">
                  <a:avLst>
                    <a:gd name="adj1" fmla="val 50000"/>
                  </a:avLst>
                </a:prstGeom>
                <a:noFill/>
                <a:ln w="9525" cap="flat" cmpd="sng" algn="ctr">
                  <a:solidFill>
                    <a:sysClr val="windowText" lastClr="000000">
                      <a:shade val="95000"/>
                      <a:satMod val="105000"/>
                    </a:sysClr>
                  </a:solidFill>
                  <a:prstDash val="solid"/>
                  <a:tailEnd type="triangle"/>
                </a:ln>
                <a:effectLst/>
              </p:spPr>
            </p:cxnSp>
          </p:grpSp>
          <p:sp>
            <p:nvSpPr>
              <p:cNvPr id="64" name="TextBox 63"/>
              <p:cNvSpPr txBox="1"/>
              <p:nvPr/>
            </p:nvSpPr>
            <p:spPr>
              <a:xfrm>
                <a:off x="2602557" y="1522117"/>
                <a:ext cx="89750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entury Gothic" panose="020B0502020202020204" pitchFamily="34" charset="0"/>
                  </a:rPr>
                  <a:t>0.13</a:t>
                </a:r>
              </a:p>
            </p:txBody>
          </p:sp>
        </p:grpSp>
      </p:grpSp>
      <mc:AlternateContent xmlns:mc="http://schemas.openxmlformats.org/markup-compatibility/2006" xmlns:a14="http://schemas.microsoft.com/office/drawing/2010/main">
        <mc:Choice Requires="a14">
          <p:sp>
            <p:nvSpPr>
              <p:cNvPr id="86" name="TextBox 85"/>
              <p:cNvSpPr txBox="1"/>
              <p:nvPr/>
            </p:nvSpPr>
            <p:spPr>
              <a:xfrm>
                <a:off x="3781425" y="1108925"/>
                <a:ext cx="7124700" cy="624082"/>
              </a:xfrm>
              <a:prstGeom prst="rect">
                <a:avLst/>
              </a:prstGeom>
              <a:noFill/>
            </p:spPr>
            <p:txBody>
              <a:bodyPr wrap="square" rtlCol="0">
                <a:spAutoFit/>
              </a:bodyPr>
              <a:lstStyle/>
              <a:p>
                <a:r>
                  <a:rPr lang="en-US" sz="2400" b="1" dirty="0"/>
                  <a:t>Total area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r>
                      <a:rPr lang="en-US" sz="2400" b="1" i="1">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rPr>
                          <m:t>𝟐</m:t>
                        </m:r>
                      </m:den>
                    </m:f>
                    <m:r>
                      <a:rPr lang="en-US" sz="2400" b="1" i="1" smtClean="0">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rPr>
                        </m:ctrlPr>
                      </m:dPr>
                      <m:e>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𝟗𝟕𝟖𝟓</m:t>
                        </m:r>
                        <m:r>
                          <a:rPr lang="en-US" sz="2400" b="1" i="1" smtClean="0">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m:t>
                        </m:r>
                        <m:r>
                          <a:rPr lang="en-US" sz="2400" b="1" i="1" smtClean="0">
                            <a:latin typeface="Cambria Math" panose="02040503050406030204" pitchFamily="18" charset="0"/>
                          </a:rPr>
                          <m:t>𝟕𝟒𝟏𝟗𝟑𝟔</m:t>
                        </m:r>
                      </m:e>
                    </m:d>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𝟎</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𝟏𝟑</m:t>
                    </m:r>
                  </m:oMath>
                </a14:m>
                <a:endParaRPr lang="en-US" sz="2400" b="1" dirty="0">
                  <a:latin typeface="Century Gothic" panose="020B0502020202020204" pitchFamily="34"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3781425" y="1108925"/>
                <a:ext cx="7124700" cy="624082"/>
              </a:xfrm>
              <a:prstGeom prst="rect">
                <a:avLst/>
              </a:prstGeom>
              <a:blipFill rotWithShape="1">
                <a:blip r:embed="rId7"/>
                <a:stretch>
                  <a:fillRect l="-1283"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4521725" y="2278539"/>
                <a:ext cx="5988158" cy="461665"/>
              </a:xfrm>
              <a:prstGeom prst="rect">
                <a:avLst/>
              </a:prstGeom>
              <a:noFill/>
            </p:spPr>
            <p:txBody>
              <a:bodyPr wrap="square" rtlCol="0">
                <a:spAutoFit/>
              </a:bodyPr>
              <a:lstStyle/>
              <a:p>
                <a:r>
                  <a:rPr lang="en-US" sz="2400" b="1" dirty="0"/>
                  <a:t>Center of the fired area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𝑪</m:t>
                        </m:r>
                      </m:e>
                      <m:sup>
                        <m:r>
                          <a:rPr lang="en-US" sz="2400" b="1" i="1" smtClean="0">
                            <a:latin typeface="Cambria Math" panose="02040503050406030204" pitchFamily="18" charset="0"/>
                          </a:rPr>
                          <m:t>′′</m:t>
                        </m:r>
                      </m:sup>
                    </m:sSup>
                    <m:r>
                      <a:rPr lang="en-US" sz="2400" b="1" i="1">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𝟑𝟕𝟎𝟗𝟔𝟖</m:t>
                    </m:r>
                  </m:oMath>
                </a14:m>
                <a:endParaRPr lang="en-US" sz="2400" b="1" dirty="0">
                  <a:latin typeface="Century Gothic" panose="020B0502020202020204" pitchFamily="34" charset="0"/>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4521725" y="2278539"/>
                <a:ext cx="5988158" cy="461665"/>
              </a:xfrm>
              <a:prstGeom prst="rect">
                <a:avLst/>
              </a:prstGeom>
              <a:blipFill>
                <a:blip r:embed="rId8"/>
                <a:stretch>
                  <a:fillRect l="-1629" t="-10526" b="-28947"/>
                </a:stretch>
              </a:blipFill>
            </p:spPr>
            <p:txBody>
              <a:bodyPr/>
              <a:lstStyle/>
              <a:p>
                <a:r>
                  <a:rPr lang="en-US">
                    <a:noFill/>
                  </a:rPr>
                  <a:t> </a:t>
                </a:r>
              </a:p>
            </p:txBody>
          </p:sp>
        </mc:Fallback>
      </mc:AlternateContent>
      <p:sp>
        <p:nvSpPr>
          <p:cNvPr id="88" name="TextBox 87"/>
          <p:cNvSpPr txBox="1"/>
          <p:nvPr/>
        </p:nvSpPr>
        <p:spPr>
          <a:xfrm>
            <a:off x="445817" y="3428736"/>
            <a:ext cx="6995892" cy="769441"/>
          </a:xfrm>
          <a:prstGeom prst="rect">
            <a:avLst/>
          </a:prstGeom>
          <a:noFill/>
        </p:spPr>
        <p:txBody>
          <a:bodyPr wrap="square" rtlCol="0">
            <a:spAutoFit/>
          </a:bodyPr>
          <a:lstStyle/>
          <a:p>
            <a:r>
              <a:rPr lang="en-US" sz="2400" b="1" dirty="0">
                <a:solidFill>
                  <a:prstClr val="black"/>
                </a:solidFill>
              </a:rPr>
              <a:t>By using Center of Sums method of de-</a:t>
            </a:r>
            <a:r>
              <a:rPr lang="en-US" sz="2400" b="1" dirty="0" err="1">
                <a:solidFill>
                  <a:prstClr val="black"/>
                </a:solidFill>
              </a:rPr>
              <a:t>fuzzification</a:t>
            </a:r>
            <a:r>
              <a:rPr lang="en-US" sz="2400" b="1" dirty="0">
                <a:solidFill>
                  <a:prstClr val="black"/>
                </a:solidFill>
              </a:rPr>
              <a:t>:</a:t>
            </a:r>
          </a:p>
          <a:p>
            <a:endParaRPr lang="en-US" sz="2000" b="1" dirty="0">
              <a:solidFill>
                <a:prstClr val="black"/>
              </a:solidFill>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89" name="Rectangle 88"/>
              <p:cNvSpPr/>
              <p:nvPr/>
            </p:nvSpPr>
            <p:spPr>
              <a:xfrm>
                <a:off x="464811" y="3861599"/>
                <a:ext cx="3963830" cy="702436"/>
              </a:xfrm>
              <a:prstGeom prst="rect">
                <a:avLst/>
              </a:prstGeom>
            </p:spPr>
            <p:txBody>
              <a:bodyPr wrap="square">
                <a:spAutoFit/>
              </a:bodyPr>
              <a:lstStyle/>
              <a:p>
                <a:r>
                  <a:rPr lang="en-US" sz="2400" b="1" dirty="0"/>
                  <a:t>Crisp output  </a:t>
                </a:r>
                <a14:m>
                  <m:oMath xmlns:m="http://schemas.openxmlformats.org/officeDocument/2006/math">
                    <m:r>
                      <a:rPr lang="en-US" sz="2400" b="1">
                        <a:latin typeface="Cambria Math"/>
                      </a:rPr>
                      <m:t>𝐎</m:t>
                    </m:r>
                    <m:r>
                      <a:rPr lang="en-US" sz="2400" b="1" i="1">
                        <a:latin typeface="Cambria Math" panose="02040503050406030204" pitchFamily="18" charset="0"/>
                      </a:rPr>
                      <m:t>=</m:t>
                    </m:r>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sSup>
                          <m:sSupPr>
                            <m:ctrlPr>
                              <a:rPr lang="en-US" sz="2400" b="1" i="1">
                                <a:latin typeface="Cambria Math" panose="02040503050406030204" pitchFamily="18" charset="0"/>
                              </a:rPr>
                            </m:ctrlPr>
                          </m:sSupPr>
                          <m:e>
                            <m:r>
                              <a:rPr lang="en-US" sz="2400" b="1" i="1">
                                <a:latin typeface="Cambria Math"/>
                              </a:rPr>
                              <m:t>𝑪</m:t>
                            </m:r>
                          </m:e>
                          <m:sup>
                            <m:r>
                              <a:rPr lang="en-US" sz="2400" b="1" i="1">
                                <a:latin typeface="Cambria Math"/>
                              </a:rPr>
                              <m:t>′</m:t>
                            </m:r>
                          </m:sup>
                        </m:sSup>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sSup>
                          <m:sSupPr>
                            <m:ctrlPr>
                              <a:rPr lang="en-US" sz="2400" b="1" i="1">
                                <a:latin typeface="Cambria Math" panose="02040503050406030204" pitchFamily="18" charset="0"/>
                              </a:rPr>
                            </m:ctrlPr>
                          </m:sSupPr>
                          <m:e>
                            <m:r>
                              <a:rPr lang="en-US" sz="2400" b="1" i="1">
                                <a:latin typeface="Cambria Math"/>
                              </a:rPr>
                              <m:t>𝑪</m:t>
                            </m:r>
                          </m:e>
                          <m:sup>
                            <m:r>
                              <a:rPr lang="en-US" sz="2400" b="1" i="1">
                                <a:latin typeface="Cambria Math"/>
                              </a:rPr>
                              <m:t>′′</m:t>
                            </m:r>
                          </m:sup>
                        </m:sSup>
                      </m:num>
                      <m:den>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𝑨</m:t>
                            </m:r>
                          </m:e>
                          <m:sup>
                            <m:r>
                              <a:rPr lang="en-US" sz="2400" b="1" i="1">
                                <a:latin typeface="Cambria Math"/>
                              </a:rPr>
                              <m:t>′′</m:t>
                            </m:r>
                          </m:sup>
                        </m:sSup>
                      </m:den>
                    </m:f>
                  </m:oMath>
                </a14:m>
                <a:endParaRPr lang="en-US" sz="2400" dirty="0"/>
              </a:p>
            </p:txBody>
          </p:sp>
        </mc:Choice>
        <mc:Fallback xmlns="">
          <p:sp>
            <p:nvSpPr>
              <p:cNvPr id="89" name="Rectangle 88"/>
              <p:cNvSpPr>
                <a:spLocks noRot="1" noChangeAspect="1" noMove="1" noResize="1" noEditPoints="1" noAdjustHandles="1" noChangeArrowheads="1" noChangeShapeType="1" noTextEdit="1"/>
              </p:cNvSpPr>
              <p:nvPr/>
            </p:nvSpPr>
            <p:spPr>
              <a:xfrm>
                <a:off x="464811" y="3861599"/>
                <a:ext cx="3963830" cy="702436"/>
              </a:xfrm>
              <a:prstGeom prst="rect">
                <a:avLst/>
              </a:prstGeom>
              <a:blipFill>
                <a:blip r:embed="rId9"/>
                <a:stretch>
                  <a:fillRect l="-2308"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89"/>
              <p:cNvSpPr/>
              <p:nvPr/>
            </p:nvSpPr>
            <p:spPr>
              <a:xfrm>
                <a:off x="2397924" y="4564035"/>
                <a:ext cx="5973751"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𝟏𝟔𝟔𝟒𝟔</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𝟔𝟒</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𝟑𝟎𝟔𝟖</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𝟑𝟕𝟎𝟗𝟔𝟖</m:t>
                          </m:r>
                        </m:num>
                        <m:den>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𝟏𝟔𝟔𝟒𝟔</m:t>
                          </m:r>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𝟑𝟎𝟔𝟖</m:t>
                          </m:r>
                        </m:den>
                      </m:f>
                    </m:oMath>
                  </m:oMathPara>
                </a14:m>
                <a:endParaRPr lang="en-US" sz="2400" dirty="0"/>
              </a:p>
            </p:txBody>
          </p:sp>
        </mc:Choice>
        <mc:Fallback xmlns="">
          <p:sp>
            <p:nvSpPr>
              <p:cNvPr id="90" name="Rectangle 89"/>
              <p:cNvSpPr>
                <a:spLocks noRot="1" noChangeAspect="1" noMove="1" noResize="1" noEditPoints="1" noAdjustHandles="1" noChangeArrowheads="1" noChangeShapeType="1" noTextEdit="1"/>
              </p:cNvSpPr>
              <p:nvPr/>
            </p:nvSpPr>
            <p:spPr>
              <a:xfrm>
                <a:off x="2397924" y="4564035"/>
                <a:ext cx="5973751" cy="7923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p:cNvSpPr/>
              <p:nvPr/>
            </p:nvSpPr>
            <p:spPr>
              <a:xfrm>
                <a:off x="2446726" y="5385738"/>
                <a:ext cx="150730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a:rPr>
                        <m:t>𝟏𝟏𝟑𝟖</m:t>
                      </m:r>
                    </m:oMath>
                  </m:oMathPara>
                </a14:m>
                <a:endParaRPr lang="en-US" sz="2400" dirty="0"/>
              </a:p>
            </p:txBody>
          </p:sp>
        </mc:Choice>
        <mc:Fallback xmlns="">
          <p:sp>
            <p:nvSpPr>
              <p:cNvPr id="91" name="Rectangle 90"/>
              <p:cNvSpPr>
                <a:spLocks noRot="1" noChangeAspect="1" noMove="1" noResize="1" noEditPoints="1" noAdjustHandles="1" noChangeArrowheads="1" noChangeShapeType="1" noTextEdit="1"/>
              </p:cNvSpPr>
              <p:nvPr/>
            </p:nvSpPr>
            <p:spPr>
              <a:xfrm>
                <a:off x="2446726" y="5385738"/>
                <a:ext cx="1507308" cy="461665"/>
              </a:xfrm>
              <a:prstGeom prst="rect">
                <a:avLst/>
              </a:prstGeom>
              <a:blipFill>
                <a:blip r:embed="rId11"/>
                <a:stretch>
                  <a:fillRect r="-20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6289398" y="1763646"/>
                <a:ext cx="16022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𝟑𝟎𝟔𝟖</m:t>
                      </m:r>
                    </m:oMath>
                  </m:oMathPara>
                </a14:m>
                <a:endParaRPr lang="en-US" sz="2400" dirty="0">
                  <a:latin typeface="Cambria Math" panose="02040503050406030204" pitchFamily="18" charset="0"/>
                  <a:ea typeface="Cambria Math" panose="02040503050406030204" pitchFamily="18" charset="0"/>
                </a:endParaRPr>
              </a:p>
            </p:txBody>
          </p:sp>
        </mc:Choice>
        <mc:Fallback xmlns="">
          <p:sp>
            <p:nvSpPr>
              <p:cNvPr id="92" name="Rectangle 91"/>
              <p:cNvSpPr>
                <a:spLocks noRot="1" noChangeAspect="1" noMove="1" noResize="1" noEditPoints="1" noAdjustHandles="1" noChangeArrowheads="1" noChangeShapeType="1" noTextEdit="1"/>
              </p:cNvSpPr>
              <p:nvPr/>
            </p:nvSpPr>
            <p:spPr>
              <a:xfrm>
                <a:off x="6289398" y="1763646"/>
                <a:ext cx="1602233" cy="46166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440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pPr lvl="0"/>
            <a:r>
              <a:rPr lang="en-US" sz="2800" b="1" dirty="0">
                <a:solidFill>
                  <a:srgbClr val="C00000"/>
                </a:solidFill>
                <a:latin typeface="Georgia" pitchFamily="18" charset="0"/>
                <a:cs typeface="Times New Roman" pitchFamily="18" charset="0"/>
              </a:rPr>
              <a:t> </a:t>
            </a:r>
          </a:p>
          <a:p>
            <a:pPr lvl="0"/>
            <a:endParaRPr lang="en-US" sz="2800" b="1" dirty="0">
              <a:solidFill>
                <a:srgbClr val="C00000"/>
              </a:solidFill>
              <a:latin typeface="Georgia" pitchFamily="18" charset="0"/>
              <a:cs typeface="Times New Roman" pitchFamily="18" charset="0"/>
            </a:endParaRPr>
          </a:p>
          <a:p>
            <a:pPr lvl="0"/>
            <a:endParaRPr kumimoji="0" lang="en-US" sz="2400" b="1" i="0" u="none" strike="noStrike" kern="1200" cap="none" spc="0" normalizeH="0" baseline="0" noProof="0" dirty="0">
              <a:ln>
                <a:noFill/>
              </a:ln>
              <a:solidFill>
                <a:prstClr val="black"/>
              </a:solidFill>
              <a:effectLst/>
              <a:uLnTx/>
              <a:uFillTx/>
              <a:latin typeface="Georgia" pitchFamily="18" charset="0"/>
              <a:ea typeface="+mn-ea"/>
              <a:cs typeface="Times New Roman" pitchFamily="18" charset="0"/>
            </a:endParaRPr>
          </a:p>
          <a:p>
            <a:pPr lvl="0"/>
            <a:endParaRPr kumimoji="0" lang="en-US" sz="2400" b="1" i="0" u="none" strike="noStrike" kern="1200" cap="none" spc="0" normalizeH="0" baseline="0" noProof="0" dirty="0">
              <a:ln>
                <a:noFill/>
              </a:ln>
              <a:solidFill>
                <a:srgbClr val="C00000"/>
              </a:solidFill>
              <a:effectLst/>
              <a:uLnTx/>
              <a:uFillTx/>
              <a:latin typeface="Georgia" pitchFamily="18" charset="0"/>
              <a:ea typeface="+mn-ea"/>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7188" name="Equation" r:id="rId3" imgW="914400" imgH="228960" progId="Equation.DSMT4">
                  <p:embed/>
                </p:oleObj>
              </mc:Choice>
              <mc:Fallback>
                <p:oleObj name="Equation" r:id="rId3" imgW="914400" imgH="22896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7189" name="Equation" r:id="rId5" imgW="914400" imgH="228960" progId="Equation.DSMT4">
                  <p:embed/>
                </p:oleObj>
              </mc:Choice>
              <mc:Fallback>
                <p:oleObj name="Equation" r:id="rId5" imgW="914400" imgH="228960" progId="Equation.DSMT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 name="Rectangle 2"/>
              <p:cNvSpPr/>
              <p:nvPr/>
            </p:nvSpPr>
            <p:spPr>
              <a:xfrm>
                <a:off x="678871" y="832584"/>
                <a:ext cx="9503353" cy="1200329"/>
              </a:xfrm>
              <a:prstGeom prst="rect">
                <a:avLst/>
              </a:prstGeom>
            </p:spPr>
            <p:txBody>
              <a:bodyPr wrap="square">
                <a:spAutoFit/>
              </a:bodyPr>
              <a:lstStyle/>
              <a:p>
                <a:pPr lvl="0"/>
                <a:r>
                  <a:rPr lang="en-US" sz="2400" b="1" dirty="0">
                    <a:solidFill>
                      <a:prstClr val="black"/>
                    </a:solidFill>
                  </a:rPr>
                  <a:t>Deviation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𝒅</m:t>
                        </m:r>
                      </m:e>
                      <m:sub>
                        <m:r>
                          <a:rPr lang="en-US" sz="2400" b="1" i="1">
                            <a:solidFill>
                              <a:prstClr val="black"/>
                            </a:solidFill>
                            <a:latin typeface="Cambria Math"/>
                          </a:rPr>
                          <m:t>𝟏</m:t>
                        </m:r>
                      </m:sub>
                    </m:sSub>
                    <m:r>
                      <a:rPr lang="en-US" sz="2400" b="1" i="1">
                        <a:solidFill>
                          <a:prstClr val="black"/>
                        </a:solidFill>
                        <a:latin typeface="Cambria Math"/>
                      </a:rPr>
                      <m:t>=</m:t>
                    </m:r>
                    <m:r>
                      <a:rPr lang="en-US" sz="2400" b="1">
                        <a:solidFill>
                          <a:prstClr val="black"/>
                        </a:solidFill>
                        <a:latin typeface="Cambria Math"/>
                      </a:rPr>
                      <m:t>|</m:t>
                    </m:r>
                    <m:r>
                      <a:rPr lang="en-US" sz="2400" b="1">
                        <a:solidFill>
                          <a:prstClr val="black"/>
                        </a:solidFill>
                        <a:latin typeface="Cambria Math"/>
                      </a:rPr>
                      <m:t>𝟑</m:t>
                    </m:r>
                    <m:r>
                      <a:rPr lang="en-US" sz="2400" b="1">
                        <a:solidFill>
                          <a:prstClr val="black"/>
                        </a:solidFill>
                        <a:latin typeface="Cambria Math"/>
                      </a:rPr>
                      <m:t>.</m:t>
                    </m:r>
                    <m:r>
                      <a:rPr lang="en-US" sz="2400" b="1">
                        <a:solidFill>
                          <a:prstClr val="black"/>
                        </a:solidFill>
                        <a:latin typeface="Cambria Math"/>
                      </a:rPr>
                      <m:t>𝟓</m:t>
                    </m:r>
                    <m:r>
                      <a:rPr lang="en-US" sz="2400" b="1">
                        <a:solidFill>
                          <a:prstClr val="black"/>
                        </a:solidFill>
                        <a:latin typeface="Cambria Math"/>
                      </a:rPr>
                      <m:t>−</m:t>
                    </m:r>
                    <m:r>
                      <a:rPr lang="en-US" sz="2400" b="1">
                        <a:solidFill>
                          <a:prstClr val="black"/>
                        </a:solidFill>
                        <a:latin typeface="Cambria Math"/>
                      </a:rPr>
                      <m:t>𝟑</m:t>
                    </m:r>
                    <m:r>
                      <a:rPr lang="en-US" sz="2400" b="1">
                        <a:solidFill>
                          <a:prstClr val="black"/>
                        </a:solidFill>
                        <a:latin typeface="Cambria Math"/>
                      </a:rPr>
                      <m:t>.</m:t>
                    </m:r>
                    <m:r>
                      <a:rPr lang="en-US" sz="2400" b="1">
                        <a:solidFill>
                          <a:prstClr val="black"/>
                        </a:solidFill>
                        <a:latin typeface="Cambria Math"/>
                      </a:rPr>
                      <m:t>𝟏𝟏𝟔𝟖</m:t>
                    </m:r>
                    <m:r>
                      <a:rPr lang="en-US" sz="2400" b="1">
                        <a:solidFill>
                          <a:prstClr val="black"/>
                        </a:solidFill>
                        <a:latin typeface="Cambria Math"/>
                      </a:rPr>
                      <m:t>|</m:t>
                    </m:r>
                  </m:oMath>
                </a14:m>
                <a:r>
                  <a:rPr lang="en-US" sz="2400" b="1" dirty="0">
                    <a:solidFill>
                      <a:prstClr val="black"/>
                    </a:solidFill>
                  </a:rPr>
                  <a:t>  </a:t>
                </a:r>
              </a:p>
              <a:p>
                <a:pPr lvl="0"/>
                <a:r>
                  <a:rPr lang="en-US" sz="2400" b="1" dirty="0">
                    <a:solidFill>
                      <a:prstClr val="black"/>
                    </a:solidFill>
                  </a:rPr>
                  <a:t>corresponding to the first training case.</a:t>
                </a:r>
              </a:p>
              <a:p>
                <a:pPr lvl="0"/>
                <a:r>
                  <a:rPr lang="en-US" sz="2400" b="1" dirty="0">
                    <a:solidFill>
                      <a:prstClr val="black"/>
                    </a:solidFill>
                  </a:rPr>
                  <a:t>Pass all the training cases and determine the deviation values as follows:</a:t>
                </a:r>
              </a:p>
            </p:txBody>
          </p:sp>
        </mc:Choice>
        <mc:Fallback xmlns="">
          <p:sp>
            <p:nvSpPr>
              <p:cNvPr id="3" name="Rectangle 2"/>
              <p:cNvSpPr>
                <a:spLocks noRot="1" noChangeAspect="1" noMove="1" noResize="1" noEditPoints="1" noAdjustHandles="1" noChangeArrowheads="1" noChangeShapeType="1" noTextEdit="1"/>
              </p:cNvSpPr>
              <p:nvPr/>
            </p:nvSpPr>
            <p:spPr>
              <a:xfrm>
                <a:off x="678871" y="832584"/>
                <a:ext cx="9503353" cy="1200329"/>
              </a:xfrm>
              <a:prstGeom prst="rect">
                <a:avLst/>
              </a:prstGeom>
              <a:blipFill rotWithShape="1">
                <a:blip r:embed="rId7"/>
                <a:stretch>
                  <a:fillRect l="-962"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309358564"/>
                  </p:ext>
                </p:extLst>
              </p:nvPr>
            </p:nvGraphicFramePr>
            <p:xfrm>
              <a:off x="678871" y="2753956"/>
              <a:ext cx="7675820" cy="2428585"/>
            </p:xfrm>
            <a:graphic>
              <a:graphicData uri="http://schemas.openxmlformats.org/drawingml/2006/table">
                <a:tbl>
                  <a:tblPr firstRow="1" bandRow="1"/>
                  <a:tblGrid>
                    <a:gridCol w="1135885">
                      <a:extLst>
                        <a:ext uri="{9D8B030D-6E8A-4147-A177-3AD203B41FA5}">
                          <a16:colId xmlns:a16="http://schemas.microsoft.com/office/drawing/2014/main" val="517451814"/>
                        </a:ext>
                      </a:extLst>
                    </a:gridCol>
                    <a:gridCol w="1362060">
                      <a:extLst>
                        <a:ext uri="{9D8B030D-6E8A-4147-A177-3AD203B41FA5}">
                          <a16:colId xmlns:a16="http://schemas.microsoft.com/office/drawing/2014/main" val="45746728"/>
                        </a:ext>
                      </a:extLst>
                    </a:gridCol>
                    <a:gridCol w="899241">
                      <a:extLst>
                        <a:ext uri="{9D8B030D-6E8A-4147-A177-3AD203B41FA5}">
                          <a16:colId xmlns:a16="http://schemas.microsoft.com/office/drawing/2014/main" val="2396473543"/>
                        </a:ext>
                      </a:extLst>
                    </a:gridCol>
                    <a:gridCol w="694062">
                      <a:extLst>
                        <a:ext uri="{9D8B030D-6E8A-4147-A177-3AD203B41FA5}">
                          <a16:colId xmlns:a16="http://schemas.microsoft.com/office/drawing/2014/main" val="2806514142"/>
                        </a:ext>
                      </a:extLst>
                    </a:gridCol>
                    <a:gridCol w="3584572">
                      <a:extLst>
                        <a:ext uri="{9D8B030D-6E8A-4147-A177-3AD203B41FA5}">
                          <a16:colId xmlns:a16="http://schemas.microsoft.com/office/drawing/2014/main" val="2364950192"/>
                        </a:ext>
                      </a:extLst>
                    </a:gridCol>
                  </a:tblGrid>
                  <a:tr h="4857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a:latin typeface="Century Gothic" panose="020B0502020202020204" pitchFamily="34" charset="0"/>
                            </a:rPr>
                            <a:t>Sl. 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𝑰</m:t>
                                    </m:r>
                                  </m:e>
                                  <m:sub>
                                    <m:r>
                                      <a:rPr lang="en-US" sz="2000" b="1" i="1">
                                        <a:latin typeface="Cambria Math" panose="02040503050406030204" pitchFamily="18" charset="0"/>
                                      </a:rPr>
                                      <m:t>𝟏</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𝑰</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Century Gothic" panose="020B0502020202020204" pitchFamily="34" charset="0"/>
                            </a:rPr>
                            <a:t>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a:latin typeface="Century Gothic" panose="020B0502020202020204" pitchFamily="34" charset="0"/>
                            </a:rPr>
                            <a:t>Deviation in prediction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038177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28.0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3.5</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𝟏</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1481134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14.0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4.0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007116365"/>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288535333"/>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17.0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31.0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a:latin typeface="Century Gothic" panose="020B0502020202020204" pitchFamily="34" charset="0"/>
                            </a:rPr>
                            <a:t>4.6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𝒅</m:t>
                                    </m:r>
                                  </m:e>
                                  <m:sub>
                                    <m:r>
                                      <a:rPr lang="en-US" sz="2000" b="1" i="1" smtClean="0">
                                        <a:latin typeface="Cambria Math" panose="02040503050406030204" pitchFamily="18" charset="0"/>
                                      </a:rPr>
                                      <m:t>𝑻</m:t>
                                    </m:r>
                                  </m:sub>
                                </m:sSub>
                              </m:oMath>
                            </m:oMathPara>
                          </a14:m>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592652822"/>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309358564"/>
                  </p:ext>
                </p:extLst>
              </p:nvPr>
            </p:nvGraphicFramePr>
            <p:xfrm>
              <a:off x="678871" y="2753956"/>
              <a:ext cx="7675820" cy="2428585"/>
            </p:xfrm>
            <a:graphic>
              <a:graphicData uri="http://schemas.openxmlformats.org/drawingml/2006/table">
                <a:tbl>
                  <a:tblPr firstRow="1" bandRow="1"/>
                  <a:tblGrid>
                    <a:gridCol w="1135885">
                      <a:extLst>
                        <a:ext uri="{9D8B030D-6E8A-4147-A177-3AD203B41FA5}">
                          <a16:colId xmlns:a16="http://schemas.microsoft.com/office/drawing/2014/main" val="517451814"/>
                        </a:ext>
                      </a:extLst>
                    </a:gridCol>
                    <a:gridCol w="1362060">
                      <a:extLst>
                        <a:ext uri="{9D8B030D-6E8A-4147-A177-3AD203B41FA5}">
                          <a16:colId xmlns:a16="http://schemas.microsoft.com/office/drawing/2014/main" val="45746728"/>
                        </a:ext>
                      </a:extLst>
                    </a:gridCol>
                    <a:gridCol w="899241">
                      <a:extLst>
                        <a:ext uri="{9D8B030D-6E8A-4147-A177-3AD203B41FA5}">
                          <a16:colId xmlns:a16="http://schemas.microsoft.com/office/drawing/2014/main" val="2396473543"/>
                        </a:ext>
                      </a:extLst>
                    </a:gridCol>
                    <a:gridCol w="694062">
                      <a:extLst>
                        <a:ext uri="{9D8B030D-6E8A-4147-A177-3AD203B41FA5}">
                          <a16:colId xmlns:a16="http://schemas.microsoft.com/office/drawing/2014/main" val="2806514142"/>
                        </a:ext>
                      </a:extLst>
                    </a:gridCol>
                    <a:gridCol w="3584572">
                      <a:extLst>
                        <a:ext uri="{9D8B030D-6E8A-4147-A177-3AD203B41FA5}">
                          <a16:colId xmlns:a16="http://schemas.microsoft.com/office/drawing/2014/main" val="2364950192"/>
                        </a:ext>
                      </a:extLst>
                    </a:gridCol>
                  </a:tblGrid>
                  <a:tr h="4857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smtClean="0">
                              <a:latin typeface="Century Gothic" panose="020B0502020202020204" pitchFamily="34" charset="0"/>
                            </a:rPr>
                            <a:t>Sl. No.</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8"/>
                          <a:stretch>
                            <a:fillRect l="-83482" t="-6250" r="-381250" b="-4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a:blip r:embed="rId8"/>
                          <a:stretch>
                            <a:fillRect l="-277703" t="-6250" r="-477027" b="-402500"/>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Century Gothic" panose="020B0502020202020204" pitchFamily="34" charset="0"/>
                            </a:rPr>
                            <a:t>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000" b="1" dirty="0" smtClean="0">
                              <a:latin typeface="Century Gothic" panose="020B0502020202020204" pitchFamily="34" charset="0"/>
                            </a:rPr>
                            <a:t>Deviation in prediction</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7038177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10.0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28.0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3.5</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US"/>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106250" r="-680" b="-302500"/>
                          </a:stretch>
                        </a:blipFill>
                      </a:tcPr>
                    </a:tc>
                    <a:extLst>
                      <a:ext uri="{0D108BD9-81ED-4DB2-BD59-A6C34878D82A}">
                        <a16:rowId xmlns:a16="http://schemas.microsoft.com/office/drawing/2014/main" val="1714811346"/>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2</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14.0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15.0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4.0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206250" r="-680" b="-202500"/>
                          </a:stretch>
                        </a:blipFill>
                      </a:tcPr>
                    </a:tc>
                    <a:extLst>
                      <a:ext uri="{0D108BD9-81ED-4DB2-BD59-A6C34878D82A}">
                        <a16:rowId xmlns:a16="http://schemas.microsoft.com/office/drawing/2014/main" val="3007116365"/>
                      </a:ext>
                    </a:extLst>
                  </a:tr>
                  <a:tr h="485717">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538" t="-306250" r="-579570"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83482" t="-306250" r="-381250"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277703" t="-306250" r="-477027"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490351" t="-306250" r="-519298" b="-102500"/>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306250" r="-680" b="-102500"/>
                          </a:stretch>
                        </a:blipFill>
                      </a:tcPr>
                    </a:tc>
                    <a:extLst>
                      <a:ext uri="{0D108BD9-81ED-4DB2-BD59-A6C34878D82A}">
                        <a16:rowId xmlns:a16="http://schemas.microsoft.com/office/drawing/2014/main" val="2288535333"/>
                      </a:ext>
                    </a:extLst>
                  </a:tr>
                  <a:tr h="4857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T</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17.0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31.0</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b="1" dirty="0" smtClean="0">
                              <a:latin typeface="Century Gothic" panose="020B0502020202020204" pitchFamily="34" charset="0"/>
                            </a:rPr>
                            <a:t>4.6</a:t>
                          </a:r>
                          <a:endParaRPr lang="en-US" sz="2000" b="1" dirty="0">
                            <a:latin typeface="Century Gothic" panose="020B0502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8"/>
                          <a:stretch>
                            <a:fillRect l="-114456" t="-406250" r="-680" b="-2500"/>
                          </a:stretch>
                        </a:blipFill>
                      </a:tcPr>
                    </a:tc>
                    <a:extLst>
                      <a:ext uri="{0D108BD9-81ED-4DB2-BD59-A6C34878D82A}">
                        <a16:rowId xmlns:a16="http://schemas.microsoft.com/office/drawing/2014/main" val="1592652822"/>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p:cNvSpPr/>
              <p:nvPr/>
            </p:nvSpPr>
            <p:spPr>
              <a:xfrm>
                <a:off x="5384800" y="832584"/>
                <a:ext cx="16038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r>
                        <a:rPr lang="en-US" sz="2400" b="1" i="1" smtClean="0">
                          <a:latin typeface="Cambria Math"/>
                        </a:rPr>
                        <m:t>𝟎</m:t>
                      </m:r>
                      <m:r>
                        <a:rPr lang="en-US" sz="2400" b="1" i="1" smtClean="0">
                          <a:latin typeface="Cambria Math"/>
                        </a:rPr>
                        <m:t>.</m:t>
                      </m:r>
                      <m:r>
                        <a:rPr lang="en-US" sz="2400" b="1" i="1" smtClean="0">
                          <a:latin typeface="Cambria Math"/>
                        </a:rPr>
                        <m:t>𝟑𝟖𝟑𝟐</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384800" y="832584"/>
                <a:ext cx="1603837" cy="461665"/>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721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6228" name="Equation" r:id="rId3" imgW="914400" imgH="228960" progId="Equation.DSMT4">
                  <p:embed/>
                </p:oleObj>
              </mc:Choice>
              <mc:Fallback>
                <p:oleObj name="Equation" r:id="rId3" imgW="914400" imgH="228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6229" name="Equation" r:id="rId5" imgW="914400" imgH="228960" progId="Equation.DSMT4">
                  <p:embed/>
                </p:oleObj>
              </mc:Choice>
              <mc:Fallback>
                <p:oleObj name="Equation" r:id="rId5" imgW="914400" imgH="22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892972" y="1140372"/>
            <a:ext cx="2317819" cy="461665"/>
          </a:xfrm>
          <a:prstGeom prst="rect">
            <a:avLst/>
          </a:prstGeom>
        </p:spPr>
        <p:txBody>
          <a:bodyPr wrap="square">
            <a:spAutoFit/>
          </a:bodyPr>
          <a:lstStyle/>
          <a:p>
            <a:pPr lvl="0">
              <a:spcBef>
                <a:spcPct val="20000"/>
              </a:spcBef>
            </a:pPr>
            <a:r>
              <a:rPr lang="en-US" sz="2400" b="1" dirty="0">
                <a:solidFill>
                  <a:prstClr val="black"/>
                </a:solidFill>
              </a:rPr>
              <a:t>We calculate:</a:t>
            </a:r>
          </a:p>
        </p:txBody>
      </p:sp>
      <mc:AlternateContent xmlns:mc="http://schemas.openxmlformats.org/markup-compatibility/2006" xmlns:a14="http://schemas.microsoft.com/office/drawing/2010/main">
        <mc:Choice Requires="a14">
          <p:sp>
            <p:nvSpPr>
              <p:cNvPr id="10" name="Rectangle 9"/>
              <p:cNvSpPr/>
              <p:nvPr/>
            </p:nvSpPr>
            <p:spPr>
              <a:xfrm>
                <a:off x="3455554" y="1009438"/>
                <a:ext cx="2258291" cy="7235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𝒅</m:t>
                          </m:r>
                        </m:e>
                      </m:acc>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fPr>
                        <m:num>
                          <m:nary>
                            <m:naryPr>
                              <m:chr m:val="∑"/>
                              <m:limLoc m:val="undOvr"/>
                              <m:grow m:val="on"/>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naryPr>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𝒊</m:t>
                              </m:r>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1" i="0"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𝑻</m:t>
                              </m:r>
                            </m:sup>
                            <m:e>
                              <m:sSub>
                                <m:sSubPr>
                                  <m:ctrlP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𝒅</m:t>
                                  </m:r>
                                </m:e>
                                <m:sub>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𝒊</m:t>
                                  </m:r>
                                </m:sub>
                              </m:sSub>
                            </m:e>
                          </m:nary>
                        </m:num>
                        <m:den>
                          <m:r>
                            <a:rPr kumimoji="0" lang="en-US" sz="2000" b="1" i="1" u="none" strike="noStrike" kern="0" cap="none" spc="0" normalizeH="0" baseline="0" noProof="0" smtClean="0">
                              <a:ln>
                                <a:noFill/>
                              </a:ln>
                              <a:solidFill>
                                <a:prstClr val="black"/>
                              </a:solidFill>
                              <a:effectLst/>
                              <a:uLnTx/>
                              <a:uFillTx/>
                              <a:latin typeface="Cambria Math" panose="02040503050406030204" pitchFamily="18" charset="0"/>
                            </a:rPr>
                            <m:t>𝑻</m:t>
                          </m:r>
                        </m:den>
                      </m:f>
                    </m:oMath>
                  </m:oMathPara>
                </a14:m>
                <a:endParaRPr kumimoji="0" lang="en-US" sz="2000" b="1" i="0" u="none" strike="noStrike" kern="0" cap="none" spc="0" normalizeH="0" baseline="0" noProof="0" dirty="0">
                  <a:ln>
                    <a:noFill/>
                  </a:ln>
                  <a:solidFill>
                    <a:prstClr val="black"/>
                  </a:solidFill>
                  <a:effectLst/>
                  <a:uLnTx/>
                  <a:uFillTx/>
                </a:endParaRPr>
              </a:p>
            </p:txBody>
          </p:sp>
        </mc:Choice>
        <mc:Fallback xmlns="">
          <p:sp>
            <p:nvSpPr>
              <p:cNvPr id="10" name="Rectangle 9"/>
              <p:cNvSpPr>
                <a:spLocks noRot="1" noChangeAspect="1" noMove="1" noResize="1" noEditPoints="1" noAdjustHandles="1" noChangeArrowheads="1" noChangeShapeType="1" noTextEdit="1"/>
              </p:cNvSpPr>
              <p:nvPr/>
            </p:nvSpPr>
            <p:spPr>
              <a:xfrm>
                <a:off x="3455554" y="1009438"/>
                <a:ext cx="2258291" cy="7235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53767299"/>
                  </p:ext>
                </p:extLst>
              </p:nvPr>
            </p:nvGraphicFramePr>
            <p:xfrm>
              <a:off x="892972" y="2021609"/>
              <a:ext cx="7867964" cy="3122024"/>
            </p:xfrm>
            <a:graphic>
              <a:graphicData uri="http://schemas.openxmlformats.org/drawingml/2006/table">
                <a:tbl>
                  <a:tblPr firstRow="1" bandRow="1">
                    <a:tableStyleId>{5C22544A-7EE6-4342-B048-85BDC9FD1C3A}</a:tableStyleId>
                  </a:tblPr>
                  <a:tblGrid>
                    <a:gridCol w="1081845">
                      <a:extLst>
                        <a:ext uri="{9D8B030D-6E8A-4147-A177-3AD203B41FA5}">
                          <a16:colId xmlns:a16="http://schemas.microsoft.com/office/drawing/2014/main" val="288325389"/>
                        </a:ext>
                      </a:extLst>
                    </a:gridCol>
                    <a:gridCol w="5387370">
                      <a:extLst>
                        <a:ext uri="{9D8B030D-6E8A-4147-A177-3AD203B41FA5}">
                          <a16:colId xmlns:a16="http://schemas.microsoft.com/office/drawing/2014/main" val="1789215850"/>
                        </a:ext>
                      </a:extLst>
                    </a:gridCol>
                    <a:gridCol w="1398749">
                      <a:extLst>
                        <a:ext uri="{9D8B030D-6E8A-4147-A177-3AD203B41FA5}">
                          <a16:colId xmlns:a16="http://schemas.microsoft.com/office/drawing/2014/main" val="3711271033"/>
                        </a:ext>
                      </a:extLst>
                    </a:gridCol>
                  </a:tblGrid>
                  <a:tr h="591968">
                    <a:tc>
                      <a:txBody>
                        <a:bodyPr/>
                        <a:lstStyle/>
                        <a:p>
                          <a:pPr algn="ctr"/>
                          <a:r>
                            <a:rPr lang="en-US" dirty="0"/>
                            <a:t>Sl. No.</a:t>
                          </a:r>
                        </a:p>
                      </a:txBody>
                      <a:tcPr/>
                    </a:tc>
                    <a:tc>
                      <a:txBody>
                        <a:bodyPr/>
                        <a:lstStyle/>
                        <a:p>
                          <a:pPr algn="ctr"/>
                          <a:r>
                            <a:rPr lang="en-US" dirty="0"/>
                            <a:t>GA-string</a:t>
                          </a:r>
                        </a:p>
                      </a:txBody>
                      <a:tcPr/>
                    </a:tc>
                    <a:tc>
                      <a:txBody>
                        <a:bodyPr/>
                        <a:lstStyle/>
                        <a:p>
                          <a:pPr algn="ctr"/>
                          <a:r>
                            <a:rPr lang="en-US" dirty="0"/>
                            <a:t>Fitness</a:t>
                          </a:r>
                        </a:p>
                      </a:txBody>
                      <a:tcPr/>
                    </a:tc>
                    <a:extLst>
                      <a:ext uri="{0D108BD9-81ED-4DB2-BD59-A6C34878D82A}">
                        <a16:rowId xmlns:a16="http://schemas.microsoft.com/office/drawing/2014/main" val="1119612156"/>
                      </a:ext>
                    </a:extLst>
                  </a:tr>
                  <a:tr h="632514">
                    <a:tc>
                      <a:txBody>
                        <a:bodyPr/>
                        <a:lstStyle/>
                        <a:p>
                          <a:pPr algn="ctr"/>
                          <a:r>
                            <a:rPr lang="en-US" sz="2000" b="1" dirty="0">
                              <a:latin typeface="Century Gothic" panose="020B0502020202020204" pitchFamily="34" charset="0"/>
                            </a:rPr>
                            <a:t>1</a:t>
                          </a:r>
                        </a:p>
                      </a:txBody>
                      <a:tcPr/>
                    </a:tc>
                    <a:tc>
                      <a:txBody>
                        <a:bodyPr/>
                        <a:lstStyle/>
                        <a:p>
                          <a:pPr algn="ctr"/>
                          <a:r>
                            <a:rPr lang="en-US" sz="2000" b="1" dirty="0">
                              <a:latin typeface="Century Gothic" panose="020B0502020202020204" pitchFamily="34" charset="0"/>
                            </a:rPr>
                            <a:t>1011001101110111000101010111001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𝟏</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1605175417"/>
                      </a:ext>
                    </a:extLst>
                  </a:tr>
                  <a:tr h="632514">
                    <a:tc>
                      <a:txBody>
                        <a:bodyPr/>
                        <a:lstStyle/>
                        <a:p>
                          <a:pPr algn="ctr"/>
                          <a:r>
                            <a:rPr lang="en-US" sz="2000" b="1" dirty="0">
                              <a:latin typeface="Century Gothic" panose="020B0502020202020204" pitchFamily="34" charset="0"/>
                            </a:rPr>
                            <a:t>2</a:t>
                          </a:r>
                        </a:p>
                      </a:txBody>
                      <a:tcPr/>
                    </a:tc>
                    <a:tc>
                      <a:txBody>
                        <a:bodyPr/>
                        <a:lstStyle/>
                        <a:p>
                          <a:pPr marL="0" algn="ctr" defTabSz="914400" rtl="0" eaLnBrk="1" latinLnBrk="0" hangingPunct="1"/>
                          <a:r>
                            <a:rPr lang="en-US" sz="2000" b="1" kern="1200" dirty="0">
                              <a:solidFill>
                                <a:schemeClr val="dk1"/>
                              </a:solidFill>
                              <a:latin typeface="Century Gothic" panose="020B0502020202020204" pitchFamily="34" charset="0"/>
                              <a:ea typeface="+mn-ea"/>
                              <a:cs typeface="+mn-cs"/>
                            </a:rPr>
                            <a:t>0110010110110100010101110110010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𝟐</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3319265560"/>
                      </a:ext>
                    </a:extLst>
                  </a:tr>
                  <a:tr h="632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m:t>
                                </m:r>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304621189"/>
                      </a:ext>
                    </a:extLst>
                  </a:tr>
                  <a:tr h="632514">
                    <a:tc>
                      <a:txBody>
                        <a:bodyPr/>
                        <a:lstStyle/>
                        <a:p>
                          <a:pPr algn="ctr"/>
                          <a:r>
                            <a:rPr lang="en-US" sz="2000" b="1" dirty="0">
                              <a:latin typeface="Century Gothic" panose="020B0502020202020204" pitchFamily="34" charset="0"/>
                            </a:rPr>
                            <a:t>N</a:t>
                          </a:r>
                        </a:p>
                      </a:txBody>
                      <a:tcPr/>
                    </a:tc>
                    <a:tc>
                      <a:txBody>
                        <a:bodyPr/>
                        <a:lstStyle/>
                        <a:p>
                          <a:pPr algn="ctr"/>
                          <a:r>
                            <a:rPr lang="en-US" sz="2000" b="1" dirty="0">
                              <a:latin typeface="Century Gothic" panose="020B0502020202020204" pitchFamily="34" charset="0"/>
                            </a:rPr>
                            <a:t>1010001110101110100100110111011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1" i="1" smtClean="0">
                                        <a:latin typeface="Cambria Math" panose="02040503050406030204" pitchFamily="18" charset="0"/>
                                      </a:rPr>
                                      <m:t>𝑵</m:t>
                                    </m:r>
                                  </m:sub>
                                </m:sSub>
                              </m:oMath>
                            </m:oMathPara>
                          </a14:m>
                          <a:endParaRPr lang="en-US" sz="2000" b="1" dirty="0">
                            <a:latin typeface="Century Gothic" panose="020B0502020202020204" pitchFamily="34" charset="0"/>
                          </a:endParaRPr>
                        </a:p>
                      </a:txBody>
                      <a:tcPr/>
                    </a:tc>
                    <a:extLst>
                      <a:ext uri="{0D108BD9-81ED-4DB2-BD59-A6C34878D82A}">
                        <a16:rowId xmlns:a16="http://schemas.microsoft.com/office/drawing/2014/main" val="1131850440"/>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53767299"/>
                  </p:ext>
                </p:extLst>
              </p:nvPr>
            </p:nvGraphicFramePr>
            <p:xfrm>
              <a:off x="892972" y="2021609"/>
              <a:ext cx="7867964" cy="3122024"/>
            </p:xfrm>
            <a:graphic>
              <a:graphicData uri="http://schemas.openxmlformats.org/drawingml/2006/table">
                <a:tbl>
                  <a:tblPr firstRow="1" bandRow="1">
                    <a:tableStyleId>{5C22544A-7EE6-4342-B048-85BDC9FD1C3A}</a:tableStyleId>
                  </a:tblPr>
                  <a:tblGrid>
                    <a:gridCol w="1081845">
                      <a:extLst>
                        <a:ext uri="{9D8B030D-6E8A-4147-A177-3AD203B41FA5}">
                          <a16:colId xmlns:a16="http://schemas.microsoft.com/office/drawing/2014/main" val="288325389"/>
                        </a:ext>
                      </a:extLst>
                    </a:gridCol>
                    <a:gridCol w="5387370">
                      <a:extLst>
                        <a:ext uri="{9D8B030D-6E8A-4147-A177-3AD203B41FA5}">
                          <a16:colId xmlns:a16="http://schemas.microsoft.com/office/drawing/2014/main" val="1789215850"/>
                        </a:ext>
                      </a:extLst>
                    </a:gridCol>
                    <a:gridCol w="1398749">
                      <a:extLst>
                        <a:ext uri="{9D8B030D-6E8A-4147-A177-3AD203B41FA5}">
                          <a16:colId xmlns:a16="http://schemas.microsoft.com/office/drawing/2014/main" val="3711271033"/>
                        </a:ext>
                      </a:extLst>
                    </a:gridCol>
                  </a:tblGrid>
                  <a:tr h="591968">
                    <a:tc>
                      <a:txBody>
                        <a:bodyPr/>
                        <a:lstStyle/>
                        <a:p>
                          <a:pPr algn="ctr"/>
                          <a:r>
                            <a:rPr lang="en-US" dirty="0" smtClean="0"/>
                            <a:t>Sl. No.</a:t>
                          </a:r>
                          <a:endParaRPr lang="en-US" dirty="0"/>
                        </a:p>
                      </a:txBody>
                      <a:tcPr/>
                    </a:tc>
                    <a:tc>
                      <a:txBody>
                        <a:bodyPr/>
                        <a:lstStyle/>
                        <a:p>
                          <a:pPr algn="ctr"/>
                          <a:r>
                            <a:rPr lang="en-US" dirty="0" smtClean="0"/>
                            <a:t>GA-string</a:t>
                          </a:r>
                          <a:endParaRPr lang="en-US" dirty="0"/>
                        </a:p>
                      </a:txBody>
                      <a:tcPr/>
                    </a:tc>
                    <a:tc>
                      <a:txBody>
                        <a:bodyPr/>
                        <a:lstStyle/>
                        <a:p>
                          <a:pPr algn="ctr"/>
                          <a:r>
                            <a:rPr lang="en-US" dirty="0" smtClean="0"/>
                            <a:t>Fitness</a:t>
                          </a:r>
                          <a:endParaRPr lang="en-US" dirty="0"/>
                        </a:p>
                      </a:txBody>
                      <a:tcPr/>
                    </a:tc>
                    <a:extLst>
                      <a:ext uri="{0D108BD9-81ED-4DB2-BD59-A6C34878D82A}">
                        <a16:rowId xmlns:a16="http://schemas.microsoft.com/office/drawing/2014/main" val="1119612156"/>
                      </a:ext>
                    </a:extLst>
                  </a:tr>
                  <a:tr h="632514">
                    <a:tc>
                      <a:txBody>
                        <a:bodyPr/>
                        <a:lstStyle/>
                        <a:p>
                          <a:pPr algn="ctr"/>
                          <a:r>
                            <a:rPr lang="en-US" sz="2000" b="1" dirty="0" smtClean="0">
                              <a:latin typeface="Century Gothic" panose="020B0502020202020204" pitchFamily="34" charset="0"/>
                            </a:rPr>
                            <a:t>1</a:t>
                          </a:r>
                          <a:endParaRPr lang="en-US" sz="2000" b="1" dirty="0">
                            <a:latin typeface="Century Gothic" panose="020B0502020202020204" pitchFamily="34" charset="0"/>
                          </a:endParaRPr>
                        </a:p>
                      </a:txBody>
                      <a:tcPr/>
                    </a:tc>
                    <a:tc>
                      <a:txBody>
                        <a:bodyPr/>
                        <a:lstStyle/>
                        <a:p>
                          <a:pPr algn="ctr"/>
                          <a:r>
                            <a:rPr lang="en-US" sz="2000" b="1" dirty="0" smtClean="0">
                              <a:latin typeface="Century Gothic" panose="020B0502020202020204" pitchFamily="34" charset="0"/>
                            </a:rPr>
                            <a:t>1011001101110111000101010111001</a:t>
                          </a:r>
                          <a:endParaRPr lang="en-US" sz="2000" b="1" dirty="0">
                            <a:latin typeface="Century Gothic" panose="020B0502020202020204" pitchFamily="34" charset="0"/>
                          </a:endParaRPr>
                        </a:p>
                      </a:txBody>
                      <a:tcPr/>
                    </a:tc>
                    <a:tc>
                      <a:txBody>
                        <a:bodyPr/>
                        <a:lstStyle/>
                        <a:p>
                          <a:endParaRPr lang="en-US"/>
                        </a:p>
                      </a:txBody>
                      <a:tcPr>
                        <a:blipFill>
                          <a:blip r:embed="rId8"/>
                          <a:stretch>
                            <a:fillRect l="-462174" t="-98077" r="-1739" b="-301923"/>
                          </a:stretch>
                        </a:blipFill>
                      </a:tcPr>
                    </a:tc>
                    <a:extLst>
                      <a:ext uri="{0D108BD9-81ED-4DB2-BD59-A6C34878D82A}">
                        <a16:rowId xmlns:a16="http://schemas.microsoft.com/office/drawing/2014/main" val="1605175417"/>
                      </a:ext>
                    </a:extLst>
                  </a:tr>
                  <a:tr h="632514">
                    <a:tc>
                      <a:txBody>
                        <a:bodyPr/>
                        <a:lstStyle/>
                        <a:p>
                          <a:pPr algn="ctr"/>
                          <a:r>
                            <a:rPr lang="en-US" sz="2000" b="1" dirty="0" smtClean="0">
                              <a:latin typeface="Century Gothic" panose="020B0502020202020204" pitchFamily="34" charset="0"/>
                            </a:rPr>
                            <a:t>2</a:t>
                          </a:r>
                          <a:endParaRPr lang="en-US" sz="2000" b="1" dirty="0">
                            <a:latin typeface="Century Gothic" panose="020B0502020202020204" pitchFamily="34" charset="0"/>
                          </a:endParaRPr>
                        </a:p>
                      </a:txBody>
                      <a:tcPr/>
                    </a:tc>
                    <a:tc>
                      <a:txBody>
                        <a:bodyPr/>
                        <a:lstStyle/>
                        <a:p>
                          <a:pPr marL="0" algn="ctr" defTabSz="914400" rtl="0" eaLnBrk="1" latinLnBrk="0" hangingPunct="1"/>
                          <a:r>
                            <a:rPr lang="en-US" sz="2000" b="1" kern="1200" dirty="0" smtClean="0">
                              <a:solidFill>
                                <a:schemeClr val="dk1"/>
                              </a:solidFill>
                              <a:latin typeface="Century Gothic" panose="020B0502020202020204" pitchFamily="34" charset="0"/>
                              <a:ea typeface="+mn-ea"/>
                              <a:cs typeface="+mn-cs"/>
                            </a:rPr>
                            <a:t>0110010110110100010101110110010</a:t>
                          </a:r>
                          <a:endParaRPr lang="en-US" sz="2000" b="1" kern="1200" dirty="0">
                            <a:solidFill>
                              <a:schemeClr val="dk1"/>
                            </a:solidFill>
                            <a:latin typeface="Century Gothic" panose="020B0502020202020204" pitchFamily="34" charset="0"/>
                            <a:ea typeface="+mn-ea"/>
                            <a:cs typeface="+mn-cs"/>
                          </a:endParaRPr>
                        </a:p>
                      </a:txBody>
                      <a:tcPr/>
                    </a:tc>
                    <a:tc>
                      <a:txBody>
                        <a:bodyPr/>
                        <a:lstStyle/>
                        <a:p>
                          <a:endParaRPr lang="en-US"/>
                        </a:p>
                      </a:txBody>
                      <a:tcPr>
                        <a:blipFill>
                          <a:blip r:embed="rId8"/>
                          <a:stretch>
                            <a:fillRect l="-462174" t="-198077" r="-1739" b="-201923"/>
                          </a:stretch>
                        </a:blipFill>
                      </a:tcPr>
                    </a:tc>
                    <a:extLst>
                      <a:ext uri="{0D108BD9-81ED-4DB2-BD59-A6C34878D82A}">
                        <a16:rowId xmlns:a16="http://schemas.microsoft.com/office/drawing/2014/main" val="3319265560"/>
                      </a:ext>
                    </a:extLst>
                  </a:tr>
                  <a:tr h="632514">
                    <a:tc>
                      <a:txBody>
                        <a:bodyPr/>
                        <a:lstStyle/>
                        <a:p>
                          <a:endParaRPr lang="en-US"/>
                        </a:p>
                      </a:txBody>
                      <a:tcPr>
                        <a:blipFill>
                          <a:blip r:embed="rId8"/>
                          <a:stretch>
                            <a:fillRect l="-562" t="-298077" r="-628090" b="-101923"/>
                          </a:stretch>
                        </a:blipFill>
                      </a:tcPr>
                    </a:tc>
                    <a:tc>
                      <a:txBody>
                        <a:bodyPr/>
                        <a:lstStyle/>
                        <a:p>
                          <a:endParaRPr lang="en-US"/>
                        </a:p>
                      </a:txBody>
                      <a:tcPr>
                        <a:blipFill>
                          <a:blip r:embed="rId8"/>
                          <a:stretch>
                            <a:fillRect l="-20249" t="-298077" r="-26471" b="-101923"/>
                          </a:stretch>
                        </a:blipFill>
                      </a:tcPr>
                    </a:tc>
                    <a:tc>
                      <a:txBody>
                        <a:bodyPr/>
                        <a:lstStyle/>
                        <a:p>
                          <a:endParaRPr lang="en-US"/>
                        </a:p>
                      </a:txBody>
                      <a:tcPr>
                        <a:blipFill>
                          <a:blip r:embed="rId8"/>
                          <a:stretch>
                            <a:fillRect l="-462174" t="-298077" r="-1739" b="-101923"/>
                          </a:stretch>
                        </a:blipFill>
                      </a:tcPr>
                    </a:tc>
                    <a:extLst>
                      <a:ext uri="{0D108BD9-81ED-4DB2-BD59-A6C34878D82A}">
                        <a16:rowId xmlns:a16="http://schemas.microsoft.com/office/drawing/2014/main" val="304621189"/>
                      </a:ext>
                    </a:extLst>
                  </a:tr>
                  <a:tr h="632514">
                    <a:tc>
                      <a:txBody>
                        <a:bodyPr/>
                        <a:lstStyle/>
                        <a:p>
                          <a:pPr algn="ctr"/>
                          <a:r>
                            <a:rPr lang="en-US" sz="2000" b="1" dirty="0" smtClean="0">
                              <a:latin typeface="Century Gothic" panose="020B0502020202020204" pitchFamily="34" charset="0"/>
                            </a:rPr>
                            <a:t>N</a:t>
                          </a:r>
                          <a:endParaRPr lang="en-US" sz="2000" b="1" dirty="0">
                            <a:latin typeface="Century Gothic" panose="020B0502020202020204" pitchFamily="34" charset="0"/>
                          </a:endParaRPr>
                        </a:p>
                      </a:txBody>
                      <a:tcPr/>
                    </a:tc>
                    <a:tc>
                      <a:txBody>
                        <a:bodyPr/>
                        <a:lstStyle/>
                        <a:p>
                          <a:pPr algn="ctr"/>
                          <a:r>
                            <a:rPr lang="en-US" sz="2000" b="1" dirty="0" smtClean="0">
                              <a:latin typeface="Century Gothic" panose="020B0502020202020204" pitchFamily="34" charset="0"/>
                            </a:rPr>
                            <a:t>1010001110101110100100110111011</a:t>
                          </a:r>
                          <a:endParaRPr lang="en-US" sz="2000" b="1" dirty="0">
                            <a:latin typeface="Century Gothic" panose="020B0502020202020204" pitchFamily="34" charset="0"/>
                          </a:endParaRPr>
                        </a:p>
                      </a:txBody>
                      <a:tcPr/>
                    </a:tc>
                    <a:tc>
                      <a:txBody>
                        <a:bodyPr/>
                        <a:lstStyle/>
                        <a:p>
                          <a:endParaRPr lang="en-US"/>
                        </a:p>
                      </a:txBody>
                      <a:tcPr>
                        <a:blipFill>
                          <a:blip r:embed="rId8"/>
                          <a:stretch>
                            <a:fillRect l="-462174" t="-398077" r="-1739" b="-1923"/>
                          </a:stretch>
                        </a:blipFill>
                      </a:tcPr>
                    </a:tc>
                    <a:extLst>
                      <a:ext uri="{0D108BD9-81ED-4DB2-BD59-A6C34878D82A}">
                        <a16:rowId xmlns:a16="http://schemas.microsoft.com/office/drawing/2014/main" val="1131850440"/>
                      </a:ext>
                    </a:extLst>
                  </a:tr>
                </a:tbl>
              </a:graphicData>
            </a:graphic>
          </p:graphicFrame>
        </mc:Fallback>
      </mc:AlternateContent>
    </p:spTree>
    <p:extLst>
      <p:ext uri="{BB962C8B-B14F-4D97-AF65-F5344CB8AC3E}">
        <p14:creationId xmlns:p14="http://schemas.microsoft.com/office/powerpoint/2010/main" val="162468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75803" y="567106"/>
            <a:ext cx="8826812"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Approach 2: Automatic design of FLC using GA</a:t>
            </a:r>
          </a:p>
        </p:txBody>
      </p:sp>
      <p:sp>
        <p:nvSpPr>
          <p:cNvPr id="9" name="TextBox 8"/>
          <p:cNvSpPr txBox="1"/>
          <p:nvPr/>
        </p:nvSpPr>
        <p:spPr>
          <a:xfrm>
            <a:off x="375803" y="1090326"/>
            <a:ext cx="8826812" cy="4524315"/>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Let us consider the same numerical example given above for Approach 1. However, it is assumed that RB used in Approach 1 is missing. As there are four linguistic terms for each of the two variables, there are 4 x 4 = 16 possible combinations of them. The output of each of these 16 rules is not pre-defined and this task of determining an appropriate </a:t>
            </a:r>
            <a:r>
              <a:rPr lang="en-US" sz="2400" b="1" dirty="0" err="1">
                <a:solidFill>
                  <a:prstClr val="black"/>
                </a:solidFill>
                <a:cs typeface="Times New Roman" pitchFamily="18" charset="0"/>
              </a:rPr>
              <a:t>RB</a:t>
            </a:r>
            <a:r>
              <a:rPr lang="en-US" sz="2400" b="1" dirty="0">
                <a:solidFill>
                  <a:prstClr val="black"/>
                </a:solidFill>
                <a:cs typeface="Times New Roman" pitchFamily="18" charset="0"/>
              </a:rPr>
              <a:t> is given to the GA. As four linguistic terms are used to represent the output, only two bits may be used to represent each of them. For example, the linguistic terms: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M, H, and </a:t>
            </a:r>
            <a:r>
              <a:rPr lang="en-US" sz="2400" b="1" dirty="0" err="1">
                <a:solidFill>
                  <a:prstClr val="black"/>
                </a:solidFill>
                <a:cs typeface="Times New Roman" pitchFamily="18" charset="0"/>
              </a:rPr>
              <a:t>VH</a:t>
            </a:r>
            <a:r>
              <a:rPr lang="en-US" sz="2400" b="1" dirty="0">
                <a:solidFill>
                  <a:prstClr val="black"/>
                </a:solidFill>
                <a:cs typeface="Times New Roman" pitchFamily="18" charset="0"/>
              </a:rPr>
              <a:t> are indicated by 00, 01, 10 and 11, respectively. Thus, the GA-string will be 5 + 5 + 5 + 16 + 2 x 16 = 63-bits long. Table A shows the population of GA-strings. Determine the deviation in prediction for the first training scenario:</a:t>
            </a:r>
          </a:p>
        </p:txBody>
      </p:sp>
      <p:graphicFrame>
        <p:nvGraphicFramePr>
          <p:cNvPr id="3" name="Object 2"/>
          <p:cNvGraphicFramePr>
            <a:graphicFrameLocks noChangeAspect="1"/>
          </p:cNvGraphicFramePr>
          <p:nvPr>
            <p:extLst>
              <p:ext uri="{D42A27DB-BD31-4B8C-83A1-F6EECF244321}">
                <p14:modId xmlns:p14="http://schemas.microsoft.com/office/powerpoint/2010/main" val="2745226396"/>
              </p:ext>
            </p:extLst>
          </p:nvPr>
        </p:nvGraphicFramePr>
        <p:xfrm>
          <a:off x="4536831" y="5122985"/>
          <a:ext cx="2391019" cy="491656"/>
        </p:xfrm>
        <a:graphic>
          <a:graphicData uri="http://schemas.openxmlformats.org/presentationml/2006/ole">
            <mc:AlternateContent xmlns:mc="http://schemas.openxmlformats.org/markup-compatibility/2006">
              <mc:Choice xmlns:v="urn:schemas-microsoft-com:vml" Requires="v">
                <p:oleObj spid="_x0000_s48151" name="Equation" r:id="rId3" imgW="1663560" imgH="228600" progId="Equation.DSMT4">
                  <p:embed/>
                </p:oleObj>
              </mc:Choice>
              <mc:Fallback>
                <p:oleObj name="Equation" r:id="rId3" imgW="1663560" imgH="228600" progId="Equation.DSMT4">
                  <p:embed/>
                  <p:pic>
                    <p:nvPicPr>
                      <p:cNvPr id="0" name=""/>
                      <p:cNvPicPr/>
                      <p:nvPr/>
                    </p:nvPicPr>
                    <p:blipFill>
                      <a:blip r:embed="rId4"/>
                      <a:stretch>
                        <a:fillRect/>
                      </a:stretch>
                    </p:blipFill>
                    <p:spPr>
                      <a:xfrm>
                        <a:off x="4536831" y="5122985"/>
                        <a:ext cx="2391019" cy="491656"/>
                      </a:xfrm>
                      <a:prstGeom prst="rect">
                        <a:avLst/>
                      </a:prstGeom>
                    </p:spPr>
                  </p:pic>
                </p:oleObj>
              </mc:Fallback>
            </mc:AlternateContent>
          </a:graphicData>
        </a:graphic>
      </p:graphicFrame>
    </p:spTree>
    <p:extLst>
      <p:ext uri="{BB962C8B-B14F-4D97-AF65-F5344CB8AC3E}">
        <p14:creationId xmlns:p14="http://schemas.microsoft.com/office/powerpoint/2010/main" val="133651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1026" name="Picture 2" descr="C:\Users\PR10510\Pictures\My Scans\2018-10 (Oct)\scan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80" y="1244845"/>
            <a:ext cx="9005589" cy="26823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61292" y="726831"/>
            <a:ext cx="1008186" cy="325343"/>
          </a:xfrm>
          <a:prstGeom prst="rect">
            <a:avLst/>
          </a:prstGeom>
          <a:noFill/>
        </p:spPr>
        <p:txBody>
          <a:bodyPr wrap="square" rtlCol="0">
            <a:spAutoFit/>
          </a:bodyPr>
          <a:lstStyle/>
          <a:p>
            <a:endParaRPr lang="en-US" dirty="0">
              <a:solidFill>
                <a:prstClr val="black"/>
              </a:solidFill>
            </a:endParaRPr>
          </a:p>
        </p:txBody>
      </p:sp>
      <p:sp>
        <p:nvSpPr>
          <p:cNvPr id="5" name="TextBox 4"/>
          <p:cNvSpPr txBox="1"/>
          <p:nvPr/>
        </p:nvSpPr>
        <p:spPr>
          <a:xfrm>
            <a:off x="1113692" y="879231"/>
            <a:ext cx="1008186" cy="369332"/>
          </a:xfrm>
          <a:prstGeom prst="rect">
            <a:avLst/>
          </a:prstGeom>
          <a:noFill/>
        </p:spPr>
        <p:txBody>
          <a:bodyPr wrap="square" rtlCol="0">
            <a:spAutoFit/>
          </a:bodyPr>
          <a:lstStyle/>
          <a:p>
            <a:r>
              <a:rPr lang="en-US" dirty="0">
                <a:solidFill>
                  <a:prstClr val="black"/>
                </a:solidFill>
              </a:rPr>
              <a:t>Table A</a:t>
            </a:r>
          </a:p>
        </p:txBody>
      </p:sp>
    </p:spTree>
    <p:extLst>
      <p:ext uri="{BB962C8B-B14F-4D97-AF65-F5344CB8AC3E}">
        <p14:creationId xmlns:p14="http://schemas.microsoft.com/office/powerpoint/2010/main" val="93014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3FC4AA86-12E4-49B3-BF7D-18383842CEF6}"/>
              </a:ext>
            </a:extLst>
          </p:cNvPr>
          <p:cNvSpPr txBox="1">
            <a:spLocks noChangeArrowheads="1"/>
          </p:cNvSpPr>
          <p:nvPr/>
        </p:nvSpPr>
        <p:spPr bwMode="auto">
          <a:xfrm>
            <a:off x="1905000" y="381000"/>
            <a:ext cx="59959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6075" indent="-3460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Franklin Gothic Medium" panose="020B0603020102020204" pitchFamily="34" charset="0"/>
              <a:buAutoNum type="arabicPeriod"/>
            </a:pPr>
            <a:r>
              <a:rPr lang="en-US" altLang="en-US" sz="2400" b="1">
                <a:solidFill>
                  <a:srgbClr val="C00000"/>
                </a:solidFill>
                <a:latin typeface="Times New Roman" panose="02020603050405020304" pitchFamily="18" charset="0"/>
                <a:cs typeface="Times New Roman" panose="02020603050405020304" pitchFamily="18" charset="0"/>
              </a:rPr>
              <a:t>Dynamic Parametric GA</a:t>
            </a: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solidFill>
                <a:srgbClr val="C00000"/>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rgbClr val="C00000"/>
                </a:solidFill>
                <a:latin typeface="Times New Roman" panose="02020603050405020304" pitchFamily="18" charset="0"/>
                <a:cs typeface="Times New Roman" panose="02020603050405020304" pitchFamily="18" charset="0"/>
              </a:rPr>
              <a:t>FGA Proposed by Xu and Vukovich, 1993</a:t>
            </a:r>
          </a:p>
        </p:txBody>
      </p:sp>
      <p:sp>
        <p:nvSpPr>
          <p:cNvPr id="11267" name="TextBox 2">
            <a:extLst>
              <a:ext uri="{FF2B5EF4-FFF2-40B4-BE49-F238E27FC236}">
                <a16:creationId xmlns:a16="http://schemas.microsoft.com/office/drawing/2014/main" id="{1DBD3BF6-343A-4A8F-AFF5-9F2E2D8E959D}"/>
              </a:ext>
            </a:extLst>
          </p:cNvPr>
          <p:cNvSpPr txBox="1">
            <a:spLocks noChangeArrowheads="1"/>
          </p:cNvSpPr>
          <p:nvPr/>
        </p:nvSpPr>
        <p:spPr bwMode="auto">
          <a:xfrm>
            <a:off x="2362200" y="762001"/>
            <a:ext cx="6129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68275" indent="-1682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Proposed by Li and Takagi, 1993</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FLC’s were used to control the GA-parameters</a:t>
            </a:r>
          </a:p>
        </p:txBody>
      </p:sp>
      <p:sp>
        <p:nvSpPr>
          <p:cNvPr id="4" name="TextBox 3">
            <a:extLst>
              <a:ext uri="{FF2B5EF4-FFF2-40B4-BE49-F238E27FC236}">
                <a16:creationId xmlns:a16="http://schemas.microsoft.com/office/drawing/2014/main" id="{9E92EE43-0761-4971-A96F-B98EC4A90A4A}"/>
              </a:ext>
            </a:extLst>
          </p:cNvPr>
          <p:cNvSpPr txBox="1"/>
          <p:nvPr/>
        </p:nvSpPr>
        <p:spPr>
          <a:xfrm>
            <a:off x="2438400" y="4114800"/>
            <a:ext cx="7924800" cy="2308324"/>
          </a:xfrm>
          <a:prstGeom prst="rect">
            <a:avLst/>
          </a:prstGeom>
          <a:noFill/>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chemeClr val="folHlink"/>
                </a:solidFill>
                <a:latin typeface="Times New Roman" panose="02020603050405020304" pitchFamily="18" charset="0"/>
                <a:cs typeface="Times New Roman" panose="02020603050405020304" pitchFamily="18" charset="0"/>
              </a:rPr>
              <a:t>Steps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Choose control parameters before the GA is run</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Adjust the control parameters on-line to dynamically adapt to new situations</a:t>
            </a:r>
          </a:p>
          <a:p>
            <a:r>
              <a:rPr lang="en-US" altLang="en-US" sz="2400">
                <a:latin typeface="Times New Roman" panose="02020603050405020304" pitchFamily="18" charset="0"/>
                <a:cs typeface="Times New Roman" panose="02020603050405020304" pitchFamily="18" charset="0"/>
              </a:rPr>
              <a:t>It assists the user in designing, implementing and validating the GA for a given task</a:t>
            </a:r>
          </a:p>
        </p:txBody>
      </p:sp>
      <p:pic>
        <p:nvPicPr>
          <p:cNvPr id="11270" name="Picture 6">
            <a:extLst>
              <a:ext uri="{FF2B5EF4-FFF2-40B4-BE49-F238E27FC236}">
                <a16:creationId xmlns:a16="http://schemas.microsoft.com/office/drawing/2014/main" id="{CCD3E154-D5AE-482F-AC5D-9B017ED7D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5638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7" name="TextBox 6"/>
          <p:cNvSpPr txBox="1"/>
          <p:nvPr/>
        </p:nvSpPr>
        <p:spPr>
          <a:xfrm>
            <a:off x="375803" y="567106"/>
            <a:ext cx="6388412" cy="523220"/>
          </a:xfrm>
          <a:prstGeom prst="rect">
            <a:avLst/>
          </a:prstGeom>
          <a:noFill/>
        </p:spPr>
        <p:txBody>
          <a:bodyPr wrap="square" rtlCol="0">
            <a:spAutoFit/>
          </a:bodyPr>
          <a:lstStyle/>
          <a:p>
            <a:pPr algn="just"/>
            <a:r>
              <a:rPr lang="en-US" sz="2800" b="1" dirty="0">
                <a:solidFill>
                  <a:srgbClr val="C00000"/>
                </a:solidFill>
                <a:latin typeface="Georgia" pitchFamily="18" charset="0"/>
                <a:cs typeface="Times New Roman" pitchFamily="18" charset="0"/>
              </a:rPr>
              <a:t>Approach 2 (contd.)</a:t>
            </a:r>
          </a:p>
        </p:txBody>
      </p:sp>
      <mc:AlternateContent xmlns:mc="http://schemas.openxmlformats.org/markup-compatibility/2006" xmlns:a14="http://schemas.microsoft.com/office/drawing/2010/main">
        <mc:Choice Requires="a14">
          <p:sp>
            <p:nvSpPr>
              <p:cNvPr id="9" name="TextBox 8"/>
              <p:cNvSpPr txBox="1"/>
              <p:nvPr/>
            </p:nvSpPr>
            <p:spPr>
              <a:xfrm>
                <a:off x="82726" y="1078683"/>
                <a:ext cx="8826812" cy="4893647"/>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Let us consider the first GA-string shown in Table A</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Corresponding to the sub-string: 101100110111011, the real values of</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 </m:t>
                        </m:r>
                        <m:r>
                          <a:rPr lang="en-US" sz="2400" b="1" i="1" smtClean="0">
                            <a:solidFill>
                              <a:prstClr val="black"/>
                            </a:solidFill>
                            <a:latin typeface="Cambria Math"/>
                            <a:cs typeface="Times New Roman" pitchFamily="18" charset="0"/>
                          </a:rPr>
                          <m:t>𝒃</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a:solidFill>
                              <a:prstClr val="black"/>
                            </a:solidFill>
                            <a:latin typeface="Cambria Math"/>
                            <a:cs typeface="Times New Roman" pitchFamily="18" charset="0"/>
                          </a:rPr>
                          <m:t>𝒃</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and</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a:solidFill>
                              <a:prstClr val="black"/>
                            </a:solidFill>
                            <a:latin typeface="Cambria Math"/>
                            <a:cs typeface="Times New Roman" pitchFamily="18" charset="0"/>
                          </a:rPr>
                          <m:t>𝒃</m:t>
                        </m:r>
                      </m:e>
                      <m:sub>
                        <m:r>
                          <a:rPr lang="en-US" sz="2400" b="1" i="1" smtClean="0">
                            <a:solidFill>
                              <a:prstClr val="black"/>
                            </a:solidFill>
                            <a:latin typeface="Cambria Math"/>
                            <a:cs typeface="Times New Roman" pitchFamily="18" charset="0"/>
                          </a:rPr>
                          <m:t>𝟑</m:t>
                        </m:r>
                      </m:sub>
                    </m:sSub>
                  </m:oMath>
                </a14:m>
                <a:r>
                  <a:rPr lang="en-US" sz="2400" b="1" dirty="0">
                    <a:solidFill>
                      <a:prstClr val="black"/>
                    </a:solidFill>
                    <a:cs typeface="Times New Roman" pitchFamily="18" charset="0"/>
                  </a:rPr>
                  <a:t> are found to be equal to 3.419355, 9.193548 and 1.370968, respectively (refer to previous example). The modified membership function distributions of the input and output variables will be the same with those shown in Fig. A. The sub-strings: 1000101010111001 and 00011010010101001001011011101011 indicate that the following rules are present in the RB of the FLC (refer to Table B)</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1078683"/>
                <a:ext cx="8826812" cy="4893647"/>
              </a:xfrm>
              <a:prstGeom prst="rect">
                <a:avLst/>
              </a:prstGeom>
              <a:blipFill rotWithShape="1">
                <a:blip r:embed="rId3"/>
                <a:stretch>
                  <a:fillRect l="-1105" t="-996" r="-1036" b="-1868"/>
                </a:stretch>
              </a:blipFill>
            </p:spPr>
            <p:txBody>
              <a:bodyPr/>
              <a:lstStyle/>
              <a:p>
                <a:r>
                  <a:rPr lang="en-US">
                    <a:noFill/>
                  </a:rPr>
                  <a:t> </a:t>
                </a:r>
              </a:p>
            </p:txBody>
          </p:sp>
        </mc:Fallback>
      </mc:AlternateContent>
      <p:pic>
        <p:nvPicPr>
          <p:cNvPr id="2050" name="Picture 2" descr="C:\Users\PR10510\Pictures\My Scans\2018-10 (Oct)\scan00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27" y="1809077"/>
            <a:ext cx="8191746" cy="8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27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190501" y="685800"/>
            <a:ext cx="9991724" cy="5295900"/>
          </a:xfrm>
          <a:prstGeom prst="rect">
            <a:avLst/>
          </a:prstGeom>
        </p:spPr>
        <p:txBody>
          <a:bodyPr vert="horz" lIns="91440" tIns="45720" rIns="91440" bIns="45720" rtlCol="0">
            <a:normAutofit/>
          </a:bodyPr>
          <a:lstStyle/>
          <a:p>
            <a:r>
              <a:rPr lang="en-US" sz="2800" b="1" dirty="0">
                <a:solidFill>
                  <a:srgbClr val="C00000"/>
                </a:solidFill>
                <a:latin typeface="Georgia" pitchFamily="18" charset="0"/>
                <a:cs typeface="Times New Roman" pitchFamily="18" charset="0"/>
              </a:rPr>
              <a:t> </a:t>
            </a:r>
          </a:p>
          <a:p>
            <a:endParaRPr lang="en-US" sz="2800" b="1" dirty="0">
              <a:solidFill>
                <a:srgbClr val="C00000"/>
              </a:solidFill>
              <a:latin typeface="Georgia" pitchFamily="18" charset="0"/>
              <a:cs typeface="Times New Roman" pitchFamily="18" charset="0"/>
            </a:endParaRPr>
          </a:p>
          <a:p>
            <a:endParaRPr lang="en-US" sz="2400" b="1" dirty="0">
              <a:solidFill>
                <a:prstClr val="black"/>
              </a:solidFill>
              <a:latin typeface="Georgia" pitchFamily="18" charset="0"/>
              <a:cs typeface="Times New Roman" pitchFamily="18" charset="0"/>
            </a:endParaRPr>
          </a:p>
          <a:p>
            <a:endParaRPr lang="en-US" sz="2400" b="1" dirty="0">
              <a:solidFill>
                <a:srgbClr val="C00000"/>
              </a:solidFill>
              <a:latin typeface="Georgia" pitchFamily="18" charset="0"/>
              <a:cs typeface="Times New Roman" pitchFamily="18" charset="0"/>
            </a:endParaRPr>
          </a:p>
        </p:txBody>
      </p:sp>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49194" name="Equation" r:id="rId3" imgW="914400" imgH="228960" progId="Equation.DSMT4">
                  <p:embed/>
                </p:oleObj>
              </mc:Choice>
              <mc:Fallback>
                <p:oleObj name="Equation" r:id="rId3"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49195" name="Equation" r:id="rId5" imgW="914400" imgH="228960" progId="Equation.DSMT4">
                  <p:embed/>
                </p:oleObj>
              </mc:Choice>
              <mc:Fallback>
                <p:oleObj name="Equation" r:id="rId5" imgW="914400" imgH="228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44500" y="1011307"/>
            <a:ext cx="7924800" cy="830997"/>
          </a:xfrm>
          <a:prstGeom prst="rect">
            <a:avLst/>
          </a:prstGeom>
          <a:noFill/>
        </p:spPr>
        <p:txBody>
          <a:bodyPr wrap="square" rtlCol="0">
            <a:spAutoFit/>
          </a:bodyPr>
          <a:lstStyle/>
          <a:p>
            <a:r>
              <a:rPr lang="en-US" sz="2400" b="1" dirty="0">
                <a:solidFill>
                  <a:prstClr val="black"/>
                </a:solidFill>
                <a:ea typeface="Cambria Math" panose="02040503050406030204" pitchFamily="18" charset="0"/>
              </a:rPr>
              <a:t>Corresponding to b</a:t>
            </a:r>
            <a:r>
              <a:rPr lang="en-US" sz="2400" b="1" baseline="-25000" dirty="0">
                <a:solidFill>
                  <a:prstClr val="black"/>
                </a:solidFill>
                <a:ea typeface="Cambria Math" panose="02040503050406030204" pitchFamily="18" charset="0"/>
              </a:rPr>
              <a:t>1</a:t>
            </a:r>
            <a:r>
              <a:rPr lang="en-US" sz="2400" b="1" dirty="0">
                <a:solidFill>
                  <a:prstClr val="black"/>
                </a:solidFill>
                <a:ea typeface="Cambria Math" panose="02040503050406030204" pitchFamily="18" charset="0"/>
              </a:rPr>
              <a:t>, b</a:t>
            </a:r>
            <a:r>
              <a:rPr lang="en-US" sz="2400" b="1" baseline="-25000" dirty="0">
                <a:solidFill>
                  <a:prstClr val="black"/>
                </a:solidFill>
                <a:ea typeface="Cambria Math" panose="02040503050406030204" pitchFamily="18" charset="0"/>
              </a:rPr>
              <a:t>2</a:t>
            </a:r>
            <a:r>
              <a:rPr lang="en-US" sz="2400" b="1" dirty="0">
                <a:solidFill>
                  <a:prstClr val="black"/>
                </a:solidFill>
                <a:ea typeface="Cambria Math" panose="02040503050406030204" pitchFamily="18" charset="0"/>
              </a:rPr>
              <a:t> and b</a:t>
            </a:r>
            <a:r>
              <a:rPr lang="en-US" sz="2400" b="1" baseline="-25000" dirty="0">
                <a:solidFill>
                  <a:prstClr val="black"/>
                </a:solidFill>
                <a:ea typeface="Cambria Math" panose="02040503050406030204" pitchFamily="18" charset="0"/>
              </a:rPr>
              <a:t>3</a:t>
            </a:r>
            <a:r>
              <a:rPr lang="en-US" sz="2400" b="1" dirty="0">
                <a:solidFill>
                  <a:prstClr val="black"/>
                </a:solidFill>
                <a:ea typeface="Cambria Math" panose="02040503050406030204" pitchFamily="18" charset="0"/>
              </a:rPr>
              <a:t>, the modified membership function distributions are found to be as follows:</a:t>
            </a:r>
          </a:p>
        </p:txBody>
      </p:sp>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b="5885"/>
          <a:stretch/>
        </p:blipFill>
        <p:spPr>
          <a:xfrm>
            <a:off x="444500" y="2167811"/>
            <a:ext cx="8534400" cy="2819400"/>
          </a:xfrm>
          <a:prstGeom prst="rect">
            <a:avLst/>
          </a:prstGeom>
        </p:spPr>
      </p:pic>
      <p:sp>
        <p:nvSpPr>
          <p:cNvPr id="3" name="TextBox 2"/>
          <p:cNvSpPr txBox="1"/>
          <p:nvPr/>
        </p:nvSpPr>
        <p:spPr>
          <a:xfrm>
            <a:off x="857249" y="1933575"/>
            <a:ext cx="1152525" cy="369332"/>
          </a:xfrm>
          <a:prstGeom prst="rect">
            <a:avLst/>
          </a:prstGeom>
          <a:noFill/>
        </p:spPr>
        <p:txBody>
          <a:bodyPr wrap="square" rtlCol="0">
            <a:spAutoFit/>
          </a:bodyPr>
          <a:lstStyle/>
          <a:p>
            <a:r>
              <a:rPr lang="en-US" dirty="0"/>
              <a:t>Fig. A</a:t>
            </a:r>
          </a:p>
        </p:txBody>
      </p:sp>
    </p:spTree>
    <p:extLst>
      <p:ext uri="{BB962C8B-B14F-4D97-AF65-F5344CB8AC3E}">
        <p14:creationId xmlns:p14="http://schemas.microsoft.com/office/powerpoint/2010/main" val="372617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1938992"/>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Now, corresponding to the first training scenario, the output is calculated for the inputs: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=10.0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=28.0, in the following way. The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=10.0 may be declared either M or H and other input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 </m:t>
                        </m:r>
                        <m:r>
                          <a:rPr lang="en-US" sz="2400" b="1" i="1" smtClean="0">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=28.0 may be called either </a:t>
                </a:r>
                <a:r>
                  <a:rPr lang="en-US" sz="2400" b="1" dirty="0" err="1">
                    <a:solidFill>
                      <a:prstClr val="black"/>
                    </a:solidFill>
                    <a:cs typeface="Times New Roman" pitchFamily="18" charset="0"/>
                  </a:rPr>
                  <a:t>LW</a:t>
                </a:r>
                <a:r>
                  <a:rPr lang="en-US" sz="2400" b="1" dirty="0">
                    <a:solidFill>
                      <a:prstClr val="black"/>
                    </a:solidFill>
                    <a:cs typeface="Times New Roman" pitchFamily="18" charset="0"/>
                  </a:rPr>
                  <a:t> or M. Therefore, only the following two rules are being fired from a total of eight shown in Table B</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1938992"/>
              </a:xfrm>
              <a:prstGeom prst="rect">
                <a:avLst/>
              </a:prstGeom>
              <a:blipFill rotWithShape="1">
                <a:blip r:embed="rId3"/>
                <a:stretch>
                  <a:fillRect l="-1105" t="-2516" r="-1036" b="-6289"/>
                </a:stretch>
              </a:blipFill>
            </p:spPr>
            <p:txBody>
              <a:bodyPr/>
              <a:lstStyle/>
              <a:p>
                <a:r>
                  <a:rPr lang="en-US">
                    <a:noFill/>
                  </a:rPr>
                  <a:t> </a:t>
                </a:r>
              </a:p>
            </p:txBody>
          </p:sp>
        </mc:Fallback>
      </mc:AlternateContent>
      <p:pic>
        <p:nvPicPr>
          <p:cNvPr id="3074" name="Picture 2" descr="C:\Users\PR10510\Pictures\My Scans\2018-10 (Oct)\scan0002 - 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268" y="2941530"/>
            <a:ext cx="4850423" cy="28518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3387969"/>
            <a:ext cx="961292" cy="369332"/>
          </a:xfrm>
          <a:prstGeom prst="rect">
            <a:avLst/>
          </a:prstGeom>
          <a:noFill/>
        </p:spPr>
        <p:txBody>
          <a:bodyPr wrap="square" rtlCol="0">
            <a:spAutoFit/>
          </a:bodyPr>
          <a:lstStyle/>
          <a:p>
            <a:r>
              <a:rPr lang="en-US" dirty="0">
                <a:solidFill>
                  <a:prstClr val="black"/>
                </a:solidFill>
              </a:rPr>
              <a:t>Table B</a:t>
            </a:r>
          </a:p>
        </p:txBody>
      </p:sp>
    </p:spTree>
    <p:extLst>
      <p:ext uri="{BB962C8B-B14F-4D97-AF65-F5344CB8AC3E}">
        <p14:creationId xmlns:p14="http://schemas.microsoft.com/office/powerpoint/2010/main" val="238465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4893647"/>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M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smtClean="0">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LW Then O is M </a:t>
                </a:r>
              </a:p>
              <a:p>
                <a:pPr algn="just">
                  <a:buFont typeface="Arial" charset="0"/>
                  <a:buChar char="•"/>
                </a:pPr>
                <a:r>
                  <a:rPr lang="en-US" sz="2400" b="1" dirty="0">
                    <a:solidFill>
                      <a:prstClr val="black"/>
                    </a:solidFill>
                    <a:cs typeface="Times New Roman" pitchFamily="18" charset="0"/>
                  </a:rPr>
                  <a:t>If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H AND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𝑰</m:t>
                        </m:r>
                      </m:e>
                      <m:sub>
                        <m:r>
                          <a:rPr lang="en-US" sz="2400" b="1" i="1">
                            <a:solidFill>
                              <a:prstClr val="black"/>
                            </a:solidFill>
                            <a:latin typeface="Cambria Math"/>
                            <a:cs typeface="Times New Roman" pitchFamily="18" charset="0"/>
                          </a:rPr>
                          <m:t>𝟐</m:t>
                        </m:r>
                      </m:sub>
                    </m:sSub>
                  </m:oMath>
                </a14:m>
                <a:r>
                  <a:rPr lang="en-US" sz="2400" b="1" dirty="0">
                    <a:solidFill>
                      <a:prstClr val="black"/>
                    </a:solidFill>
                    <a:cs typeface="Times New Roman" pitchFamily="18" charset="0"/>
                  </a:rPr>
                  <a:t> is LW Then O is H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Using the above two fired rules of the FLC (</a:t>
                </a:r>
                <a:r>
                  <a:rPr lang="en-US" sz="2400" b="1" dirty="0" err="1">
                    <a:solidFill>
                      <a:prstClr val="black"/>
                    </a:solidFill>
                    <a:cs typeface="Times New Roman" pitchFamily="18" charset="0"/>
                  </a:rPr>
                  <a:t>Mamdani</a:t>
                </a:r>
                <a:r>
                  <a:rPr lang="en-US" sz="2400" b="1" dirty="0">
                    <a:solidFill>
                      <a:prstClr val="black"/>
                    </a:solidFill>
                    <a:cs typeface="Times New Roman" pitchFamily="18" charset="0"/>
                  </a:rPr>
                  <a:t> approach), </a:t>
                </a:r>
                <a:r>
                  <a:rPr lang="en-US" sz="2400" b="1" dirty="0" err="1">
                    <a:solidFill>
                      <a:prstClr val="black"/>
                    </a:solidFill>
                    <a:cs typeface="Times New Roman" pitchFamily="18" charset="0"/>
                  </a:rPr>
                  <a:t>fuzzified</a:t>
                </a:r>
                <a:r>
                  <a:rPr lang="en-US" sz="2400" b="1" dirty="0">
                    <a:solidFill>
                      <a:prstClr val="black"/>
                    </a:solidFill>
                    <a:cs typeface="Times New Roman" pitchFamily="18" charset="0"/>
                  </a:rPr>
                  <a:t> output corresponding to the said input variables has been obtained and the Center of Sums method of de-</a:t>
                </a:r>
                <a:r>
                  <a:rPr lang="en-US" sz="2400" b="1" dirty="0" err="1">
                    <a:solidFill>
                      <a:prstClr val="black"/>
                    </a:solidFill>
                    <a:cs typeface="Times New Roman" pitchFamily="18" charset="0"/>
                  </a:rPr>
                  <a:t>fuzzification</a:t>
                </a:r>
                <a:r>
                  <a:rPr lang="en-US" sz="2400" b="1" dirty="0">
                    <a:solidFill>
                      <a:prstClr val="black"/>
                    </a:solidFill>
                    <a:cs typeface="Times New Roman" pitchFamily="18" charset="0"/>
                  </a:rPr>
                  <a:t> is used to determine its crisp value. The output of the controller is found to be equal to 4.056452.</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Therefore, the absolute value of deviation in prediction, that is,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𝒅</m:t>
                        </m:r>
                      </m:e>
                      <m:sub>
                        <m:r>
                          <a:rPr lang="en-US" sz="2400" b="1" i="1">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can be determined as follows:</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a:solidFill>
                              <a:prstClr val="black"/>
                            </a:solidFill>
                            <a:latin typeface="Cambria Math"/>
                            <a:cs typeface="Times New Roman" pitchFamily="18" charset="0"/>
                          </a:rPr>
                          <m:t>𝟏</m:t>
                        </m:r>
                      </m:sub>
                    </m:sSub>
                    <m:r>
                      <a:rPr lang="en-US" sz="2400" b="1" i="1" smtClean="0">
                        <a:solidFill>
                          <a:prstClr val="black"/>
                        </a:solidFill>
                        <a:latin typeface="Cambria Math"/>
                        <a:cs typeface="Times New Roman" pitchFamily="18" charset="0"/>
                      </a:rPr>
                      <m:t>=</m:t>
                    </m:r>
                    <m:d>
                      <m:dPr>
                        <m:begChr m:val="|"/>
                        <m:endChr m:val="|"/>
                        <m:ctrlPr>
                          <a:rPr lang="en-US" sz="2400" b="1" i="1" smtClean="0">
                            <a:solidFill>
                              <a:prstClr val="black"/>
                            </a:solidFill>
                            <a:latin typeface="Cambria Math" panose="02040503050406030204" pitchFamily="18" charset="0"/>
                            <a:cs typeface="Times New Roman" pitchFamily="18" charset="0"/>
                          </a:rPr>
                        </m:ctrlPr>
                      </m:dPr>
                      <m:e>
                        <m:r>
                          <a:rPr lang="en-US" sz="2400" b="1" i="1" smtClean="0">
                            <a:solidFill>
                              <a:prstClr val="black"/>
                            </a:solidFill>
                            <a:latin typeface="Cambria Math"/>
                            <a:cs typeface="Times New Roman" pitchFamily="18" charset="0"/>
                          </a:rPr>
                          <m:t>𝟑</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𝟓</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𝟒</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𝟎𝟓𝟔𝟒𝟓𝟐</m:t>
                        </m:r>
                      </m:e>
                    </m:d>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𝟎</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𝟓𝟓𝟔𝟒𝟓𝟐</m:t>
                    </m:r>
                  </m:oMath>
                </a14:m>
                <a:endParaRPr lang="en-US" sz="2400" b="1" dirty="0">
                  <a:solidFill>
                    <a:prstClr val="black"/>
                  </a:solidFill>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4893647"/>
              </a:xfrm>
              <a:prstGeom prst="rect">
                <a:avLst/>
              </a:prstGeom>
              <a:blipFill rotWithShape="1">
                <a:blip r:embed="rId3"/>
                <a:stretch>
                  <a:fillRect l="-1105" t="-996" r="-1036" b="-1370"/>
                </a:stretch>
              </a:blipFill>
            </p:spPr>
            <p:txBody>
              <a:bodyPr/>
              <a:lstStyle/>
              <a:p>
                <a:r>
                  <a:rPr lang="en-US">
                    <a:noFill/>
                  </a:rPr>
                  <a:t> </a:t>
                </a:r>
              </a:p>
            </p:txBody>
          </p:sp>
        </mc:Fallback>
      </mc:AlternateContent>
    </p:spTree>
    <p:extLst>
      <p:ext uri="{BB962C8B-B14F-4D97-AF65-F5344CB8AC3E}">
        <p14:creationId xmlns:p14="http://schemas.microsoft.com/office/powerpoint/2010/main" val="42473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5170646"/>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values of absolute deviation in predictions (</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𝟐</m:t>
                        </m:r>
                      </m:sub>
                    </m:sSub>
                    <m:r>
                      <a:rPr lang="en-US" sz="2400" b="1" i="1" smtClean="0">
                        <a:solidFill>
                          <a:prstClr val="black"/>
                        </a:solidFill>
                        <a:latin typeface="Cambria Math"/>
                        <a:cs typeface="Times New Roman" pitchFamily="18" charset="0"/>
                      </a:rPr>
                      <m:t>,</m:t>
                    </m:r>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𝟑</m:t>
                        </m:r>
                      </m:sub>
                    </m:sSub>
                  </m:oMath>
                </a14:m>
                <a:r>
                  <a:rPr lang="en-US" sz="2400" b="1" dirty="0">
                    <a:solidFill>
                      <a:prstClr val="black"/>
                    </a:solidFill>
                    <a:cs typeface="Times New Roman" pitchFamily="18" charset="0"/>
                  </a:rPr>
                  <a:t>,…</a:t>
                </a:r>
                <a14:m>
                  <m:oMath xmlns:m="http://schemas.openxmlformats.org/officeDocument/2006/math">
                    <m:sSub>
                      <m:sSubPr>
                        <m:ctrlPr>
                          <a:rPr lang="en-US" sz="2400" b="1" i="1">
                            <a:solidFill>
                              <a:prstClr val="black"/>
                            </a:solidFill>
                            <a:latin typeface="Cambria Math" panose="02040503050406030204" pitchFamily="18" charset="0"/>
                            <a:cs typeface="Times New Roman" pitchFamily="18" charset="0"/>
                          </a:rPr>
                        </m:ctrlPr>
                      </m:sSubPr>
                      <m:e>
                        <m:r>
                          <a:rPr lang="en-US" sz="2400" b="1" i="1">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𝑻</m:t>
                        </m:r>
                      </m:sub>
                    </m:sSub>
                  </m:oMath>
                </a14:m>
                <a:r>
                  <a:rPr lang="en-US" sz="2400" b="1" dirty="0">
                    <a:solidFill>
                      <a:prstClr val="black"/>
                    </a:solidFill>
                    <a:cs typeface="Times New Roman" pitchFamily="18" charset="0"/>
                  </a:rPr>
                  <a:t>) can be determined for 2-nd, 3-rd,…,T-</a:t>
                </a:r>
                <a:r>
                  <a:rPr lang="en-US" sz="2400" b="1" dirty="0" err="1">
                    <a:solidFill>
                      <a:prstClr val="black"/>
                    </a:solidFill>
                    <a:cs typeface="Times New Roman" pitchFamily="18" charset="0"/>
                  </a:rPr>
                  <a:t>th</a:t>
                </a:r>
                <a:r>
                  <a:rPr lang="en-US" sz="2400" b="1" dirty="0">
                    <a:solidFill>
                      <a:prstClr val="black"/>
                    </a:solidFill>
                    <a:cs typeface="Times New Roman" pitchFamily="18" charset="0"/>
                  </a:rPr>
                  <a:t> training scenarios, respectively, using the similar procedure.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The average of absolute values of deviation in predictions (</a:t>
                </a:r>
                <a14:m>
                  <m:oMath xmlns:m="http://schemas.openxmlformats.org/officeDocument/2006/math">
                    <m:acc>
                      <m:accPr>
                        <m:chr m:val="̅"/>
                        <m:ctrlPr>
                          <a:rPr lang="en-US" sz="2400" b="1" i="1" smtClean="0">
                            <a:solidFill>
                              <a:prstClr val="black"/>
                            </a:solidFill>
                            <a:latin typeface="Cambria Math" panose="02040503050406030204" pitchFamily="18" charset="0"/>
                            <a:cs typeface="Times New Roman" pitchFamily="18" charset="0"/>
                          </a:rPr>
                        </m:ctrlPr>
                      </m:accPr>
                      <m:e>
                        <m:r>
                          <a:rPr lang="en-US" sz="2400" b="1" i="1" smtClean="0">
                            <a:solidFill>
                              <a:prstClr val="black"/>
                            </a:solidFill>
                            <a:latin typeface="Cambria Math"/>
                            <a:cs typeface="Times New Roman" pitchFamily="18" charset="0"/>
                          </a:rPr>
                          <m:t>𝒅</m:t>
                        </m:r>
                      </m:e>
                    </m:acc>
                  </m:oMath>
                </a14:m>
                <a:r>
                  <a:rPr lang="en-US" sz="2400" b="1" dirty="0">
                    <a:solidFill>
                      <a:prstClr val="black"/>
                    </a:solidFill>
                    <a:cs typeface="Times New Roman" pitchFamily="18" charset="0"/>
                  </a:rPr>
                  <a:t>) can be calculated like the following:</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                                                </a:t>
                </a:r>
                <a14:m>
                  <m:oMath xmlns:m="http://schemas.openxmlformats.org/officeDocument/2006/math">
                    <m:acc>
                      <m:accPr>
                        <m:chr m:val="̅"/>
                        <m:ctrlPr>
                          <a:rPr lang="en-US" sz="2400" b="1" i="1" smtClean="0">
                            <a:solidFill>
                              <a:prstClr val="black"/>
                            </a:solidFill>
                            <a:latin typeface="Cambria Math" panose="02040503050406030204" pitchFamily="18" charset="0"/>
                            <a:cs typeface="Times New Roman" pitchFamily="18" charset="0"/>
                          </a:rPr>
                        </m:ctrlPr>
                      </m:accPr>
                      <m:e>
                        <m:r>
                          <a:rPr lang="en-US" sz="2400" b="1" i="1">
                            <a:solidFill>
                              <a:prstClr val="black"/>
                            </a:solidFill>
                            <a:latin typeface="Cambria Math"/>
                            <a:cs typeface="Times New Roman" pitchFamily="18" charset="0"/>
                          </a:rPr>
                          <m:t>𝒅</m:t>
                        </m:r>
                      </m:e>
                    </m:acc>
                    <m:r>
                      <a:rPr lang="en-US" sz="2400" b="1" smtClean="0">
                        <a:solidFill>
                          <a:prstClr val="black"/>
                        </a:solidFill>
                        <a:latin typeface="Cambria Math"/>
                        <a:cs typeface="Times New Roman" pitchFamily="18" charset="0"/>
                      </a:rPr>
                      <m:t>=</m:t>
                    </m:r>
                    <m:f>
                      <m:fPr>
                        <m:ctrlPr>
                          <a:rPr lang="en-US" sz="2400" b="1" i="1" smtClean="0">
                            <a:solidFill>
                              <a:prstClr val="black"/>
                            </a:solidFill>
                            <a:latin typeface="Cambria Math" panose="02040503050406030204" pitchFamily="18" charset="0"/>
                            <a:cs typeface="Times New Roman" pitchFamily="18" charset="0"/>
                          </a:rPr>
                        </m:ctrlPr>
                      </m:fPr>
                      <m:num>
                        <m:nary>
                          <m:naryPr>
                            <m:chr m:val="∑"/>
                            <m:ctrlPr>
                              <a:rPr lang="en-US" sz="2400" b="1" i="1" smtClean="0">
                                <a:solidFill>
                                  <a:prstClr val="black"/>
                                </a:solidFill>
                                <a:latin typeface="Cambria Math" panose="02040503050406030204" pitchFamily="18" charset="0"/>
                                <a:cs typeface="Times New Roman" pitchFamily="18" charset="0"/>
                              </a:rPr>
                            </m:ctrlPr>
                          </m:naryPr>
                          <m:sub>
                            <m:r>
                              <m:rPr>
                                <m:brk m:alnAt="23"/>
                              </m:rPr>
                              <a:rPr lang="en-US" sz="2400" b="1" i="1" smtClean="0">
                                <a:solidFill>
                                  <a:prstClr val="black"/>
                                </a:solidFill>
                                <a:latin typeface="Cambria Math"/>
                                <a:cs typeface="Times New Roman" pitchFamily="18" charset="0"/>
                              </a:rPr>
                              <m:t>𝒊</m:t>
                            </m:r>
                            <m:r>
                              <a:rPr lang="en-US" sz="2400" b="1" i="1" smtClean="0">
                                <a:solidFill>
                                  <a:prstClr val="black"/>
                                </a:solidFill>
                                <a:latin typeface="Cambria Math"/>
                                <a:cs typeface="Times New Roman" pitchFamily="18" charset="0"/>
                              </a:rPr>
                              <m:t>=</m:t>
                            </m:r>
                            <m:r>
                              <a:rPr lang="en-US" sz="2400" b="1" i="1" smtClean="0">
                                <a:solidFill>
                                  <a:prstClr val="black"/>
                                </a:solidFill>
                                <a:latin typeface="Cambria Math"/>
                                <a:cs typeface="Times New Roman" pitchFamily="18" charset="0"/>
                              </a:rPr>
                              <m:t>𝟏</m:t>
                            </m:r>
                          </m:sub>
                          <m:sup>
                            <m:r>
                              <a:rPr lang="en-US" sz="2400" b="1" i="1" smtClean="0">
                                <a:solidFill>
                                  <a:prstClr val="black"/>
                                </a:solidFill>
                                <a:latin typeface="Cambria Math"/>
                                <a:cs typeface="Times New Roman" pitchFamily="18" charset="0"/>
                              </a:rPr>
                              <m:t>𝑻</m:t>
                            </m:r>
                          </m:sup>
                          <m:e>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𝒅</m:t>
                                </m:r>
                              </m:e>
                              <m:sub>
                                <m:r>
                                  <a:rPr lang="en-US" sz="2400" b="1" i="1" smtClean="0">
                                    <a:solidFill>
                                      <a:prstClr val="black"/>
                                    </a:solidFill>
                                    <a:latin typeface="Cambria Math"/>
                                    <a:cs typeface="Times New Roman" pitchFamily="18" charset="0"/>
                                  </a:rPr>
                                  <m:t>𝒊</m:t>
                                </m:r>
                              </m:sub>
                            </m:sSub>
                          </m:e>
                        </m:nary>
                      </m:num>
                      <m:den>
                        <m:r>
                          <a:rPr lang="en-US" sz="2400" b="1" i="1" smtClean="0">
                            <a:solidFill>
                              <a:prstClr val="black"/>
                            </a:solidFill>
                            <a:latin typeface="Cambria Math"/>
                            <a:cs typeface="Times New Roman" pitchFamily="18" charset="0"/>
                          </a:rPr>
                          <m:t>𝑻</m:t>
                        </m:r>
                      </m:den>
                    </m:f>
                  </m:oMath>
                </a14:m>
                <a:endParaRPr lang="en-US" sz="2400" b="1" dirty="0">
                  <a:solidFill>
                    <a:prstClr val="black"/>
                  </a:solidFill>
                  <a:cs typeface="Times New Roman"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5170646"/>
              </a:xfrm>
              <a:prstGeom prst="rect">
                <a:avLst/>
              </a:prstGeom>
              <a:blipFill rotWithShape="1">
                <a:blip r:embed="rId3"/>
                <a:stretch>
                  <a:fillRect l="-1105" t="-943" r="-1036"/>
                </a:stretch>
              </a:blipFill>
            </p:spPr>
            <p:txBody>
              <a:bodyPr/>
              <a:lstStyle/>
              <a:p>
                <a:r>
                  <a:rPr lang="en-US">
                    <a:noFill/>
                  </a:rPr>
                  <a:t> </a:t>
                </a:r>
              </a:p>
            </p:txBody>
          </p:sp>
        </mc:Fallback>
      </mc:AlternateContent>
      <p:pic>
        <p:nvPicPr>
          <p:cNvPr id="5122" name="Picture 2" descr="C:\Users\PR10510\Pictures\My Scans\2018-10 (Oct)\scan00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16" y="1815788"/>
            <a:ext cx="5544351" cy="209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5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mc:AlternateContent xmlns:mc="http://schemas.openxmlformats.org/markup-compatibility/2006" xmlns:a14="http://schemas.microsoft.com/office/drawing/2010/main">
        <mc:Choice Requires="a14">
          <p:sp>
            <p:nvSpPr>
              <p:cNvPr id="9" name="TextBox 8"/>
              <p:cNvSpPr txBox="1"/>
              <p:nvPr/>
            </p:nvSpPr>
            <p:spPr>
              <a:xfrm>
                <a:off x="82726" y="633206"/>
                <a:ext cx="8826812" cy="1208729"/>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fitness of first GA-string, that is, </a:t>
                </a:r>
                <a14:m>
                  <m:oMath xmlns:m="http://schemas.openxmlformats.org/officeDocument/2006/math">
                    <m:sSub>
                      <m:sSubPr>
                        <m:ctrlPr>
                          <a:rPr lang="en-US" sz="2400" b="1" i="1" smtClean="0">
                            <a:solidFill>
                              <a:prstClr val="black"/>
                            </a:solidFill>
                            <a:latin typeface="Cambria Math" panose="02040503050406030204" pitchFamily="18" charset="0"/>
                            <a:cs typeface="Times New Roman" pitchFamily="18" charset="0"/>
                          </a:rPr>
                        </m:ctrlPr>
                      </m:sSubPr>
                      <m:e>
                        <m:r>
                          <a:rPr lang="en-US" sz="2400" b="1" i="1" smtClean="0">
                            <a:solidFill>
                              <a:prstClr val="black"/>
                            </a:solidFill>
                            <a:latin typeface="Cambria Math"/>
                            <a:cs typeface="Times New Roman" pitchFamily="18" charset="0"/>
                          </a:rPr>
                          <m:t>𝒇</m:t>
                        </m:r>
                      </m:e>
                      <m:sub>
                        <m:r>
                          <a:rPr lang="en-US" sz="2400" b="1" i="1" smtClean="0">
                            <a:solidFill>
                              <a:prstClr val="black"/>
                            </a:solidFill>
                            <a:latin typeface="Cambria Math"/>
                            <a:cs typeface="Times New Roman" pitchFamily="18" charset="0"/>
                          </a:rPr>
                          <m:t>𝟏</m:t>
                        </m:r>
                      </m:sub>
                    </m:sSub>
                  </m:oMath>
                </a14:m>
                <a:r>
                  <a:rPr lang="en-US" sz="2400" b="1" dirty="0">
                    <a:solidFill>
                      <a:prstClr val="black"/>
                    </a:solidFill>
                    <a:cs typeface="Times New Roman" pitchFamily="18" charset="0"/>
                  </a:rPr>
                  <a:t> is made equal to </a:t>
                </a:r>
                <a14:m>
                  <m:oMath xmlns:m="http://schemas.openxmlformats.org/officeDocument/2006/math">
                    <m:acc>
                      <m:accPr>
                        <m:chr m:val="̅"/>
                        <m:ctrlPr>
                          <a:rPr lang="en-US" sz="2400" b="1" i="1">
                            <a:solidFill>
                              <a:prstClr val="black"/>
                            </a:solidFill>
                            <a:latin typeface="Cambria Math" panose="02040503050406030204" pitchFamily="18" charset="0"/>
                            <a:cs typeface="Times New Roman" pitchFamily="18" charset="0"/>
                          </a:rPr>
                        </m:ctrlPr>
                      </m:accPr>
                      <m:e>
                        <m:r>
                          <a:rPr lang="en-US" sz="2400" b="1" i="1">
                            <a:solidFill>
                              <a:prstClr val="black"/>
                            </a:solidFill>
                            <a:latin typeface="Cambria Math"/>
                            <a:cs typeface="Times New Roman" pitchFamily="18" charset="0"/>
                          </a:rPr>
                          <m:t>𝒅</m:t>
                        </m:r>
                      </m:e>
                    </m:acc>
                  </m:oMath>
                </a14:m>
                <a:r>
                  <a:rPr lang="en-US" sz="2400" b="1" dirty="0">
                    <a:solidFill>
                      <a:prstClr val="black"/>
                    </a:solidFill>
                    <a:cs typeface="Times New Roman" pitchFamily="18" charset="0"/>
                  </a:rPr>
                  <a:t>. Similarly, the fitness values of other strings of the GA-population can be obtained.  </a:t>
                </a:r>
              </a:p>
            </p:txBody>
          </p:sp>
        </mc:Choice>
        <mc:Fallback xmlns="">
          <p:sp>
            <p:nvSpPr>
              <p:cNvPr id="9" name="TextBox 8"/>
              <p:cNvSpPr txBox="1">
                <a:spLocks noRot="1" noChangeAspect="1" noMove="1" noResize="1" noEditPoints="1" noAdjustHandles="1" noChangeArrowheads="1" noChangeShapeType="1" noTextEdit="1"/>
              </p:cNvSpPr>
              <p:nvPr/>
            </p:nvSpPr>
            <p:spPr>
              <a:xfrm>
                <a:off x="82726" y="633206"/>
                <a:ext cx="8826812" cy="1208729"/>
              </a:xfrm>
              <a:prstGeom prst="rect">
                <a:avLst/>
              </a:prstGeom>
              <a:blipFill rotWithShape="1">
                <a:blip r:embed="rId3"/>
                <a:stretch>
                  <a:fillRect l="-1105" t="-3030" r="-4282" b="-10606"/>
                </a:stretch>
              </a:blipFill>
            </p:spPr>
            <p:txBody>
              <a:bodyPr/>
              <a:lstStyle/>
              <a:p>
                <a:r>
                  <a:rPr lang="en-US">
                    <a:noFill/>
                  </a:rPr>
                  <a:t> </a:t>
                </a:r>
              </a:p>
            </p:txBody>
          </p:sp>
        </mc:Fallback>
      </mc:AlternateContent>
      <p:pic>
        <p:nvPicPr>
          <p:cNvPr id="6146" name="Picture 2" descr="C:\Users\PR10510\Pictures\My Scans\2018-10 (Oct)\scan0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1" y="2250221"/>
            <a:ext cx="8095909" cy="21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56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9" name="TextBox 8"/>
          <p:cNvSpPr txBox="1"/>
          <p:nvPr/>
        </p:nvSpPr>
        <p:spPr>
          <a:xfrm>
            <a:off x="82726" y="633206"/>
            <a:ext cx="8826812" cy="3046988"/>
          </a:xfrm>
          <a:prstGeom prst="rect">
            <a:avLst/>
          </a:prstGeom>
          <a:noFill/>
        </p:spPr>
        <p:txBody>
          <a:bodyPr wrap="square" rtlCol="0">
            <a:spAutoFit/>
          </a:bodyPr>
          <a:lstStyle/>
          <a:p>
            <a:pPr algn="just">
              <a:buFont typeface="Arial" charset="0"/>
              <a:buChar char="•"/>
            </a:pPr>
            <a:r>
              <a:rPr lang="en-US" sz="2400" b="1" dirty="0">
                <a:solidFill>
                  <a:prstClr val="black"/>
                </a:solidFill>
                <a:cs typeface="Times New Roman" pitchFamily="18" charset="0"/>
              </a:rPr>
              <a:t>The population of GA-strings is modified utilizing different operators, such as reproduction, crossover and mutation. </a:t>
            </a:r>
          </a:p>
          <a:p>
            <a:pPr algn="just">
              <a:buFont typeface="Arial" charset="0"/>
              <a:buChar char="•"/>
            </a:pPr>
            <a:endParaRPr lang="en-US" sz="2400" b="1" dirty="0">
              <a:solidFill>
                <a:prstClr val="black"/>
              </a:solidFill>
              <a:cs typeface="Times New Roman" pitchFamily="18" charset="0"/>
            </a:endParaRPr>
          </a:p>
          <a:p>
            <a:pPr algn="just">
              <a:buFont typeface="Arial" charset="0"/>
              <a:buChar char="•"/>
            </a:pPr>
            <a:r>
              <a:rPr lang="en-US" sz="2400" b="1" dirty="0">
                <a:solidFill>
                  <a:prstClr val="black"/>
                </a:solidFill>
                <a:cs typeface="Times New Roman" pitchFamily="18" charset="0"/>
              </a:rPr>
              <a:t>Note: The GA-optimized RB of the FLC obtained above may contain some redundant rules. To identify the redundant rules, the concept of importance factor has been used. To determine the importance of a rule, both its probability of occurrence as well as worth have been considered. </a:t>
            </a:r>
          </a:p>
        </p:txBody>
      </p:sp>
    </p:spTree>
    <p:extLst>
      <p:ext uri="{BB962C8B-B14F-4D97-AF65-F5344CB8AC3E}">
        <p14:creationId xmlns:p14="http://schemas.microsoft.com/office/powerpoint/2010/main" val="357964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8A896-0CE3-4C98-8407-DEBB897733D4}"/>
              </a:ext>
            </a:extLst>
          </p:cNvPr>
          <p:cNvSpPr/>
          <p:nvPr/>
        </p:nvSpPr>
        <p:spPr>
          <a:xfrm>
            <a:off x="5029200" y="304800"/>
            <a:ext cx="2438400" cy="114300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 name="Straight Arrow Connector 3">
            <a:extLst>
              <a:ext uri="{FF2B5EF4-FFF2-40B4-BE49-F238E27FC236}">
                <a16:creationId xmlns:a16="http://schemas.microsoft.com/office/drawing/2014/main" id="{73B1D47F-C779-4F0E-9169-0CF6C1D95AE5}"/>
              </a:ext>
            </a:extLst>
          </p:cNvPr>
          <p:cNvCxnSpPr/>
          <p:nvPr/>
        </p:nvCxnSpPr>
        <p:spPr>
          <a:xfrm>
            <a:off x="3962400" y="533400"/>
            <a:ext cx="1066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BB0A9C-E848-4061-B1A2-62A93D65C8EA}"/>
              </a:ext>
            </a:extLst>
          </p:cNvPr>
          <p:cNvCxnSpPr/>
          <p:nvPr/>
        </p:nvCxnSpPr>
        <p:spPr>
          <a:xfrm>
            <a:off x="3886200" y="1295400"/>
            <a:ext cx="1143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75AA61D-2E52-44C9-A372-0CB6D0865659}"/>
              </a:ext>
            </a:extLst>
          </p:cNvPr>
          <p:cNvCxnSpPr/>
          <p:nvPr/>
        </p:nvCxnSpPr>
        <p:spPr>
          <a:xfrm>
            <a:off x="7467600" y="685800"/>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93A4571-1571-463A-99AF-9A883CAF88EF}"/>
              </a:ext>
            </a:extLst>
          </p:cNvPr>
          <p:cNvCxnSpPr/>
          <p:nvPr/>
        </p:nvCxnSpPr>
        <p:spPr>
          <a:xfrm>
            <a:off x="7467600" y="11430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77372DD-26A0-42CA-B30E-40C2577F406C}"/>
              </a:ext>
            </a:extLst>
          </p:cNvPr>
          <p:cNvSpPr/>
          <p:nvPr/>
        </p:nvSpPr>
        <p:spPr>
          <a:xfrm>
            <a:off x="5943600" y="1905000"/>
            <a:ext cx="685800" cy="381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30" name="Straight Arrow Connector 29">
            <a:extLst>
              <a:ext uri="{FF2B5EF4-FFF2-40B4-BE49-F238E27FC236}">
                <a16:creationId xmlns:a16="http://schemas.microsoft.com/office/drawing/2014/main" id="{ACF8120C-D228-4DD7-BFE6-E8AAE67B42D3}"/>
              </a:ext>
            </a:extLst>
          </p:cNvPr>
          <p:cNvCxnSpPr/>
          <p:nvPr/>
        </p:nvCxnSpPr>
        <p:spPr>
          <a:xfrm rot="5400000">
            <a:off x="6020594" y="1675606"/>
            <a:ext cx="4572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297" name="TextBox 31">
            <a:extLst>
              <a:ext uri="{FF2B5EF4-FFF2-40B4-BE49-F238E27FC236}">
                <a16:creationId xmlns:a16="http://schemas.microsoft.com/office/drawing/2014/main" id="{AA25BF13-26C2-4ECF-AF7A-862C3FB1026E}"/>
              </a:ext>
            </a:extLst>
          </p:cNvPr>
          <p:cNvSpPr txBox="1">
            <a:spLocks noChangeArrowheads="1"/>
          </p:cNvSpPr>
          <p:nvPr/>
        </p:nvSpPr>
        <p:spPr bwMode="auto">
          <a:xfrm>
            <a:off x="2286000" y="228601"/>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Maximum no. of Generations</a:t>
            </a:r>
          </a:p>
        </p:txBody>
      </p:sp>
      <p:sp>
        <p:nvSpPr>
          <p:cNvPr id="12298" name="TextBox 32">
            <a:extLst>
              <a:ext uri="{FF2B5EF4-FFF2-40B4-BE49-F238E27FC236}">
                <a16:creationId xmlns:a16="http://schemas.microsoft.com/office/drawing/2014/main" id="{3D575A09-9D45-4CBA-B528-69DFBA46658D}"/>
              </a:ext>
            </a:extLst>
          </p:cNvPr>
          <p:cNvSpPr txBox="1">
            <a:spLocks noChangeArrowheads="1"/>
          </p:cNvSpPr>
          <p:nvPr/>
        </p:nvSpPr>
        <p:spPr bwMode="auto">
          <a:xfrm>
            <a:off x="2286001" y="1066800"/>
            <a:ext cx="175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Population size</a:t>
            </a:r>
          </a:p>
        </p:txBody>
      </p:sp>
      <p:sp>
        <p:nvSpPr>
          <p:cNvPr id="12299" name="TextBox 33">
            <a:extLst>
              <a:ext uri="{FF2B5EF4-FFF2-40B4-BE49-F238E27FC236}">
                <a16:creationId xmlns:a16="http://schemas.microsoft.com/office/drawing/2014/main" id="{9D5CD7B9-7DF5-4715-BBF5-6DE73F0CA78B}"/>
              </a:ext>
            </a:extLst>
          </p:cNvPr>
          <p:cNvSpPr txBox="1">
            <a:spLocks noChangeArrowheads="1"/>
          </p:cNvSpPr>
          <p:nvPr/>
        </p:nvSpPr>
        <p:spPr bwMode="auto">
          <a:xfrm>
            <a:off x="8305801" y="457200"/>
            <a:ext cx="46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m</a:t>
            </a:r>
          </a:p>
        </p:txBody>
      </p:sp>
      <p:sp>
        <p:nvSpPr>
          <p:cNvPr id="12300" name="TextBox 34">
            <a:extLst>
              <a:ext uri="{FF2B5EF4-FFF2-40B4-BE49-F238E27FC236}">
                <a16:creationId xmlns:a16="http://schemas.microsoft.com/office/drawing/2014/main" id="{8B18807A-8A97-4532-902F-CFBF73021EE7}"/>
              </a:ext>
            </a:extLst>
          </p:cNvPr>
          <p:cNvSpPr txBox="1">
            <a:spLocks noChangeArrowheads="1"/>
          </p:cNvSpPr>
          <p:nvPr/>
        </p:nvSpPr>
        <p:spPr bwMode="auto">
          <a:xfrm>
            <a:off x="8382001" y="914400"/>
            <a:ext cx="403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c</a:t>
            </a:r>
          </a:p>
        </p:txBody>
      </p:sp>
      <p:sp>
        <p:nvSpPr>
          <p:cNvPr id="12301" name="TextBox 35">
            <a:extLst>
              <a:ext uri="{FF2B5EF4-FFF2-40B4-BE49-F238E27FC236}">
                <a16:creationId xmlns:a16="http://schemas.microsoft.com/office/drawing/2014/main" id="{24C6CF0F-F800-43F6-8732-672F67EEE523}"/>
              </a:ext>
            </a:extLst>
          </p:cNvPr>
          <p:cNvSpPr txBox="1">
            <a:spLocks noChangeArrowheads="1"/>
          </p:cNvSpPr>
          <p:nvPr/>
        </p:nvSpPr>
        <p:spPr bwMode="auto">
          <a:xfrm>
            <a:off x="5867400" y="6858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b="1">
                <a:solidFill>
                  <a:srgbClr val="00B0F0"/>
                </a:solidFill>
                <a:latin typeface="Times New Roman" panose="02020603050405020304" pitchFamily="18" charset="0"/>
                <a:cs typeface="Times New Roman" panose="02020603050405020304" pitchFamily="18" charset="0"/>
              </a:rPr>
              <a:t>FLC</a:t>
            </a:r>
          </a:p>
        </p:txBody>
      </p:sp>
      <p:sp>
        <p:nvSpPr>
          <p:cNvPr id="12302" name="TextBox 36">
            <a:extLst>
              <a:ext uri="{FF2B5EF4-FFF2-40B4-BE49-F238E27FC236}">
                <a16:creationId xmlns:a16="http://schemas.microsoft.com/office/drawing/2014/main" id="{BDF4A5E9-5A51-4B25-88CB-C906908C5B87}"/>
              </a:ext>
            </a:extLst>
          </p:cNvPr>
          <p:cNvSpPr txBox="1">
            <a:spLocks noChangeArrowheads="1"/>
          </p:cNvSpPr>
          <p:nvPr/>
        </p:nvSpPr>
        <p:spPr bwMode="auto">
          <a:xfrm>
            <a:off x="6019801" y="19050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000" b="1">
                <a:solidFill>
                  <a:srgbClr val="00B0F0"/>
                </a:solidFill>
                <a:latin typeface="Times New Roman" panose="02020603050405020304" pitchFamily="18" charset="0"/>
                <a:cs typeface="Times New Roman" panose="02020603050405020304" pitchFamily="18" charset="0"/>
              </a:rPr>
              <a:t>GA</a:t>
            </a:r>
          </a:p>
        </p:txBody>
      </p:sp>
      <p:sp>
        <p:nvSpPr>
          <p:cNvPr id="12303" name="TextBox 37">
            <a:extLst>
              <a:ext uri="{FF2B5EF4-FFF2-40B4-BE49-F238E27FC236}">
                <a16:creationId xmlns:a16="http://schemas.microsoft.com/office/drawing/2014/main" id="{186AB213-BEB9-4541-9F72-EDAAC2EA5866}"/>
              </a:ext>
            </a:extLst>
          </p:cNvPr>
          <p:cNvSpPr txBox="1">
            <a:spLocks noChangeArrowheads="1"/>
          </p:cNvSpPr>
          <p:nvPr/>
        </p:nvSpPr>
        <p:spPr bwMode="auto">
          <a:xfrm>
            <a:off x="1981200" y="2438401"/>
            <a:ext cx="477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3. FGA Proposed by Pratihar, 1998</a:t>
            </a:r>
          </a:p>
        </p:txBody>
      </p:sp>
      <p:sp>
        <p:nvSpPr>
          <p:cNvPr id="12304" name="TextBox 38">
            <a:extLst>
              <a:ext uri="{FF2B5EF4-FFF2-40B4-BE49-F238E27FC236}">
                <a16:creationId xmlns:a16="http://schemas.microsoft.com/office/drawing/2014/main" id="{953EC4C0-EA98-45BB-AFA3-A67FCF2E3E6C}"/>
              </a:ext>
            </a:extLst>
          </p:cNvPr>
          <p:cNvSpPr txBox="1">
            <a:spLocks noChangeArrowheads="1"/>
          </p:cNvSpPr>
          <p:nvPr/>
        </p:nvSpPr>
        <p:spPr bwMode="auto">
          <a:xfrm>
            <a:off x="2438400" y="2895600"/>
            <a:ext cx="7543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 fuzzy logic technique was used to generate some feasible initial solutions for the GA</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Used to solve find-path problems in robotics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6517D90-0D76-4493-BCD0-6104B5518A7B}"/>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altLang="en-US" cap="none">
                <a:solidFill>
                  <a:schemeClr val="hlink"/>
                </a:solidFill>
                <a:effectLst/>
              </a:rPr>
              <a:t>Find-Path Problems</a:t>
            </a:r>
          </a:p>
        </p:txBody>
      </p:sp>
      <p:pic>
        <p:nvPicPr>
          <p:cNvPr id="28677" name="Picture 5">
            <a:extLst>
              <a:ext uri="{FF2B5EF4-FFF2-40B4-BE49-F238E27FC236}">
                <a16:creationId xmlns:a16="http://schemas.microsoft.com/office/drawing/2014/main" id="{9B0869F3-9343-472D-B73A-836181F8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47800"/>
            <a:ext cx="6248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nvGraphicFramePr>
        <p:xfrm>
          <a:off x="4927600" y="2463800"/>
          <a:ext cx="914400" cy="228600"/>
        </p:xfrm>
        <a:graphic>
          <a:graphicData uri="http://schemas.openxmlformats.org/presentationml/2006/ole">
            <mc:AlternateContent xmlns:mc="http://schemas.openxmlformats.org/markup-compatibility/2006">
              <mc:Choice xmlns:v="urn:schemas-microsoft-com:vml" Requires="v">
                <p:oleObj spid="_x0000_s3160" name="Equation" r:id="rId3" imgW="914400" imgH="228960" progId="Equation.DSMT4">
                  <p:embed/>
                </p:oleObj>
              </mc:Choice>
              <mc:Fallback>
                <p:oleObj name="Equation" r:id="rId3" imgW="914400" imgH="228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600" y="2463800"/>
                        <a:ext cx="9144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584700" y="2044700"/>
          <a:ext cx="127000" cy="203200"/>
        </p:xfrm>
        <a:graphic>
          <a:graphicData uri="http://schemas.openxmlformats.org/presentationml/2006/ole">
            <mc:AlternateContent xmlns:mc="http://schemas.openxmlformats.org/markup-compatibility/2006">
              <mc:Choice xmlns:v="urn:schemas-microsoft-com:vml" Requires="v">
                <p:oleObj spid="_x0000_s3161" name="Equation" r:id="rId5" imgW="914400" imgH="228960" progId="Equation.DSMT4">
                  <p:embed/>
                </p:oleObj>
              </mc:Choice>
              <mc:Fallback>
                <p:oleObj name="Equation" r:id="rId5" imgW="914400" imgH="2289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2044700"/>
                        <a:ext cx="1270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155860" y="413484"/>
            <a:ext cx="11918375" cy="923330"/>
          </a:xfrm>
          <a:prstGeom prst="rect">
            <a:avLst/>
          </a:prstGeom>
          <a:noFill/>
        </p:spPr>
        <p:txBody>
          <a:bodyPr wrap="square" rtlCol="0">
            <a:spAutoFit/>
          </a:bodyPr>
          <a:lstStyle/>
          <a:p>
            <a:pPr algn="ctr"/>
            <a:r>
              <a:rPr lang="en-US" sz="3600" b="1" dirty="0">
                <a:solidFill>
                  <a:srgbClr val="FF0000"/>
                </a:solidFill>
                <a:latin typeface="Georgia" panose="02040502050405020303" pitchFamily="18" charset="0"/>
                <a:cs typeface="Times New Roman" pitchFamily="18" charset="0"/>
              </a:rPr>
              <a:t>Genetic-Fuzzy System</a:t>
            </a:r>
          </a:p>
          <a:p>
            <a:endParaRPr lang="en-US" dirty="0"/>
          </a:p>
        </p:txBody>
      </p:sp>
      <p:sp>
        <p:nvSpPr>
          <p:cNvPr id="3" name="TextBox 2"/>
          <p:cNvSpPr txBox="1"/>
          <p:nvPr/>
        </p:nvSpPr>
        <p:spPr>
          <a:xfrm>
            <a:off x="293254" y="1109794"/>
            <a:ext cx="11097491" cy="830997"/>
          </a:xfrm>
          <a:prstGeom prst="rect">
            <a:avLst/>
          </a:prstGeom>
          <a:noFill/>
        </p:spPr>
        <p:txBody>
          <a:bodyPr wrap="square" rtlCol="0">
            <a:spAutoFit/>
          </a:bodyPr>
          <a:lstStyle/>
          <a:p>
            <a:pPr marL="285750" indent="-285750" algn="ctr">
              <a:buFont typeface="Arial" panose="020B0604020202020204" pitchFamily="34" charset="0"/>
              <a:buChar char="•"/>
            </a:pPr>
            <a:r>
              <a:rPr lang="en-US" sz="2400" b="1" dirty="0">
                <a:solidFill>
                  <a:srgbClr val="0070C0"/>
                </a:solidFill>
              </a:rPr>
              <a:t>Performance of Fuzzy Logic Controller (FLC) depends on its KB</a:t>
            </a:r>
          </a:p>
          <a:p>
            <a:pPr algn="ctr"/>
            <a:r>
              <a:rPr lang="en-US" sz="2400" b="1" dirty="0">
                <a:solidFill>
                  <a:srgbClr val="0070C0"/>
                </a:solidFill>
              </a:rPr>
              <a:t>    consisting of Data Base (DB) and Rule base (RB)</a:t>
            </a:r>
          </a:p>
        </p:txBody>
      </p:sp>
      <p:grpSp>
        <p:nvGrpSpPr>
          <p:cNvPr id="41" name="Group 40"/>
          <p:cNvGrpSpPr/>
          <p:nvPr/>
        </p:nvGrpSpPr>
        <p:grpSpPr>
          <a:xfrm>
            <a:off x="595424" y="2044701"/>
            <a:ext cx="8515644" cy="3441699"/>
            <a:chOff x="1286539" y="2044701"/>
            <a:chExt cx="8515644" cy="3441699"/>
          </a:xfrm>
        </p:grpSpPr>
        <p:sp>
          <p:nvSpPr>
            <p:cNvPr id="18" name="TextBox 17"/>
            <p:cNvSpPr txBox="1"/>
            <p:nvPr/>
          </p:nvSpPr>
          <p:spPr>
            <a:xfrm>
              <a:off x="7718401" y="2463800"/>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Offline</a:t>
              </a:r>
            </a:p>
          </p:txBody>
        </p:sp>
        <p:sp>
          <p:nvSpPr>
            <p:cNvPr id="19" name="TextBox 18"/>
            <p:cNvSpPr txBox="1"/>
            <p:nvPr/>
          </p:nvSpPr>
          <p:spPr>
            <a:xfrm>
              <a:off x="8368239" y="4548475"/>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Online</a:t>
              </a:r>
            </a:p>
          </p:txBody>
        </p:sp>
        <p:cxnSp>
          <p:nvCxnSpPr>
            <p:cNvPr id="32" name="Straight Arrow Connector 31"/>
            <p:cNvCxnSpPr>
              <a:stCxn id="14" idx="2"/>
            </p:cNvCxnSpPr>
            <p:nvPr/>
          </p:nvCxnSpPr>
          <p:spPr>
            <a:xfrm>
              <a:off x="4721513" y="4055489"/>
              <a:ext cx="0" cy="6829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1988288" y="2044701"/>
              <a:ext cx="5497033" cy="2155160"/>
              <a:chOff x="1988288" y="2044701"/>
              <a:chExt cx="5497033" cy="2155160"/>
            </a:xfrm>
          </p:grpSpPr>
          <p:sp>
            <p:nvSpPr>
              <p:cNvPr id="4" name="TextBox 3"/>
              <p:cNvSpPr txBox="1"/>
              <p:nvPr/>
            </p:nvSpPr>
            <p:spPr>
              <a:xfrm>
                <a:off x="2608113" y="2299854"/>
                <a:ext cx="419792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Nature-inspired Optimization Tool-based Tuning</a:t>
                </a:r>
              </a:p>
            </p:txBody>
          </p:sp>
          <p:sp>
            <p:nvSpPr>
              <p:cNvPr id="14" name="TextBox 13"/>
              <p:cNvSpPr txBox="1"/>
              <p:nvPr/>
            </p:nvSpPr>
            <p:spPr>
              <a:xfrm>
                <a:off x="3676072" y="3593824"/>
                <a:ext cx="209088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KB of the FLC</a:t>
                </a:r>
              </a:p>
            </p:txBody>
          </p:sp>
          <p:cxnSp>
            <p:nvCxnSpPr>
              <p:cNvPr id="22" name="Straight Arrow Connector 21"/>
              <p:cNvCxnSpPr>
                <a:stCxn id="4" idx="2"/>
              </p:cNvCxnSpPr>
              <p:nvPr/>
            </p:nvCxnSpPr>
            <p:spPr>
              <a:xfrm>
                <a:off x="4707077" y="3130851"/>
                <a:ext cx="4623" cy="462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1988288" y="2044701"/>
                <a:ext cx="5497033" cy="2155160"/>
              </a:xfrm>
              <a:prstGeom prst="rect">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0" name="Group 39"/>
            <p:cNvGrpSpPr/>
            <p:nvPr/>
          </p:nvGrpSpPr>
          <p:grpSpPr>
            <a:xfrm>
              <a:off x="1286539" y="4455014"/>
              <a:ext cx="6921795" cy="1031386"/>
              <a:chOff x="1286539" y="4455014"/>
              <a:chExt cx="6921795" cy="1031386"/>
            </a:xfrm>
          </p:grpSpPr>
          <p:sp>
            <p:nvSpPr>
              <p:cNvPr id="15" name="TextBox 14"/>
              <p:cNvSpPr txBox="1"/>
              <p:nvPr/>
            </p:nvSpPr>
            <p:spPr>
              <a:xfrm>
                <a:off x="1693719" y="4721662"/>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Inputs</a:t>
                </a:r>
              </a:p>
            </p:txBody>
          </p:sp>
          <p:sp>
            <p:nvSpPr>
              <p:cNvPr id="16" name="TextBox 15"/>
              <p:cNvSpPr txBox="1"/>
              <p:nvPr/>
            </p:nvSpPr>
            <p:spPr>
              <a:xfrm>
                <a:off x="4004541" y="4721662"/>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FLC</a:t>
                </a:r>
              </a:p>
            </p:txBody>
          </p:sp>
          <p:sp>
            <p:nvSpPr>
              <p:cNvPr id="17" name="TextBox 16"/>
              <p:cNvSpPr txBox="1"/>
              <p:nvPr/>
            </p:nvSpPr>
            <p:spPr>
              <a:xfrm>
                <a:off x="6315363" y="4721661"/>
                <a:ext cx="14339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Output</a:t>
                </a:r>
              </a:p>
            </p:txBody>
          </p:sp>
          <p:cxnSp>
            <p:nvCxnSpPr>
              <p:cNvPr id="23" name="Straight Arrow Connector 22"/>
              <p:cNvCxnSpPr>
                <a:stCxn id="15" idx="3"/>
                <a:endCxn id="16" idx="1"/>
              </p:cNvCxnSpPr>
              <p:nvPr/>
            </p:nvCxnSpPr>
            <p:spPr>
              <a:xfrm>
                <a:off x="3127663" y="4952495"/>
                <a:ext cx="876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6" idx="3"/>
                <a:endCxn id="17" idx="1"/>
              </p:cNvCxnSpPr>
              <p:nvPr/>
            </p:nvCxnSpPr>
            <p:spPr>
              <a:xfrm flipV="1">
                <a:off x="5438485" y="4952494"/>
                <a:ext cx="8768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86539" y="4455014"/>
                <a:ext cx="6921795" cy="1031386"/>
              </a:xfrm>
              <a:prstGeom prst="rect">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162468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C9914A4B-A14D-47D1-8887-EE7F0D96F5AD}"/>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r>
              <a:rPr lang="en-US" altLang="en-US" cap="none">
                <a:solidFill>
                  <a:schemeClr val="hlink"/>
                </a:solidFill>
                <a:effectLst/>
              </a:rPr>
              <a:t>GFS (Contd.)</a:t>
            </a:r>
          </a:p>
        </p:txBody>
      </p:sp>
      <p:sp>
        <p:nvSpPr>
          <p:cNvPr id="30725" name="Rectangle 5">
            <a:extLst>
              <a:ext uri="{FF2B5EF4-FFF2-40B4-BE49-F238E27FC236}">
                <a16:creationId xmlns:a16="http://schemas.microsoft.com/office/drawing/2014/main" id="{19CE9117-D4D9-44B0-AB35-CA0920B7705A}"/>
              </a:ext>
            </a:extLst>
          </p:cNvPr>
          <p:cNvSpPr>
            <a:spLocks noChangeArrowheads="1"/>
          </p:cNvSpPr>
          <p:nvPr/>
        </p:nvSpPr>
        <p:spPr bwMode="auto">
          <a:xfrm>
            <a:off x="2971800" y="1981201"/>
            <a:ext cx="5943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GFS can be developed through the following ways:</a:t>
            </a:r>
          </a:p>
          <a:p>
            <a:pPr>
              <a:buFontTx/>
              <a:buChar char="•"/>
            </a:pPr>
            <a:r>
              <a:rPr lang="en-US" altLang="en-US"/>
              <a:t>Optimizing / Tuning the </a:t>
            </a:r>
            <a:r>
              <a:rPr lang="en-US" altLang="en-US">
                <a:solidFill>
                  <a:srgbClr val="3366FF"/>
                </a:solidFill>
              </a:rPr>
              <a:t>DB </a:t>
            </a:r>
            <a:r>
              <a:rPr lang="en-US" altLang="en-US"/>
              <a:t>only</a:t>
            </a:r>
          </a:p>
          <a:p>
            <a:pPr>
              <a:buFontTx/>
              <a:buChar char="•"/>
            </a:pPr>
            <a:r>
              <a:rPr lang="en-US" altLang="en-US"/>
              <a:t>Optimizing / Tuning the </a:t>
            </a:r>
            <a:r>
              <a:rPr lang="en-US" altLang="en-US">
                <a:solidFill>
                  <a:srgbClr val="594FA1"/>
                </a:solidFill>
              </a:rPr>
              <a:t>RB</a:t>
            </a:r>
            <a:r>
              <a:rPr lang="en-US" altLang="en-US"/>
              <a:t> only</a:t>
            </a:r>
          </a:p>
          <a:p>
            <a:pPr>
              <a:buFontTx/>
              <a:buChar char="•"/>
            </a:pPr>
            <a:r>
              <a:rPr lang="en-US" altLang="en-US"/>
              <a:t>Optimizing both the </a:t>
            </a:r>
            <a:r>
              <a:rPr lang="en-US" altLang="en-US">
                <a:solidFill>
                  <a:schemeClr val="accent2"/>
                </a:solidFill>
              </a:rPr>
              <a:t>DB </a:t>
            </a:r>
            <a:r>
              <a:rPr lang="en-US" altLang="en-US"/>
              <a:t>and </a:t>
            </a:r>
            <a:r>
              <a:rPr lang="en-US" altLang="en-US">
                <a:solidFill>
                  <a:schemeClr val="hlink"/>
                </a:solidFill>
              </a:rPr>
              <a:t>RB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6114BE91-F7D8-4A30-8889-E70AB140C258}"/>
              </a:ext>
            </a:extLst>
          </p:cNvPr>
          <p:cNvSpPr txBox="1">
            <a:spLocks noChangeArrowheads="1"/>
          </p:cNvSpPr>
          <p:nvPr/>
        </p:nvSpPr>
        <p:spPr bwMode="auto">
          <a:xfrm>
            <a:off x="2057400" y="152401"/>
            <a:ext cx="168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r>
              <a:rPr lang="en-US" altLang="en-US" sz="2400" b="1">
                <a:solidFill>
                  <a:srgbClr val="C00000"/>
                </a:solidFill>
                <a:latin typeface="Times New Roman" panose="02020603050405020304" pitchFamily="18" charset="0"/>
                <a:cs typeface="Times New Roman" panose="02020603050405020304" pitchFamily="18" charset="0"/>
              </a:rPr>
              <a:t>A Few GFS</a:t>
            </a:r>
          </a:p>
        </p:txBody>
      </p:sp>
      <p:sp>
        <p:nvSpPr>
          <p:cNvPr id="14339" name="TextBox 3">
            <a:extLst>
              <a:ext uri="{FF2B5EF4-FFF2-40B4-BE49-F238E27FC236}">
                <a16:creationId xmlns:a16="http://schemas.microsoft.com/office/drawing/2014/main" id="{FC08EEB8-703E-4409-9E43-1932DC1DE1C5}"/>
              </a:ext>
            </a:extLst>
          </p:cNvPr>
          <p:cNvSpPr txBox="1">
            <a:spLocks noChangeArrowheads="1"/>
          </p:cNvSpPr>
          <p:nvPr/>
        </p:nvSpPr>
        <p:spPr bwMode="auto">
          <a:xfrm>
            <a:off x="2286000" y="457201"/>
            <a:ext cx="450835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4163" indent="-284163">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Franklin Gothic Medium" panose="020B0603020102020204" pitchFamily="34" charset="0"/>
              <a:buAutoNum type="arabicPeriod"/>
            </a:pPr>
            <a:r>
              <a:rPr lang="en-US" altLang="en-US" sz="2400" b="1">
                <a:solidFill>
                  <a:srgbClr val="3366FF"/>
                </a:solidFill>
                <a:latin typeface="Times New Roman" panose="02020603050405020304" pitchFamily="18" charset="0"/>
                <a:cs typeface="Times New Roman" panose="02020603050405020304" pitchFamily="18" charset="0"/>
              </a:rPr>
              <a:t>Proposal by Karr, 1991</a:t>
            </a:r>
          </a:p>
          <a:p>
            <a:pPr>
              <a:buFont typeface="Franklin Gothic Medium" panose="020B0603020102020204" pitchFamily="34" charset="0"/>
              <a:buAutoNum type="arabicPeriod"/>
            </a:pPr>
            <a:endParaRPr lang="en-US" altLang="en-US" sz="2400" b="1">
              <a:solidFill>
                <a:srgbClr val="3366FF"/>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b="1">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rgbClr val="594FA1"/>
                </a:solidFill>
                <a:latin typeface="Times New Roman" panose="02020603050405020304" pitchFamily="18" charset="0"/>
                <a:cs typeface="Times New Roman" panose="02020603050405020304" pitchFamily="18" charset="0"/>
              </a:rPr>
              <a:t>Proposal of Herrera etal., 1995</a:t>
            </a:r>
          </a:p>
          <a:p>
            <a:pPr>
              <a:buFont typeface="Franklin Gothic Medium" panose="020B0603020102020204" pitchFamily="34" charset="0"/>
              <a:buAutoNum type="arabicPeriod"/>
            </a:pPr>
            <a:endParaRPr lang="en-US" altLang="en-US" sz="2400">
              <a:solidFill>
                <a:srgbClr val="594FA1"/>
              </a:solidFill>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endParaRPr lang="en-US" altLang="en-US" sz="2400">
              <a:latin typeface="Times New Roman" panose="02020603050405020304" pitchFamily="18" charset="0"/>
              <a:cs typeface="Times New Roman" panose="02020603050405020304" pitchFamily="18" charset="0"/>
            </a:endParaRPr>
          </a:p>
          <a:p>
            <a:pPr>
              <a:buFont typeface="Franklin Gothic Medium" panose="020B0603020102020204" pitchFamily="34" charset="0"/>
              <a:buAutoNum type="arabicPeriod"/>
            </a:pPr>
            <a:r>
              <a:rPr lang="en-US" altLang="en-US" sz="2400" b="1">
                <a:solidFill>
                  <a:schemeClr val="hlink"/>
                </a:solidFill>
                <a:latin typeface="Times New Roman" panose="02020603050405020304" pitchFamily="18" charset="0"/>
                <a:cs typeface="Times New Roman" panose="02020603050405020304" pitchFamily="18" charset="0"/>
              </a:rPr>
              <a:t>Proposals of RB optimization</a:t>
            </a:r>
          </a:p>
        </p:txBody>
      </p:sp>
      <p:sp>
        <p:nvSpPr>
          <p:cNvPr id="14340" name="TextBox 4">
            <a:extLst>
              <a:ext uri="{FF2B5EF4-FFF2-40B4-BE49-F238E27FC236}">
                <a16:creationId xmlns:a16="http://schemas.microsoft.com/office/drawing/2014/main" id="{FE14DA26-511B-40FE-9F57-B8035C0C9E6A}"/>
              </a:ext>
            </a:extLst>
          </p:cNvPr>
          <p:cNvSpPr txBox="1">
            <a:spLocks noChangeArrowheads="1"/>
          </p:cNvSpPr>
          <p:nvPr/>
        </p:nvSpPr>
        <p:spPr bwMode="auto">
          <a:xfrm>
            <a:off x="2819400" y="762001"/>
            <a:ext cx="74676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8275" indent="-168275">
              <a:tabLst>
                <a:tab pos="115888" algn="l"/>
              </a:tabLst>
              <a:defRPr>
                <a:solidFill>
                  <a:schemeClr val="tx1"/>
                </a:solidFill>
                <a:latin typeface="Franklin Gothic Book" panose="020B0503020102020204" pitchFamily="34" charset="0"/>
              </a:defRPr>
            </a:lvl1pPr>
            <a:lvl2pPr marL="742950" indent="-285750">
              <a:tabLst>
                <a:tab pos="115888" algn="l"/>
              </a:tabLst>
              <a:defRPr>
                <a:solidFill>
                  <a:schemeClr val="tx1"/>
                </a:solidFill>
                <a:latin typeface="Franklin Gothic Book" panose="020B0503020102020204" pitchFamily="34" charset="0"/>
              </a:defRPr>
            </a:lvl2pPr>
            <a:lvl3pPr marL="1143000" indent="-228600">
              <a:tabLst>
                <a:tab pos="115888" algn="l"/>
              </a:tabLst>
              <a:defRPr>
                <a:solidFill>
                  <a:schemeClr val="tx1"/>
                </a:solidFill>
                <a:latin typeface="Franklin Gothic Book" panose="020B0503020102020204" pitchFamily="34" charset="0"/>
              </a:defRPr>
            </a:lvl3pPr>
            <a:lvl4pPr marL="1600200" indent="-228600">
              <a:tabLst>
                <a:tab pos="115888" algn="l"/>
              </a:tabLst>
              <a:defRPr>
                <a:solidFill>
                  <a:schemeClr val="tx1"/>
                </a:solidFill>
                <a:latin typeface="Franklin Gothic Book" panose="020B0503020102020204" pitchFamily="34" charset="0"/>
              </a:defRPr>
            </a:lvl4pPr>
            <a:lvl5pPr marL="2057400" indent="-228600">
              <a:tabLst>
                <a:tab pos="115888" algn="l"/>
              </a:tabLst>
              <a:defRPr>
                <a:solidFill>
                  <a:schemeClr val="tx1"/>
                </a:solidFill>
                <a:latin typeface="Franklin Gothic Book" panose="020B0503020102020204" pitchFamily="34" charset="0"/>
              </a:defRPr>
            </a:lvl5pPr>
            <a:lvl6pPr marL="2514600" indent="-228600" fontAlgn="base">
              <a:spcBef>
                <a:spcPct val="0"/>
              </a:spcBef>
              <a:spcAft>
                <a:spcPct val="0"/>
              </a:spcAft>
              <a:tabLst>
                <a:tab pos="115888" algn="l"/>
              </a:tabLst>
              <a:defRPr>
                <a:solidFill>
                  <a:schemeClr val="tx1"/>
                </a:solidFill>
                <a:latin typeface="Franklin Gothic Book" panose="020B0503020102020204" pitchFamily="34" charset="0"/>
              </a:defRPr>
            </a:lvl6pPr>
            <a:lvl7pPr marL="2971800" indent="-228600" fontAlgn="base">
              <a:spcBef>
                <a:spcPct val="0"/>
              </a:spcBef>
              <a:spcAft>
                <a:spcPct val="0"/>
              </a:spcAft>
              <a:tabLst>
                <a:tab pos="115888" algn="l"/>
              </a:tabLst>
              <a:defRPr>
                <a:solidFill>
                  <a:schemeClr val="tx1"/>
                </a:solidFill>
                <a:latin typeface="Franklin Gothic Book" panose="020B0503020102020204" pitchFamily="34" charset="0"/>
              </a:defRPr>
            </a:lvl7pPr>
            <a:lvl8pPr marL="3429000" indent="-228600" fontAlgn="base">
              <a:spcBef>
                <a:spcPct val="0"/>
              </a:spcBef>
              <a:spcAft>
                <a:spcPct val="0"/>
              </a:spcAft>
              <a:tabLst>
                <a:tab pos="115888" algn="l"/>
              </a:tabLst>
              <a:defRPr>
                <a:solidFill>
                  <a:schemeClr val="tx1"/>
                </a:solidFill>
                <a:latin typeface="Franklin Gothic Book" panose="020B0503020102020204" pitchFamily="34" charset="0"/>
              </a:defRPr>
            </a:lvl8pPr>
            <a:lvl9pPr marL="3886200" indent="-228600" fontAlgn="base">
              <a:spcBef>
                <a:spcPct val="0"/>
              </a:spcBef>
              <a:spcAft>
                <a:spcPct val="0"/>
              </a:spcAft>
              <a:tabLst>
                <a:tab pos="115888" algn="l"/>
              </a:tabLs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Optimized DB of an FLC using a binary-coded GA keeping its previously defined RB fixed</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Optimized DB of the FLC keeping its RB fixed</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Trapezoidal memberships</a:t>
            </a:r>
          </a:p>
          <a:p>
            <a:pPr>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Real-coded GA</a:t>
            </a:r>
          </a:p>
          <a:p>
            <a:pPr>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	Thrift (1991), Carse and Fogarity (1996), Magdalena and Monasterio (1997), velasco(1998), Ishibuchi et al.(1999), Gonzalez and Herrera (1997), Cordan et al. (1999), Golizalez and Perez (1999)</a:t>
            </a:r>
          </a:p>
        </p:txBody>
      </p:sp>
      <p:pic>
        <p:nvPicPr>
          <p:cNvPr id="14343" name="Picture 7">
            <a:extLst>
              <a:ext uri="{FF2B5EF4-FFF2-40B4-BE49-F238E27FC236}">
                <a16:creationId xmlns:a16="http://schemas.microsoft.com/office/drawing/2014/main" id="{17901870-A13C-4266-89EA-4F94DD4B2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5105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A5BB4-3878-42CC-9099-C3A4697BD1E2}"/>
              </a:ext>
            </a:extLst>
          </p:cNvPr>
          <p:cNvSpPr txBox="1"/>
          <p:nvPr/>
        </p:nvSpPr>
        <p:spPr>
          <a:xfrm>
            <a:off x="2057400" y="228601"/>
            <a:ext cx="8229600" cy="6001643"/>
          </a:xfrm>
          <a:prstGeom prst="rect">
            <a:avLst/>
          </a:prstGeom>
          <a:noFill/>
        </p:spPr>
        <p:txBody>
          <a:bodyPr>
            <a:spAutoFit/>
          </a:bodyPr>
          <a:lstStyle>
            <a:lvl1pPr marL="400050" indent="-1682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 typeface="Arial" panose="020B0604020202020204" pitchFamily="34" charset="0"/>
              <a:buChar char="•"/>
            </a:pPr>
            <a:r>
              <a:rPr lang="en-US" altLang="en-US" sz="2400" b="1">
                <a:solidFill>
                  <a:schemeClr val="hlink"/>
                </a:solidFill>
                <a:latin typeface="Times New Roman" panose="02020603050405020304" pitchFamily="18" charset="0"/>
                <a:cs typeface="Times New Roman" panose="02020603050405020304" pitchFamily="18" charset="0"/>
              </a:rPr>
              <a:t>Pittsburgh Approach</a:t>
            </a:r>
          </a:p>
          <a:p>
            <a:r>
              <a:rPr lang="en-US" altLang="en-US" sz="2400">
                <a:latin typeface="Times New Roman" panose="02020603050405020304" pitchFamily="18" charset="0"/>
                <a:cs typeface="Times New Roman" panose="02020603050405020304" pitchFamily="18" charset="0"/>
              </a:rPr>
              <a:t>		One string or chromosome of the GA represents the entire RB of the FLC</a:t>
            </a:r>
          </a:p>
          <a:p>
            <a:pPr>
              <a:buFont typeface="Arial" panose="020B0604020202020204" pitchFamily="34" charset="0"/>
              <a:buChar char="•"/>
            </a:pPr>
            <a:r>
              <a:rPr lang="en-US" altLang="en-US" sz="2400" b="1">
                <a:solidFill>
                  <a:srgbClr val="3366FF"/>
                </a:solidFill>
                <a:latin typeface="Times New Roman" panose="02020603050405020304" pitchFamily="18" charset="0"/>
                <a:cs typeface="Times New Roman" panose="02020603050405020304" pitchFamily="18" charset="0"/>
              </a:rPr>
              <a:t>Michigan Approach</a:t>
            </a:r>
          </a:p>
          <a:p>
            <a:r>
              <a:rPr lang="en-US" altLang="en-US" sz="2400">
                <a:latin typeface="Times New Roman" panose="02020603050405020304" pitchFamily="18" charset="0"/>
                <a:cs typeface="Times New Roman" panose="02020603050405020304" pitchFamily="18" charset="0"/>
              </a:rPr>
              <a:t>		The entire RB of the FLC is represented by the whole population of GA-strings</a:t>
            </a:r>
          </a:p>
          <a:p>
            <a:pPr>
              <a:buFont typeface="Arial" panose="020B0604020202020204" pitchFamily="34" charset="0"/>
              <a:buChar char="•"/>
            </a:pPr>
            <a:r>
              <a:rPr lang="en-US" altLang="en-US" sz="2400" b="1">
                <a:solidFill>
                  <a:srgbClr val="594FA1"/>
                </a:solidFill>
                <a:latin typeface="Times New Roman" panose="02020603050405020304" pitchFamily="18" charset="0"/>
                <a:cs typeface="Times New Roman" panose="02020603050405020304" pitchFamily="18" charset="0"/>
              </a:rPr>
              <a:t>Iterative Rule Learning</a:t>
            </a:r>
          </a:p>
          <a:p>
            <a:r>
              <a:rPr lang="en-US" altLang="en-US" sz="2400">
                <a:latin typeface="Times New Roman" panose="02020603050405020304" pitchFamily="18" charset="0"/>
                <a:cs typeface="Times New Roman" panose="02020603050405020304" pitchFamily="18" charset="0"/>
              </a:rPr>
              <a:t>		In the first stage, a preliminary RB of the FLC is generated based on collected information of the process to be controlled. The generated RB is then modified in the second stage after removing the redundant rule(s)</a:t>
            </a:r>
          </a:p>
          <a:p>
            <a:endParaRPr lang="en-US" altLang="en-US" sz="2400">
              <a:latin typeface="Times New Roman" panose="02020603050405020304" pitchFamily="18" charset="0"/>
              <a:cs typeface="Times New Roman" panose="02020603050405020304" pitchFamily="18" charset="0"/>
            </a:endParaRPr>
          </a:p>
          <a:p>
            <a:r>
              <a:rPr lang="en-US" altLang="en-US" sz="2400">
                <a:solidFill>
                  <a:schemeClr val="hlink"/>
                </a:solidFill>
                <a:latin typeface="Times New Roman" panose="02020603050405020304" pitchFamily="18" charset="0"/>
                <a:cs typeface="Times New Roman" panose="02020603050405020304" pitchFamily="18" charset="0"/>
              </a:rPr>
              <a:t>4. </a:t>
            </a:r>
            <a:r>
              <a:rPr lang="en-US" altLang="en-US" sz="2400" b="1">
                <a:solidFill>
                  <a:schemeClr val="hlink"/>
                </a:solidFill>
                <a:latin typeface="Times New Roman" panose="02020603050405020304" pitchFamily="18" charset="0"/>
                <a:cs typeface="Times New Roman" panose="02020603050405020304" pitchFamily="18" charset="0"/>
              </a:rPr>
              <a:t>Proposals for both DB and RB optimization</a:t>
            </a:r>
          </a:p>
          <a:p>
            <a:r>
              <a:rPr lang="en-US" altLang="en-US" sz="2400">
                <a:latin typeface="Times New Roman" panose="02020603050405020304" pitchFamily="18" charset="0"/>
                <a:cs typeface="Times New Roman" panose="02020603050405020304" pitchFamily="18" charset="0"/>
              </a:rPr>
              <a:t>	Lee and Takagi(1993), Cooper and Vidal(1993), Ng and Lee(1994), Lisk and Melsheimer(1994), Eiji Nawa etal.(1997), Pratihar (1999)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3988</TotalTime>
  <Words>1949</Words>
  <Application>Microsoft Office PowerPoint</Application>
  <PresentationFormat>Widescreen</PresentationFormat>
  <Paragraphs>430</Paragraphs>
  <Slides>36</Slides>
  <Notes>0</Notes>
  <HiddenSlides>0</HiddenSlides>
  <MMClips>0</MMClips>
  <ScaleCrop>false</ScaleCrop>
  <HeadingPairs>
    <vt:vector size="8" baseType="variant">
      <vt:variant>
        <vt:lpstr>Fonts Used</vt:lpstr>
      </vt:variant>
      <vt:variant>
        <vt:i4>8</vt:i4>
      </vt:variant>
      <vt:variant>
        <vt:lpstr>Theme</vt:lpstr>
      </vt:variant>
      <vt:variant>
        <vt:i4>12</vt:i4>
      </vt:variant>
      <vt:variant>
        <vt:lpstr>Embedded OLE Servers</vt:lpstr>
      </vt:variant>
      <vt:variant>
        <vt:i4>1</vt:i4>
      </vt:variant>
      <vt:variant>
        <vt:lpstr>Slide Titles</vt:lpstr>
      </vt:variant>
      <vt:variant>
        <vt:i4>36</vt:i4>
      </vt:variant>
    </vt:vector>
  </HeadingPairs>
  <TitlesOfParts>
    <vt:vector size="57" baseType="lpstr">
      <vt:lpstr>Arial</vt:lpstr>
      <vt:lpstr>Calibri</vt:lpstr>
      <vt:lpstr>Calibri Light</vt:lpstr>
      <vt:lpstr>Cambria Math</vt:lpstr>
      <vt:lpstr>Century Gothic</vt:lpstr>
      <vt:lpstr>Franklin Gothic Medium</vt:lpstr>
      <vt:lpstr>Georgia</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12_Office Theme</vt:lpstr>
      <vt:lpstr>19_Office Theme</vt:lpstr>
      <vt:lpstr>Equation</vt:lpstr>
      <vt:lpstr>PowerPoint Presentation</vt:lpstr>
      <vt:lpstr>PowerPoint Presentation</vt:lpstr>
      <vt:lpstr>PowerPoint Presentation</vt:lpstr>
      <vt:lpstr>PowerPoint Presentation</vt:lpstr>
      <vt:lpstr>Find-Path Problems</vt:lpstr>
      <vt:lpstr>PowerPoint Presentation</vt:lpstr>
      <vt:lpstr>GFS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dkpra</cp:lastModifiedBy>
  <cp:revision>88</cp:revision>
  <dcterms:created xsi:type="dcterms:W3CDTF">2018-09-11T10:32:04Z</dcterms:created>
  <dcterms:modified xsi:type="dcterms:W3CDTF">2020-10-27T15:42:33Z</dcterms:modified>
</cp:coreProperties>
</file>