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0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8" r:id="rId28"/>
    <p:sldId id="287" r:id="rId29"/>
    <p:sldId id="277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2C6-D875-4F1F-86FC-5EAD4FD08937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6A8-11E6-40D8-A81C-C686F40F9008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68BF-D6E9-474E-A2B4-3BB0369E8953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BD18-1B82-4DDC-B3F7-6C230F5D450D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0760-1FB0-4515-A135-66301A77C3CA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200B-F567-4DEF-9199-7E2B7D7F5190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8F88-C00F-456D-8418-C22CF1B44A8F}" type="datetime1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BEC1-A4C6-4ECF-97F9-8EEAF88F409C}" type="datetime1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1DD-A58B-4006-9F4B-52471FDB0474}" type="datetime1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94B-FA0F-4042-A096-273FF1F567C9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A92-4EAD-4334-9A36-A06C640F52AD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9CC8-A701-4FE6-BF44-6BB88A97CFF6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3000" y="2018609"/>
            <a:ext cx="70866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rgbClr val="353C5F"/>
                </a:solidFill>
                <a:latin typeface="Century Gothic" pitchFamily="34" charset="0"/>
                <a:cs typeface="Times New Roman" pitchFamily="18" charset="0"/>
              </a:rPr>
              <a:t>Topic 7: FASTER GENETIC ALGORITHMS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051368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noProof="0" dirty="0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PROF. (DR.) DILIP KUMAR PRATIHAR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noProof="0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MECHANICAL ENGINEERING DEPARTMENT, IIT KHARAGPUR</a:t>
            </a:r>
            <a:endParaRPr kumimoji="0" lang="en-US" sz="1200" b="1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6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-19050"/>
            <a:ext cx="7771679" cy="7089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entury Gothic" panose="020B0502020202020204" pitchFamily="34" charset="0"/>
                <a:cs typeface="Arial" charset="0"/>
              </a:rPr>
              <a:t>Steps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1: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Generate N points in 2D plane at random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2: 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Calculate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 </a:t>
            </a:r>
            <a:r>
              <a:rPr lang="en-US" sz="2000" b="1" dirty="0" err="1">
                <a:latin typeface="Century Gothic" panose="020B0502020202020204" pitchFamily="34" charset="0"/>
                <a:cs typeface="Arial" charset="0"/>
              </a:rPr>
              <a:t>d</a:t>
            </a:r>
            <a:r>
              <a:rPr lang="en-US" sz="2000" b="1" baseline="-25000" dirty="0" err="1">
                <a:latin typeface="Century Gothic" panose="020B0502020202020204" pitchFamily="34" charset="0"/>
                <a:cs typeface="Arial" charset="0"/>
              </a:rPr>
              <a:t>ij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* : Euclidean distance between two points in L-D, 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          say X</a:t>
            </a:r>
            <a:r>
              <a:rPr lang="en-US" sz="2000" b="1" baseline="-25000" dirty="0">
                <a:latin typeface="Century Gothic" panose="020B0502020202020204" pitchFamily="34" charset="0"/>
                <a:cs typeface="Arial" charset="0"/>
              </a:rPr>
              <a:t>i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and </a:t>
            </a:r>
            <a:r>
              <a:rPr lang="en-US" sz="2000" b="1" dirty="0" err="1">
                <a:latin typeface="Century Gothic" panose="020B0502020202020204" pitchFamily="34" charset="0"/>
                <a:cs typeface="Arial" charset="0"/>
              </a:rPr>
              <a:t>X</a:t>
            </a:r>
            <a:r>
              <a:rPr lang="en-US" sz="2000" b="1" baseline="-25000" dirty="0" err="1">
                <a:latin typeface="Century Gothic" panose="020B0502020202020204" pitchFamily="34" charset="0"/>
                <a:cs typeface="Arial" charset="0"/>
              </a:rPr>
              <a:t>j</a:t>
            </a:r>
            <a:endParaRPr lang="en-US" sz="2000" b="1" baseline="-25000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baseline="-25000" dirty="0"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000" b="1" baseline="-25000" dirty="0">
                <a:latin typeface="Century Gothic" panose="020B0502020202020204" pitchFamily="34" charset="0"/>
                <a:cs typeface="Arial" charset="0"/>
              </a:rPr>
              <a:t>                         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Calculate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 </a:t>
            </a:r>
            <a:r>
              <a:rPr lang="en-US" sz="2000" b="1" dirty="0" err="1">
                <a:latin typeface="Century Gothic" panose="020B0502020202020204" pitchFamily="34" charset="0"/>
                <a:cs typeface="Arial" charset="0"/>
              </a:rPr>
              <a:t>d</a:t>
            </a:r>
            <a:r>
              <a:rPr lang="en-US" sz="2000" b="1" baseline="-25000" dirty="0" err="1">
                <a:latin typeface="Century Gothic" panose="020B0502020202020204" pitchFamily="34" charset="0"/>
                <a:cs typeface="Arial" charset="0"/>
              </a:rPr>
              <a:t>ij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: Euclidean distance between the corresponding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 two mapped points in 2-D, say Y</a:t>
            </a:r>
            <a:r>
              <a:rPr lang="en-US" sz="2000" b="1" baseline="-25000" dirty="0">
                <a:latin typeface="Century Gothic" panose="020B0502020202020204" pitchFamily="34" charset="0"/>
                <a:cs typeface="Arial" charset="0"/>
              </a:rPr>
              <a:t>i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and </a:t>
            </a:r>
            <a:r>
              <a:rPr lang="en-US" sz="2000" b="1" dirty="0" err="1">
                <a:latin typeface="Century Gothic" panose="020B0502020202020204" pitchFamily="34" charset="0"/>
                <a:cs typeface="Arial" charset="0"/>
              </a:rPr>
              <a:t>Y</a:t>
            </a:r>
            <a:r>
              <a:rPr lang="en-US" sz="2000" b="1" baseline="-25000" dirty="0" err="1">
                <a:latin typeface="Century Gothic" panose="020B0502020202020204" pitchFamily="34" charset="0"/>
                <a:cs typeface="Arial" charset="0"/>
              </a:rPr>
              <a:t>j</a:t>
            </a:r>
            <a:endParaRPr lang="en-US" sz="2000" b="1" baseline="-25000" dirty="0"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 For perfect mapping  </a:t>
            </a:r>
            <a:r>
              <a:rPr lang="en-US" sz="2000" b="1" dirty="0" err="1">
                <a:latin typeface="Century Gothic" panose="020B0502020202020204" pitchFamily="34" charset="0"/>
                <a:cs typeface="Arial" charset="0"/>
              </a:rPr>
              <a:t>d</a:t>
            </a:r>
            <a:r>
              <a:rPr lang="en-US" sz="2000" b="1" baseline="-25000" dirty="0" err="1">
                <a:latin typeface="Century Gothic" panose="020B0502020202020204" pitchFamily="34" charset="0"/>
                <a:cs typeface="Arial" charset="0"/>
              </a:rPr>
              <a:t>ij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* =  </a:t>
            </a:r>
            <a:r>
              <a:rPr lang="en-US" sz="2000" b="1" dirty="0" err="1">
                <a:latin typeface="Century Gothic" panose="020B0502020202020204" pitchFamily="34" charset="0"/>
                <a:cs typeface="Arial" charset="0"/>
              </a:rPr>
              <a:t>d</a:t>
            </a:r>
            <a:r>
              <a:rPr lang="en-US" sz="2000" b="1" baseline="-25000" dirty="0" err="1">
                <a:latin typeface="Century Gothic" panose="020B0502020202020204" pitchFamily="34" charset="0"/>
                <a:cs typeface="Arial" charset="0"/>
              </a:rPr>
              <a:t>ij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baseline="-25000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707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-19050"/>
            <a:ext cx="5295039" cy="5006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3: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Mapping error in </a:t>
            </a:r>
            <a:r>
              <a:rPr lang="en-US" altLang="en-US" sz="2000" b="1" dirty="0" err="1">
                <a:latin typeface="Century Gothic" panose="020B0502020202020204" pitchFamily="34" charset="0"/>
                <a:cs typeface="Arial" charset="0"/>
              </a:rPr>
              <a:t>m</a:t>
            </a:r>
            <a:r>
              <a:rPr lang="en-US" altLang="en-US" sz="2000" b="1" baseline="30000" dirty="0" err="1">
                <a:latin typeface="Century Gothic" panose="020B0502020202020204" pitchFamily="34" charset="0"/>
                <a:cs typeface="Arial" charset="0"/>
              </a:rPr>
              <a:t>th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iteration 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baseline="-25000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412431"/>
              </p:ext>
            </p:extLst>
          </p:nvPr>
        </p:nvGraphicFramePr>
        <p:xfrm>
          <a:off x="1671638" y="742950"/>
          <a:ext cx="47291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Equation" r:id="rId3" imgW="2209680" imgH="545760" progId="Equation.DSMT4">
                  <p:embed/>
                </p:oleObj>
              </mc:Choice>
              <mc:Fallback>
                <p:oleObj name="Equation" r:id="rId3" imgW="2209680" imgH="545760" progId="Equation.DSMT4">
                  <p:embed/>
                  <p:pic>
                    <p:nvPicPr>
                      <p:cNvPr id="61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742950"/>
                        <a:ext cx="472916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600200" y="2050018"/>
            <a:ext cx="978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where</a:t>
            </a: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805776"/>
              </p:ext>
            </p:extLst>
          </p:nvPr>
        </p:nvGraphicFramePr>
        <p:xfrm>
          <a:off x="2667000" y="1962150"/>
          <a:ext cx="2514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Equation" r:id="rId5" imgW="876240" imgH="419040" progId="Equation.3">
                  <p:embed/>
                </p:oleObj>
              </mc:Choice>
              <mc:Fallback>
                <p:oleObj name="Equation" r:id="rId5" imgW="876240" imgH="419040" progId="Equation.3">
                  <p:embed/>
                  <p:pic>
                    <p:nvPicPr>
                      <p:cNvPr id="61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62150"/>
                        <a:ext cx="2514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155462"/>
              </p:ext>
            </p:extLst>
          </p:nvPr>
        </p:nvGraphicFramePr>
        <p:xfrm>
          <a:off x="2590800" y="3028950"/>
          <a:ext cx="381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Equation" r:id="rId7" imgW="1917360" imgH="444240" progId="Equation.3">
                  <p:embed/>
                </p:oleObj>
              </mc:Choice>
              <mc:Fallback>
                <p:oleObj name="Equation" r:id="rId7" imgW="1917360" imgH="444240" progId="Equation.3">
                  <p:embed/>
                  <p:pic>
                    <p:nvPicPr>
                      <p:cNvPr id="61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28950"/>
                        <a:ext cx="3810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600200" y="3257550"/>
            <a:ext cx="678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and</a:t>
            </a: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7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-19050"/>
            <a:ext cx="936455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4: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Mapping error is minimized using a steepest descent method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where MF is a magic factor (0.0,1.0) and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</a:t>
            </a:r>
          </a:p>
          <a:p>
            <a:endParaRPr lang="en-US" sz="20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      </a:t>
            </a:r>
            <a:r>
              <a:rPr lang="en-US" sz="2000" b="1" dirty="0">
                <a:solidFill>
                  <a:srgbClr val="002060"/>
                </a:solidFill>
                <a:latin typeface="Century Gothic" panose="020B0502020202020204" pitchFamily="34" charset="0"/>
                <a:cs typeface="Arial" charset="0"/>
              </a:rPr>
              <a:t>Note: 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It is an iterative method and 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computationally expensive.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987289"/>
              </p:ext>
            </p:extLst>
          </p:nvPr>
        </p:nvGraphicFramePr>
        <p:xfrm>
          <a:off x="1371600" y="742950"/>
          <a:ext cx="480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Equation" r:id="rId3" imgW="2145960" imgH="203040" progId="Equation.3">
                  <p:embed/>
                </p:oleObj>
              </mc:Choice>
              <mc:Fallback>
                <p:oleObj name="Equation" r:id="rId3" imgW="2145960" imgH="203040" progId="Equation.3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742950"/>
                        <a:ext cx="480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072811"/>
              </p:ext>
            </p:extLst>
          </p:nvPr>
        </p:nvGraphicFramePr>
        <p:xfrm>
          <a:off x="1295400" y="1504950"/>
          <a:ext cx="2819400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name="Equation" r:id="rId5" imgW="1688760" imgH="1307880" progId="Equation.3">
                  <p:embed/>
                </p:oleObj>
              </mc:Choice>
              <mc:Fallback>
                <p:oleObj name="Equation" r:id="rId5" imgW="1688760" imgH="1307880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04950"/>
                        <a:ext cx="2819400" cy="211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23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VISOR Algorithm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971550"/>
            <a:ext cx="7867859" cy="52014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Geometrical method for mapping from higher dimensional </a:t>
            </a:r>
          </a:p>
          <a:p>
            <a:pPr>
              <a:buClr>
                <a:srgbClr val="FF0000"/>
              </a:buClr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space to lower dimensional space</a:t>
            </a:r>
          </a:p>
          <a:p>
            <a:pPr>
              <a:buClr>
                <a:srgbClr val="FF0000"/>
              </a:buClr>
            </a:pP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Distance preserving tool</a:t>
            </a: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Problem:</a:t>
            </a: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L-dimensional N data points are to be mapped 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 into 2D Plane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615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199" y="361950"/>
            <a:ext cx="8229601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VISOR Algorithm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811977"/>
            <a:ext cx="8229601" cy="351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76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-19050"/>
            <a:ext cx="8152679" cy="5037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entury Gothic" panose="020B0502020202020204" pitchFamily="34" charset="0"/>
                <a:cs typeface="Arial" charset="0"/>
              </a:rPr>
              <a:t>Steps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1: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Locate the pivot points: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and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in L-D space, which is a convex enclosure to the remaining data points 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baseline="-25000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81000" y="1324273"/>
            <a:ext cx="6934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FF000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Compute centroid M of all data points N in the original L-D space </a:t>
            </a:r>
          </a:p>
          <a:p>
            <a:pPr marL="342900" indent="-342900" eaLnBrk="1" hangingPunct="1">
              <a:buClr>
                <a:srgbClr val="FF000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Determine the pivot point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such that</a:t>
            </a:r>
          </a:p>
          <a:p>
            <a:pPr marL="0" indent="0" eaLnBrk="1" hangingPunct="1"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0" indent="0" eaLnBrk="1" hangingPunct="1"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		d(V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,M)  = max     (d(v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i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 M)) </a:t>
            </a:r>
          </a:p>
          <a:p>
            <a:pPr marL="0" indent="0" eaLnBrk="1" hangingPunct="1"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 eaLnBrk="1" hangingPunct="1">
              <a:buClr>
                <a:srgbClr val="FF000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Determine the pivot point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such that</a:t>
            </a:r>
          </a:p>
          <a:p>
            <a:pPr marL="0" indent="0" eaLnBrk="1" hangingPunct="1"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0" indent="0" eaLnBrk="1" hangingPunct="1"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		d(V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) = max     (d(v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i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)) 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965618"/>
              </p:ext>
            </p:extLst>
          </p:nvPr>
        </p:nvGraphicFramePr>
        <p:xfrm>
          <a:off x="4191000" y="2495550"/>
          <a:ext cx="304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Equation" r:id="rId3" imgW="139680" imgH="203040" progId="Equation.3">
                  <p:embed/>
                </p:oleObj>
              </mc:Choice>
              <mc:Fallback>
                <p:oleObj name="Equation" r:id="rId3" imgW="139680" imgH="203040" progId="Equation.3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495550"/>
                        <a:ext cx="304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858735"/>
              </p:ext>
            </p:extLst>
          </p:nvPr>
        </p:nvGraphicFramePr>
        <p:xfrm>
          <a:off x="4191000" y="3714750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5" imgW="190440" imgH="203040" progId="Equation.3">
                  <p:embed/>
                </p:oleObj>
              </mc:Choice>
              <mc:Fallback>
                <p:oleObj name="Equation" r:id="rId5" imgW="190440" imgH="203040" progId="Equation.3">
                  <p:embed/>
                  <p:pic>
                    <p:nvPicPr>
                      <p:cNvPr id="819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714750"/>
                        <a:ext cx="30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52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81000" y="285750"/>
            <a:ext cx="69342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FF000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Determine the pivot point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such that</a:t>
            </a:r>
          </a:p>
          <a:p>
            <a:pPr marL="0" indent="0" eaLnBrk="1" hangingPunct="1"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0" indent="0" eaLnBrk="1" hangingPunct="1"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		d(V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) = max      (d(v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i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)) and</a:t>
            </a:r>
          </a:p>
          <a:p>
            <a:pPr marL="0" indent="0" eaLnBrk="1" hangingPunct="1"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0" indent="0" eaLnBrk="1" hangingPunct="1"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		d(V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) = max      (d(v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i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)) </a:t>
            </a:r>
          </a:p>
          <a:p>
            <a:pPr marL="0" indent="0" eaLnBrk="1" hangingPunct="1"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2: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Locate the pivot points 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and 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in 2-D</a:t>
            </a:r>
          </a:p>
          <a:p>
            <a:pPr marL="0" indent="0" eaLnBrk="1" hangingPunct="1">
              <a:buClr>
                <a:srgbClr val="FF0000"/>
              </a:buClr>
              <a:buSzPct val="10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plane corresponding to the points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and</a:t>
            </a:r>
          </a:p>
          <a:p>
            <a:pPr marL="0" indent="0" eaLnBrk="1" hangingPunct="1">
              <a:buClr>
                <a:srgbClr val="FF0000"/>
              </a:buClr>
              <a:buSzPct val="10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 respectively, using the information of </a:t>
            </a:r>
          </a:p>
          <a:p>
            <a:pPr marL="0" indent="0" eaLnBrk="1" hangingPunct="1">
              <a:buClr>
                <a:srgbClr val="FF0000"/>
              </a:buClr>
              <a:buSzPct val="10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Euclidean distance</a:t>
            </a:r>
          </a:p>
          <a:p>
            <a:pPr marL="342900" indent="-3429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562209"/>
              </p:ext>
            </p:extLst>
          </p:nvPr>
        </p:nvGraphicFramePr>
        <p:xfrm>
          <a:off x="4191000" y="81915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Equation" r:id="rId3" imgW="203040" imgH="203040" progId="Equation.3">
                  <p:embed/>
                </p:oleObj>
              </mc:Choice>
              <mc:Fallback>
                <p:oleObj name="Equation" r:id="rId3" imgW="203040" imgH="203040" progId="Equation.3">
                  <p:embed/>
                  <p:pic>
                    <p:nvPicPr>
                      <p:cNvPr id="819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819150"/>
                        <a:ext cx="38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242167"/>
              </p:ext>
            </p:extLst>
          </p:nvPr>
        </p:nvGraphicFramePr>
        <p:xfrm>
          <a:off x="4191000" y="142875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Equation" r:id="rId5" imgW="203040" imgH="203040" progId="Equation.3">
                  <p:embed/>
                </p:oleObj>
              </mc:Choice>
              <mc:Fallback>
                <p:oleObj name="Equation" r:id="rId5" imgW="203040" imgH="203040" progId="Equation.3">
                  <p:embed/>
                  <p:pic>
                    <p:nvPicPr>
                      <p:cNvPr id="819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428750"/>
                        <a:ext cx="38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37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-19050"/>
            <a:ext cx="8152679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3: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Mapping of the remaining (N-3) points will be done as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follows: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Clr>
                <a:srgbClr val="FF000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Say point V of L-D space is to be mapped to a </a:t>
            </a:r>
          </a:p>
          <a:p>
            <a:pPr>
              <a:buClr>
                <a:srgbClr val="FF0000"/>
              </a:buClr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>
              <a:buClr>
                <a:srgbClr val="FF0000"/>
              </a:buClr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corresponding point in 2-D plane. Draw the lines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</a:t>
            </a:r>
          </a:p>
          <a:p>
            <a:pPr>
              <a:buClr>
                <a:srgbClr val="FF0000"/>
              </a:buClr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>
              <a:buClr>
                <a:srgbClr val="FF0000"/>
              </a:buClr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and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. Draw two perpendicular lines from the point V </a:t>
            </a:r>
          </a:p>
          <a:p>
            <a:pPr>
              <a:buClr>
                <a:srgbClr val="FF0000"/>
              </a:buClr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>
              <a:buClr>
                <a:srgbClr val="FF0000"/>
              </a:buClr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to the straight lines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and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. Thus, the points K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and</a:t>
            </a:r>
          </a:p>
          <a:p>
            <a:pPr>
              <a:buClr>
                <a:srgbClr val="FF0000"/>
              </a:buClr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>
              <a:buClr>
                <a:srgbClr val="FF0000"/>
              </a:buClr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K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are obtained on the lines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and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 respectively.   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348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-19050"/>
            <a:ext cx="8152679" cy="657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Clr>
                <a:srgbClr val="FF000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Locate D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on the line 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such that </a:t>
            </a:r>
          </a:p>
          <a:p>
            <a:pPr>
              <a:buClr>
                <a:srgbClr val="FF0000"/>
              </a:buClr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K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: K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= 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D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: D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</a:p>
          <a:p>
            <a:pPr>
              <a:buClr>
                <a:srgbClr val="FF0000"/>
              </a:buClr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</a:t>
            </a:r>
          </a:p>
          <a:p>
            <a:pPr>
              <a:buClr>
                <a:srgbClr val="FF0000"/>
              </a:buClr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Similarly, locate D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on the line 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so that</a:t>
            </a:r>
          </a:p>
          <a:p>
            <a:pPr>
              <a:buClr>
                <a:srgbClr val="FF0000"/>
              </a:buClr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K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: K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= 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D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: D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</a:p>
          <a:p>
            <a:pPr>
              <a:buClr>
                <a:srgbClr val="FF0000"/>
              </a:buClr>
              <a:buSzPct val="50000"/>
            </a:pPr>
            <a:endParaRPr lang="en-US" altLang="en-US" sz="2000" b="1" baseline="-25000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Clr>
                <a:srgbClr val="FF000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Draw perpendiculars at the points D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and D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to the </a:t>
            </a:r>
          </a:p>
          <a:p>
            <a:pPr>
              <a:buClr>
                <a:srgbClr val="FF0000"/>
              </a:buClr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lines 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and 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 respectively. They intersect at the point p.</a:t>
            </a:r>
          </a:p>
          <a:p>
            <a:pPr>
              <a:buClr>
                <a:srgbClr val="FF0000"/>
              </a:buClr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>
              <a:buClr>
                <a:srgbClr val="FF0000"/>
              </a:buClr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Thus, the point V of L-D space is mapped to a point P in 2-D</a:t>
            </a:r>
          </a:p>
          <a:p>
            <a:pPr>
              <a:buClr>
                <a:srgbClr val="FF0000"/>
              </a:buClr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plane</a:t>
            </a:r>
          </a:p>
          <a:p>
            <a:r>
              <a:rPr 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Note: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Mapping is done in one iteration only. It is faster than NLM algorithm</a:t>
            </a:r>
          </a:p>
          <a:p>
            <a:pPr>
              <a:buClr>
                <a:srgbClr val="FF0000"/>
              </a:buClr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3441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Self-Organizing Map (SOM) </a:t>
            </a:r>
            <a:endParaRPr lang="en-US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819150"/>
            <a:ext cx="7840608" cy="51090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Proposed by </a:t>
            </a:r>
            <a:r>
              <a:rPr lang="en-US" sz="2000" b="1" dirty="0" err="1">
                <a:latin typeface="Century Gothic" panose="020B0502020202020204" pitchFamily="34" charset="0"/>
                <a:cs typeface="Arial" charset="0"/>
              </a:rPr>
              <a:t>T.Kohonen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before 1995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It can be used as visualization technique or dimensionality </a:t>
            </a:r>
          </a:p>
          <a:p>
            <a:pPr>
              <a:buClr>
                <a:srgbClr val="FF0000"/>
              </a:buClr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reduction technique (topology preserving tool)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It woks based on unsupervised and competitive learning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Non-linear generalization of principal component analysis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Consists of two layers: Input layer and competition layer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On competition layer, there are three basic operations, </a:t>
            </a:r>
          </a:p>
          <a:p>
            <a:pPr>
              <a:buClr>
                <a:srgbClr val="FF0000"/>
              </a:buClr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namely </a:t>
            </a:r>
            <a:r>
              <a:rPr lang="en-US" altLang="en-US" sz="2000" b="1" dirty="0">
                <a:solidFill>
                  <a:srgbClr val="00B050"/>
                </a:solidFill>
                <a:latin typeface="Century Gothic" panose="020B0502020202020204" pitchFamily="34" charset="0"/>
                <a:cs typeface="Arial" charset="0"/>
              </a:rPr>
              <a:t>competition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 </a:t>
            </a:r>
            <a:r>
              <a:rPr lang="en-US" altLang="en-US" sz="2000" b="1" dirty="0">
                <a:solidFill>
                  <a:srgbClr val="002060"/>
                </a:solidFill>
                <a:latin typeface="Century Gothic" panose="020B0502020202020204" pitchFamily="34" charset="0"/>
                <a:cs typeface="Arial" charset="0"/>
              </a:rPr>
              <a:t>cooperation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and </a:t>
            </a:r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updating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>
              <a:buClr>
                <a:srgbClr val="FF0000"/>
              </a:buClr>
            </a:pP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>
              <a:buClr>
                <a:srgbClr val="FF0000"/>
              </a:buClr>
            </a:pP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>
              <a:buClr>
                <a:srgbClr val="FF0000"/>
              </a:buClr>
            </a:pP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1431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Micro-GA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971550"/>
            <a:ext cx="7699544" cy="5755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Faster GA having a small population size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Proposed by </a:t>
            </a:r>
            <a:r>
              <a:rPr lang="en-US" sz="2000" b="1" dirty="0" err="1">
                <a:latin typeface="Century Gothic" panose="020B0502020202020204" pitchFamily="34" charset="0"/>
                <a:cs typeface="Arial" charset="0"/>
              </a:rPr>
              <a:t>Krishnakumar</a:t>
            </a: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entury Gothic" panose="020B0502020202020204" pitchFamily="34" charset="0"/>
                <a:cs typeface="Arial" charset="0"/>
              </a:rPr>
              <a:t>Steps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1: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Select a random initial population of binary strings 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of size 5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2: 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Evaluate the fitness of the strings.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 Mark the best string as string 5.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 Copy it directly into the 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 mating pool → </a:t>
            </a:r>
            <a:r>
              <a:rPr lang="en-US" sz="2000" b="1" dirty="0">
                <a:solidFill>
                  <a:srgbClr val="00B050"/>
                </a:solidFill>
                <a:latin typeface="Century Gothic" panose="020B0502020202020204" pitchFamily="34" charset="0"/>
                <a:cs typeface="Arial" charset="0"/>
              </a:rPr>
              <a:t>Elitist strategy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1143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Self-Organizing Map (SOM) </a:t>
            </a:r>
            <a:endParaRPr lang="en-US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5" y="819150"/>
            <a:ext cx="6042695" cy="353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80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-19050"/>
            <a:ext cx="8152679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Competition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Let us assume that there are N points (neurons) in the input layer 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and each point has m dimension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[x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 . . . ,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where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=1, 2, . . .  . ., N and m=L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Let the synaptic weight vector between input neuron </a:t>
            </a:r>
            <a:r>
              <a:rPr lang="en-US" altLang="en-US" sz="2000" b="1" dirty="0" err="1">
                <a:latin typeface="Century Gothic" panose="020B0502020202020204" pitchFamily="34" charset="0"/>
                <a:cs typeface="Arial" charset="0"/>
              </a:rPr>
              <a:t>i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and 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neuron j lying in the competition layer is denoted by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      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        where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=1, 2, . . . . , N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417034"/>
              </p:ext>
            </p:extLst>
          </p:nvPr>
        </p:nvGraphicFramePr>
        <p:xfrm>
          <a:off x="1143000" y="2647950"/>
          <a:ext cx="3886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3" imgW="1562100" imgH="304800" progId="Equation.3">
                  <p:embed/>
                </p:oleObj>
              </mc:Choice>
              <mc:Fallback>
                <p:oleObj name="Equation" r:id="rId3" imgW="1562100" imgH="304800" progId="Equation.3">
                  <p:embed/>
                  <p:pic>
                    <p:nvPicPr>
                      <p:cNvPr id="440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47950"/>
                        <a:ext cx="3886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15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200" y="471190"/>
                <a:ext cx="8152679" cy="4719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Let n: neuron lying in the competition layer that has the best </a:t>
                </a: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match with the input vector X</a:t>
                </a:r>
                <a:r>
                  <a:rPr lang="en-US" altLang="en-US" sz="2000" b="1" baseline="-25000" dirty="0">
                    <a:latin typeface="Century Gothic" panose="020B0502020202020204" pitchFamily="34" charset="0"/>
                    <a:cs typeface="Arial" charset="0"/>
                  </a:rPr>
                  <a:t>i 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             </a:t>
                </a:r>
                <a:r>
                  <a:rPr lang="en-US" altLang="en-US" sz="2000" b="1" dirty="0">
                    <a:solidFill>
                      <a:srgbClr val="0070C0"/>
                    </a:solidFill>
                    <a:latin typeface="Century Gothic" panose="020B0502020202020204" pitchFamily="34" charset="0"/>
                    <a:cs typeface="Arial" charset="0"/>
                  </a:rPr>
                  <a:t>Winning neuron</a:t>
                </a:r>
              </a:p>
              <a:p>
                <a:endParaRPr lang="en-US" altLang="en-US" sz="2000" b="1" dirty="0">
                  <a:solidFill>
                    <a:srgbClr val="0070C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Euclidean distance between n and X</a:t>
                </a:r>
                <a:r>
                  <a:rPr lang="en-US" altLang="en-US" sz="2000" b="1" baseline="-25000" dirty="0">
                    <a:latin typeface="Century Gothic" panose="020B0502020202020204" pitchFamily="34" charset="0"/>
                    <a:cs typeface="Arial" charset="0"/>
                  </a:rPr>
                  <a:t>i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 can be expressed as follows: </a:t>
                </a:r>
              </a:p>
              <a:p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 n(X</a:t>
                </a:r>
                <a:r>
                  <a:rPr lang="en-US" altLang="en-US" sz="2000" b="1" baseline="-25000" dirty="0">
                    <a:latin typeface="Century Gothic" panose="020B0502020202020204" pitchFamily="34" charset="0"/>
                    <a:cs typeface="Arial" charset="0"/>
                  </a:rPr>
                  <a:t>i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) = Minimum of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𝒊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          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where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j = 1, 2, . . .  ., N</a:t>
                </a: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                       </a:t>
                </a: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71190"/>
                <a:ext cx="8152679" cy="4719754"/>
              </a:xfrm>
              <a:prstGeom prst="rect">
                <a:avLst/>
              </a:prstGeom>
              <a:blipFill>
                <a:blip r:embed="rId2"/>
                <a:stretch>
                  <a:fillRect l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3962400" y="1428750"/>
            <a:ext cx="685800" cy="304800"/>
          </a:xfrm>
          <a:prstGeom prst="rightArrow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688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200" y="-19050"/>
                <a:ext cx="8152679" cy="4461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sz="22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Cooperation</a:t>
                </a:r>
              </a:p>
              <a:p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Surrounding a winning neuron, a neighborhood of excited neurons is defined for cooperation in order to update their synaptic weights</a:t>
                </a: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              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where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t = 0 , 1, 2, . . </a:t>
                </a:r>
              </a:p>
              <a:p>
                <a:r>
                  <a:rPr lang="en-US" altLang="en-US" sz="2000" b="1" dirty="0">
                    <a:latin typeface="Times New Roman" pitchFamily="18" charset="0"/>
                    <a:cs typeface="Times New Roman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𝒋</m:t>
                        </m:r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𝒏</m:t>
                        </m:r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en-US" sz="2000" b="1" dirty="0">
                    <a:latin typeface="Times New Roman" pitchFamily="18" charset="0"/>
                    <a:cs typeface="Times New Roman" pitchFamily="18" charset="0"/>
                  </a:rPr>
                  <a:t>:  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Lateral distance between the winning</a:t>
                </a:r>
              </a:p>
              <a:p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                                     neuron n and excited neuron j </a:t>
                </a: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-19050"/>
                <a:ext cx="8152679" cy="4461542"/>
              </a:xfrm>
              <a:prstGeom prst="rect">
                <a:avLst/>
              </a:prstGeom>
              <a:blipFill>
                <a:blip r:embed="rId3"/>
                <a:stretch>
                  <a:fillRect l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998040"/>
              </p:ext>
            </p:extLst>
          </p:nvPr>
        </p:nvGraphicFramePr>
        <p:xfrm>
          <a:off x="1752600" y="1428750"/>
          <a:ext cx="3886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4" imgW="1549400" imgH="558800" progId="Equation.3">
                  <p:embed/>
                </p:oleObj>
              </mc:Choice>
              <mc:Fallback>
                <p:oleObj name="Equation" r:id="rId4" imgW="1549400" imgH="558800" progId="Equation.3">
                  <p:embed/>
                  <p:pic>
                    <p:nvPicPr>
                      <p:cNvPr id="4506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28750"/>
                        <a:ext cx="3886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5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200" y="-19050"/>
                <a:ext cx="8152679" cy="5447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	</m:t>
                      </m:r>
                      <m:r>
                        <a:rPr lang="el-GR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𝝈</m:t>
                      </m:r>
                      <m:r>
                        <a:rPr lang="en-US" altLang="en-US" sz="2000" b="1" i="1" baseline="-25000">
                          <a:latin typeface="Cambria Math" panose="02040503050406030204" pitchFamily="18" charset="0"/>
                          <a:cs typeface="Times New Roman" pitchFamily="18" charset="0"/>
                        </a:rPr>
                        <m:t>𝒕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= </m:t>
                      </m:r>
                      <m:r>
                        <a:rPr lang="el-GR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𝝈</m:t>
                      </m:r>
                      <m:r>
                        <a:rPr lang="en-US" altLang="en-US" sz="2000" b="1" i="1" baseline="-25000">
                          <a:latin typeface="Cambria Math" panose="02040503050406030204" pitchFamily="18" charset="0"/>
                          <a:cs typeface="Times New Roman" pitchFamily="18" charset="0"/>
                        </a:rPr>
                        <m:t>𝒐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𝒆𝒙𝒑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(−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𝒕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/</m:t>
                      </m:r>
                      <m:r>
                        <a:rPr lang="el-GR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𝝉</m:t>
                      </m:r>
                      <m:r>
                        <a:rPr lang="el-GR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),</m:t>
                      </m:r>
                      <m:r>
                        <a:rPr lang="el-GR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𝝈</m:t>
                      </m:r>
                      <m:r>
                        <a:rPr lang="en-US" altLang="en-US" sz="2000" b="1" i="1" baseline="-25000">
                          <a:latin typeface="Cambria Math" panose="02040503050406030204" pitchFamily="18" charset="0"/>
                          <a:cs typeface="Times New Roman" pitchFamily="18" charset="0"/>
                        </a:rPr>
                        <m:t>𝒕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: 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𝑺𝒕𝒂𝒏𝒅𝒂𝒓𝒅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𝒅𝒆𝒗𝒊𝒂𝒕𝒊𝒐𝒏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𝒂𝒕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𝒕𝒕𝒉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𝒊𝒕𝒆𝒓𝒂𝒕𝒊𝒐𝒏</m:t>
                      </m:r>
                    </m:oMath>
                  </m:oMathPara>
                </a14:m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                      </a:t>
                </a:r>
                <a:r>
                  <a:rPr lang="en-US" altLang="en-US" sz="2000" b="1" dirty="0" err="1">
                    <a:latin typeface="Century Gothic" panose="020B0502020202020204" pitchFamily="34" charset="0"/>
                    <a:cs typeface="Arial" charset="0"/>
                  </a:rPr>
                  <a:t>σ</a:t>
                </a:r>
                <a:r>
                  <a:rPr lang="en-US" altLang="en-US" sz="2000" b="1" baseline="-25000" dirty="0" err="1">
                    <a:latin typeface="Century Gothic" panose="020B0502020202020204" pitchFamily="34" charset="0"/>
                    <a:cs typeface="Arial" charset="0"/>
                  </a:rPr>
                  <a:t>o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: Initial value of standard deviation</a:t>
                </a: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l-GR" altLang="en-US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𝝉</m:t>
                    </m:r>
                    <m:r>
                      <a:rPr lang="el-GR" altLang="en-US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: Predefined number of maximum iterations</a:t>
                </a:r>
              </a:p>
              <a:p>
                <a:r>
                  <a:rPr lang="en-US" sz="22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Updating</a:t>
                </a:r>
              </a:p>
              <a:p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Synaptic weights of the winning neuron and excited neurons are updated as follows:</a:t>
                </a:r>
              </a:p>
              <a:p>
                <a:endParaRPr 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</a:p>
              <a:p>
                <a:r>
                  <a:rPr lang="en-US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:r>
                  <a:rPr lang="el-GR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r>
                  <a:rPr lang="en-US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(t): 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learning rate </a:t>
                </a:r>
                <a:r>
                  <a:rPr lang="en-US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(0.0, 1.0)</a:t>
                </a:r>
              </a:p>
              <a:p>
                <a:endParaRPr 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-19050"/>
                <a:ext cx="8152679" cy="5447645"/>
              </a:xfrm>
              <a:prstGeom prst="rect">
                <a:avLst/>
              </a:prstGeom>
              <a:blipFill>
                <a:blip r:embed="rId3"/>
                <a:stretch>
                  <a:fillRect l="-972" r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444897"/>
              </p:ext>
            </p:extLst>
          </p:nvPr>
        </p:nvGraphicFramePr>
        <p:xfrm>
          <a:off x="685800" y="2724150"/>
          <a:ext cx="670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4" imgW="2654300" imgH="304800" progId="Equation.3">
                  <p:embed/>
                </p:oleObj>
              </mc:Choice>
              <mc:Fallback>
                <p:oleObj name="Equation" r:id="rId4" imgW="2654300" imgH="304800" progId="Equation.3">
                  <p:embed/>
                  <p:pic>
                    <p:nvPicPr>
                      <p:cNvPr id="460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24150"/>
                        <a:ext cx="6705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69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Final Mapping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19150"/>
            <a:ext cx="3711702" cy="358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95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-19050"/>
            <a:ext cx="8152679" cy="3498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000" b="1" baseline="-25000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81000" y="1276350"/>
            <a:ext cx="271420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Simulation Results</a:t>
            </a:r>
          </a:p>
          <a:p>
            <a:pPr eaLnBrk="1" hangingPunct="1"/>
            <a:endParaRPr lang="en-US" altLang="en-US" sz="20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pPr eaLnBrk="1" hangingPunct="1"/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70C0"/>
                </a:solidFill>
                <a:latin typeface="Century Gothic" panose="020B0502020202020204" pitchFamily="34" charset="0"/>
                <a:cs typeface="Arial" charset="0"/>
              </a:rPr>
              <a:t>Schaffer’s F1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:</a:t>
            </a:r>
          </a:p>
          <a:p>
            <a:pPr eaLnBrk="1" hangingPunct="1"/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31468"/>
              </p:ext>
            </p:extLst>
          </p:nvPr>
        </p:nvGraphicFramePr>
        <p:xfrm>
          <a:off x="3200400" y="1428750"/>
          <a:ext cx="3505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3" imgW="1688760" imgH="888840" progId="Equation.3">
                  <p:embed/>
                </p:oleObj>
              </mc:Choice>
              <mc:Fallback>
                <p:oleObj name="Equation" r:id="rId3" imgW="1688760" imgH="888840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428750"/>
                        <a:ext cx="3505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771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81000" y="285750"/>
            <a:ext cx="235994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Simulation Results</a:t>
            </a:r>
          </a:p>
          <a:p>
            <a:pPr eaLnBrk="1" hangingPunct="1"/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00" y="742950"/>
            <a:ext cx="499203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173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28</a:t>
            </a:fld>
            <a:endParaRPr lang="en-US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 rot="16200000">
            <a:off x="-576381" y="1921459"/>
            <a:ext cx="207460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 err="1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Sammon’s</a:t>
            </a:r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 NLM</a:t>
            </a:r>
          </a:p>
          <a:p>
            <a:pPr eaLnBrk="1" hangingPunct="1"/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90550"/>
            <a:ext cx="238837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 rot="16200000">
            <a:off x="2704857" y="2073859"/>
            <a:ext cx="220284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VISOR Algorithm</a:t>
            </a:r>
          </a:p>
          <a:p>
            <a:pPr eaLnBrk="1" hangingPunct="1"/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81" y="645112"/>
            <a:ext cx="2137319" cy="345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98958"/>
            <a:ext cx="2057400" cy="3244392"/>
          </a:xfrm>
          <a:prstGeom prst="rect">
            <a:avLst/>
          </a:prstGeom>
        </p:spPr>
      </p:pic>
      <p:sp>
        <p:nvSpPr>
          <p:cNvPr id="12" name="TextBox 3"/>
          <p:cNvSpPr txBox="1">
            <a:spLocks noChangeArrowheads="1"/>
          </p:cNvSpPr>
          <p:nvPr/>
        </p:nvSpPr>
        <p:spPr bwMode="auto">
          <a:xfrm rot="16200000">
            <a:off x="5849035" y="2091719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	</a:t>
            </a:r>
          </a:p>
        </p:txBody>
      </p:sp>
    </p:spTree>
    <p:extLst>
      <p:ext uri="{BB962C8B-B14F-4D97-AF65-F5344CB8AC3E}">
        <p14:creationId xmlns:p14="http://schemas.microsoft.com/office/powerpoint/2010/main" val="131593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29</a:t>
            </a:fld>
            <a:endParaRPr lang="en-US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81000" y="285750"/>
            <a:ext cx="382829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Working Principle of the VIGA</a:t>
            </a:r>
          </a:p>
          <a:p>
            <a:pPr eaLnBrk="1" hangingPunct="1"/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724400" y="1403687"/>
            <a:ext cx="3200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Note: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VIGA is found to be almost five times faster than SGA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66751"/>
            <a:ext cx="3962400" cy="372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2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361950"/>
            <a:ext cx="7603363" cy="5416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3: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Select the remaining four strings using tournament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selection scheme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4: 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Carry out crossover with a probability </a:t>
            </a:r>
            <a:r>
              <a:rPr lang="en-US" sz="2000" b="1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 = 1.0 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 and </a:t>
            </a:r>
            <a:r>
              <a:rPr lang="en-US" sz="2000" b="1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 = 0.0</a:t>
            </a:r>
          </a:p>
          <a:p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5: 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Check for convergence.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  If the convergence criterion is reached,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 terminate the program.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 Otherwise, go to the next step.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4429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66750"/>
            <a:ext cx="8000908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6: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Create a new population of strings of size 5 by 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copying the best (elite) string of the semi-converged 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population and then generating the remaining four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strings at random. Go to Step 2.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8316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Visualized Interactive GA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971550"/>
            <a:ext cx="7263527" cy="51090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To investigate topological information of the surface of</a:t>
            </a:r>
          </a:p>
          <a:p>
            <a:pPr>
              <a:buClr>
                <a:srgbClr val="FF0000"/>
              </a:buClr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objective function to be optimized </a:t>
            </a:r>
          </a:p>
          <a:p>
            <a:pPr>
              <a:buClr>
                <a:srgbClr val="FF0000"/>
              </a:buClr>
            </a:pP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To accelerate the GA-search</a:t>
            </a:r>
          </a:p>
          <a:p>
            <a:pPr>
              <a:buClr>
                <a:srgbClr val="FF0000"/>
              </a:buClr>
            </a:pP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To develop VIGA, higher dimensional data are to be </a:t>
            </a:r>
          </a:p>
          <a:p>
            <a:pPr>
              <a:buClr>
                <a:srgbClr val="FF0000"/>
              </a:buClr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mapped into lower dimension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8360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71800" y="315283"/>
            <a:ext cx="26773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Mapping Methods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4039394" y="940867"/>
            <a:ext cx="457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62200" y="1170261"/>
            <a:ext cx="3810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171701" y="1360761"/>
            <a:ext cx="381000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982494" y="1359967"/>
            <a:ext cx="381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990600" y="1458283"/>
            <a:ext cx="73003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Linear Methods			Non-Linear Methods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533400" y="1839283"/>
            <a:ext cx="3581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Franklin Gothic Medium" panose="020B0603020102020204" pitchFamily="34" charset="0"/>
              <a:buAutoNum type="arabicParenR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Principal component Analysis</a:t>
            </a:r>
          </a:p>
          <a:p>
            <a:pPr eaLnBrk="1" hangingPunct="1">
              <a:buFont typeface="Franklin Gothic Medium" panose="020B0603020102020204" pitchFamily="34" charset="0"/>
              <a:buAutoNum type="arabicParenR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Least Square Mapping</a:t>
            </a:r>
          </a:p>
          <a:p>
            <a:pPr eaLnBrk="1" hangingPunct="1">
              <a:buFont typeface="Franklin Gothic Medium" panose="020B0603020102020204" pitchFamily="34" charset="0"/>
              <a:buAutoNum type="arabicParenR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Projection Pursuit Mapping..</a:t>
            </a:r>
            <a:r>
              <a:rPr lang="en-US" altLang="en-US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etc</a:t>
            </a:r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5029200" y="1839283"/>
            <a:ext cx="3733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Franklin Gothic Medium" panose="020B0603020102020204" pitchFamily="34" charset="0"/>
              <a:buAutoNum type="arabicParenR"/>
            </a:pPr>
            <a:r>
              <a:rPr lang="en-US" altLang="en-US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Sammon’s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Non-Linear Mapping (NLM)</a:t>
            </a:r>
          </a:p>
          <a:p>
            <a:pPr eaLnBrk="1" hangingPunct="1">
              <a:buFont typeface="Franklin Gothic Medium" panose="020B0603020102020204" pitchFamily="34" charset="0"/>
              <a:buAutoNum type="arabicParenR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VISOR algorithm</a:t>
            </a:r>
          </a:p>
          <a:p>
            <a:pPr eaLnBrk="1" hangingPunct="1">
              <a:buFont typeface="Franklin Gothic Medium" panose="020B0603020102020204" pitchFamily="34" charset="0"/>
              <a:buAutoNum type="arabicParenR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Self-Organizing Maps (SOM)..</a:t>
            </a:r>
            <a:r>
              <a:rPr lang="en-US" altLang="en-US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etc</a:t>
            </a:r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3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US" altLang="en-US" sz="24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Sammon’s</a:t>
            </a:r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Non-Linear Mapping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971550"/>
            <a:ext cx="835356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Distance preserving technique</a:t>
            </a:r>
          </a:p>
          <a:p>
            <a:pPr>
              <a:buClr>
                <a:srgbClr val="FF0000"/>
              </a:buClr>
            </a:pP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Error in mapping is minimized using a gradient descent method</a:t>
            </a: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Problem:</a:t>
            </a: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L-dimensional N data points are to be mapped 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 into 2D Plane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9932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US" altLang="en-US" sz="24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Sammon’s</a:t>
            </a:r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Non-Linear Mapping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0" y="1047750"/>
            <a:ext cx="7315899" cy="244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3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7200" y="457200"/>
            <a:ext cx="61702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 points in L-D space are represented as follows: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90600" y="971550"/>
                <a:ext cx="5287153" cy="1222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;...;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𝑁𝐿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971550"/>
                <a:ext cx="5287153" cy="12223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457200" y="2400240"/>
            <a:ext cx="5767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 points in 2D plane are expected as follows: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14400" y="2944873"/>
                <a:ext cx="5165901" cy="617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;...;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44873"/>
                <a:ext cx="5165901" cy="617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69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5EE16EB7CDBB45B00F439DE3CEDC28" ma:contentTypeVersion="2" ma:contentTypeDescription="Create a new document." ma:contentTypeScope="" ma:versionID="b6c32080cfeb7c7806f913394c7352ff">
  <xsd:schema xmlns:xsd="http://www.w3.org/2001/XMLSchema" xmlns:xs="http://www.w3.org/2001/XMLSchema" xmlns:p="http://schemas.microsoft.com/office/2006/metadata/properties" xmlns:ns2="05e42192-a6fc-41ee-ab82-ac55451a19ef" targetNamespace="http://schemas.microsoft.com/office/2006/metadata/properties" ma:root="true" ma:fieldsID="35d9069b14001e9301f85a034bdcd9e4" ns2:_="">
    <xsd:import namespace="05e42192-a6fc-41ee-ab82-ac55451a19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e42192-a6fc-41ee-ab82-ac55451a19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920031-79D2-46CF-B8EE-68A9BE5EA634}"/>
</file>

<file path=customXml/itemProps2.xml><?xml version="1.0" encoding="utf-8"?>
<ds:datastoreItem xmlns:ds="http://schemas.openxmlformats.org/officeDocument/2006/customXml" ds:itemID="{7186AF68-DE63-46F1-938C-1A38A68D6B5D}"/>
</file>

<file path=customXml/itemProps3.xml><?xml version="1.0" encoding="utf-8"?>
<ds:datastoreItem xmlns:ds="http://schemas.openxmlformats.org/officeDocument/2006/customXml" ds:itemID="{7A863373-6116-4AAF-8BA9-CE2BF0DCDC2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1207</Words>
  <Application>Microsoft Office PowerPoint</Application>
  <PresentationFormat>On-screen Show (16:9)</PresentationFormat>
  <Paragraphs>350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Century Gothic</vt:lpstr>
      <vt:lpstr>Franklin Gothic Medium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dkpra</cp:lastModifiedBy>
  <cp:revision>84</cp:revision>
  <dcterms:created xsi:type="dcterms:W3CDTF">2016-12-13T07:50:37Z</dcterms:created>
  <dcterms:modified xsi:type="dcterms:W3CDTF">2020-09-17T14:24:08Z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0x010100F15EE16EB7CDBB45B00F439DE3CEDC28</vt:lpwstr>
  </property>
</Properties>
</file>