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309" r:id="rId2"/>
    <p:sldId id="258" r:id="rId3"/>
    <p:sldId id="273" r:id="rId4"/>
    <p:sldId id="274" r:id="rId5"/>
    <p:sldId id="259" r:id="rId6"/>
    <p:sldId id="260" r:id="rId7"/>
    <p:sldId id="275" r:id="rId8"/>
    <p:sldId id="261" r:id="rId9"/>
    <p:sldId id="262" r:id="rId10"/>
    <p:sldId id="263" r:id="rId11"/>
    <p:sldId id="276" r:id="rId12"/>
    <p:sldId id="264" r:id="rId13"/>
    <p:sldId id="277" r:id="rId14"/>
    <p:sldId id="265" r:id="rId15"/>
    <p:sldId id="269" r:id="rId16"/>
    <p:sldId id="281" r:id="rId17"/>
    <p:sldId id="270" r:id="rId18"/>
    <p:sldId id="282" r:id="rId19"/>
    <p:sldId id="271" r:id="rId20"/>
    <p:sldId id="283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284" r:id="rId35"/>
    <p:sldId id="272" r:id="rId36"/>
    <p:sldId id="285" r:id="rId37"/>
    <p:sldId id="305" r:id="rId38"/>
    <p:sldId id="306" r:id="rId39"/>
    <p:sldId id="308" r:id="rId4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66" autoAdjust="0"/>
    <p:restoredTop sz="94660"/>
  </p:normalViewPr>
  <p:slideViewPr>
    <p:cSldViewPr>
      <p:cViewPr varScale="1">
        <p:scale>
          <a:sx n="90" d="100"/>
          <a:sy n="90" d="100"/>
        </p:scale>
        <p:origin x="103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8AFF1-86C9-4393-B194-E243FDA7778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F026C-078E-4EE5-9BC2-B66583B32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1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F026C-078E-4EE5-9BC2-B66583B329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2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8217-112A-4EED-8490-F270C109D577}" type="datetime1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275A-14D1-4321-94BE-ADA6F64913C6}" type="datetime1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03C7-408D-453B-BECF-0CB7E4745B9E}" type="datetime1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73E8-3BF2-4C5E-AED4-82FCFAF90F2D}" type="datetime1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94C8-89E5-48D9-9522-0581E1B29217}" type="datetime1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D326-2CF5-42A9-93CC-3FE7F3A04360}" type="datetime1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3E13-8592-44D9-9FCD-95327EFA9208}" type="datetime1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77EA-AF33-495D-8CB8-E84D934BA2E7}" type="datetime1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8FE0-D448-4B6C-8917-ABD8E1AEECB7}" type="datetime1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CFDB-D02E-4215-91BB-4AE3007B5D71}" type="datetime1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BBDD-F9BF-4AE1-946E-7A2164FECFD9}" type="datetime1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5BB69-5B64-461A-90BB-B78E18E98E5E}" type="datetime1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228600" y="1962150"/>
            <a:ext cx="8458200" cy="8875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>
                <a:solidFill>
                  <a:srgbClr val="353C5F"/>
                </a:solidFill>
                <a:latin typeface="Century Gothic" pitchFamily="34" charset="0"/>
                <a:cs typeface="Times New Roman" pitchFamily="18" charset="0"/>
              </a:rPr>
              <a:t>Topic 11: MULTI-OBJECTIVE OPTIMIZATION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353C5F"/>
              </a:solidFill>
              <a:effectLst/>
              <a:uLnTx/>
              <a:uFillTx/>
              <a:latin typeface="Century Gothic" pitchFamily="34" charset="0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95400" y="3051368"/>
            <a:ext cx="6400800" cy="53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b="1" dirty="0">
                <a:solidFill>
                  <a:srgbClr val="353C5F"/>
                </a:solidFill>
                <a:latin typeface="Century Gothic" pitchFamily="34" charset="0"/>
                <a:cs typeface="Arial" pitchFamily="34" charset="0"/>
              </a:rPr>
              <a:t>PROF. (DR.) DILIP KUMAR PRATIHAR</a:t>
            </a:r>
            <a:endParaRPr kumimoji="0" lang="en-US" sz="1400" b="1" u="none" strike="noStrike" kern="1200" cap="none" spc="0" normalizeH="0" baseline="0" noProof="0" dirty="0">
              <a:ln>
                <a:noFill/>
              </a:ln>
              <a:solidFill>
                <a:srgbClr val="353C5F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b="1" noProof="0">
                <a:solidFill>
                  <a:schemeClr val="accent2"/>
                </a:solidFill>
                <a:latin typeface="Century Gothic" pitchFamily="34" charset="0"/>
                <a:cs typeface="Arial" pitchFamily="34" charset="0"/>
              </a:rPr>
              <a:t>MECHANICAL ENGINEERING DEPARTMENT, IIT KHARAGPUR</a:t>
            </a:r>
            <a:endParaRPr kumimoji="0" lang="en-US" sz="1200" b="1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225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2"/>
          <p:cNvSpPr txBox="1">
            <a:spLocks noChangeArrowheads="1"/>
          </p:cNvSpPr>
          <p:nvPr/>
        </p:nvSpPr>
        <p:spPr bwMode="auto">
          <a:xfrm>
            <a:off x="152400" y="361950"/>
            <a:ext cx="44422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3. Vector Evaluated GA (VEGA)</a:t>
            </a: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533400" y="870287"/>
            <a:ext cx="398859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8275" indent="-168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68275" indent="-168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Proposed by Schaffer in 1985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Let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population size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No. of objectives</a:t>
            </a:r>
          </a:p>
        </p:txBody>
      </p:sp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457200" y="1962150"/>
            <a:ext cx="1016625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Steps</a:t>
            </a:r>
          </a:p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Step 1:</a:t>
            </a: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Step 2:</a:t>
            </a: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437" name="TextBox 5"/>
          <p:cNvSpPr txBox="1">
            <a:spLocks noChangeArrowheads="1"/>
          </p:cNvSpPr>
          <p:nvPr/>
        </p:nvSpPr>
        <p:spPr bwMode="auto">
          <a:xfrm>
            <a:off x="1373695" y="2266950"/>
            <a:ext cx="761790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Create a population of size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, at random</a:t>
            </a: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Carry out proportionate selection objective-wise and thus, create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sub-populations of size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N/q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each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8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838200" y="438150"/>
            <a:ext cx="1016625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Step 3:</a:t>
            </a: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Step 4:</a:t>
            </a: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Step 5:</a:t>
            </a:r>
          </a:p>
        </p:txBody>
      </p:sp>
      <p:sp>
        <p:nvSpPr>
          <p:cNvPr id="18437" name="TextBox 5"/>
          <p:cNvSpPr txBox="1">
            <a:spLocks noChangeArrowheads="1"/>
          </p:cNvSpPr>
          <p:nvPr/>
        </p:nvSpPr>
        <p:spPr bwMode="auto">
          <a:xfrm>
            <a:off x="1924050" y="742950"/>
            <a:ext cx="531495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Shuffling is done to put different weights on different objectives artificially. In shuffling, only the positions of the strings will be changed.</a:t>
            </a: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Carry out crossover</a:t>
            </a: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Carry out mutation</a:t>
            </a: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4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2"/>
          <p:cNvSpPr txBox="1">
            <a:spLocks noChangeArrowheads="1"/>
          </p:cNvSpPr>
          <p:nvPr/>
        </p:nvSpPr>
        <p:spPr bwMode="auto">
          <a:xfrm>
            <a:off x="320689" y="262354"/>
            <a:ext cx="554671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Concept of Non-domination and Ranks</a:t>
            </a:r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392906" y="742951"/>
            <a:ext cx="661749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Let us consider an optimization problem, where two objectives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and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are to be minimized.</a:t>
            </a:r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2858096" y="2405997"/>
            <a:ext cx="1485900" cy="11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600450" y="3149542"/>
            <a:ext cx="1885950" cy="11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rot="10800000">
            <a:off x="3829050" y="806392"/>
            <a:ext cx="2788444" cy="2110979"/>
          </a:xfrm>
          <a:prstGeom prst="arc">
            <a:avLst/>
          </a:prstGeom>
          <a:ln w="317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8" name="Flowchart: Connector 27"/>
          <p:cNvSpPr/>
          <p:nvPr/>
        </p:nvSpPr>
        <p:spPr>
          <a:xfrm>
            <a:off x="4686300" y="2806642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9" name="Flowchart: Connector 28"/>
          <p:cNvSpPr/>
          <p:nvPr/>
        </p:nvSpPr>
        <p:spPr>
          <a:xfrm>
            <a:off x="4000500" y="2349442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30" name="Flowchart: Connector 29"/>
          <p:cNvSpPr/>
          <p:nvPr/>
        </p:nvSpPr>
        <p:spPr>
          <a:xfrm>
            <a:off x="3829050" y="2063692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9466" name="TextBox 78"/>
          <p:cNvSpPr txBox="1">
            <a:spLocks noChangeArrowheads="1"/>
          </p:cNvSpPr>
          <p:nvPr/>
        </p:nvSpPr>
        <p:spPr bwMode="auto">
          <a:xfrm>
            <a:off x="4457700" y="3092392"/>
            <a:ext cx="3545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7" name="TextBox 79"/>
          <p:cNvSpPr txBox="1">
            <a:spLocks noChangeArrowheads="1"/>
          </p:cNvSpPr>
          <p:nvPr/>
        </p:nvSpPr>
        <p:spPr bwMode="auto">
          <a:xfrm rot="16200000">
            <a:off x="3173127" y="2264284"/>
            <a:ext cx="3545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8" name="TextBox 81"/>
          <p:cNvSpPr txBox="1">
            <a:spLocks noChangeArrowheads="1"/>
          </p:cNvSpPr>
          <p:nvPr/>
        </p:nvSpPr>
        <p:spPr bwMode="auto">
          <a:xfrm>
            <a:off x="5715000" y="2406592"/>
            <a:ext cx="73449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Rank 3</a:t>
            </a:r>
          </a:p>
        </p:txBody>
      </p:sp>
      <p:sp>
        <p:nvSpPr>
          <p:cNvPr id="36" name="Arc 35"/>
          <p:cNvSpPr/>
          <p:nvPr/>
        </p:nvSpPr>
        <p:spPr>
          <a:xfrm rot="10800000">
            <a:off x="4057650" y="634942"/>
            <a:ext cx="2788444" cy="2110979"/>
          </a:xfrm>
          <a:prstGeom prst="arc">
            <a:avLst/>
          </a:prstGeom>
          <a:ln w="317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37" name="Arc 36"/>
          <p:cNvSpPr/>
          <p:nvPr/>
        </p:nvSpPr>
        <p:spPr>
          <a:xfrm rot="10800000">
            <a:off x="4286250" y="463492"/>
            <a:ext cx="2788444" cy="2110979"/>
          </a:xfrm>
          <a:prstGeom prst="arc">
            <a:avLst/>
          </a:prstGeom>
          <a:ln w="317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38" name="Flowchart: Connector 37"/>
          <p:cNvSpPr/>
          <p:nvPr/>
        </p:nvSpPr>
        <p:spPr>
          <a:xfrm>
            <a:off x="4057650" y="1892242"/>
            <a:ext cx="114300" cy="114300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0" name="Flowchart: Connector 39"/>
          <p:cNvSpPr/>
          <p:nvPr/>
        </p:nvSpPr>
        <p:spPr>
          <a:xfrm>
            <a:off x="4286250" y="2635192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1" name="Flowchart: Connector 40"/>
          <p:cNvSpPr/>
          <p:nvPr/>
        </p:nvSpPr>
        <p:spPr>
          <a:xfrm>
            <a:off x="5086350" y="2863792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2" name="Flowchart: Connector 41"/>
          <p:cNvSpPr/>
          <p:nvPr/>
        </p:nvSpPr>
        <p:spPr>
          <a:xfrm>
            <a:off x="4229100" y="2177992"/>
            <a:ext cx="114300" cy="114300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3" name="Flowchart: Connector 42"/>
          <p:cNvSpPr/>
          <p:nvPr/>
        </p:nvSpPr>
        <p:spPr>
          <a:xfrm>
            <a:off x="4457700" y="2406592"/>
            <a:ext cx="114300" cy="114300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4" name="Flowchart: Connector 43"/>
          <p:cNvSpPr/>
          <p:nvPr/>
        </p:nvSpPr>
        <p:spPr>
          <a:xfrm>
            <a:off x="4800600" y="2578042"/>
            <a:ext cx="114300" cy="114300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5" name="Flowchart: Connector 44"/>
          <p:cNvSpPr/>
          <p:nvPr/>
        </p:nvSpPr>
        <p:spPr>
          <a:xfrm>
            <a:off x="5257800" y="2692342"/>
            <a:ext cx="114300" cy="114300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6" name="Flowchart: Connector 45"/>
          <p:cNvSpPr/>
          <p:nvPr/>
        </p:nvSpPr>
        <p:spPr>
          <a:xfrm>
            <a:off x="4286250" y="1720792"/>
            <a:ext cx="114300" cy="114300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7" name="Flowchart: Connector 46"/>
          <p:cNvSpPr/>
          <p:nvPr/>
        </p:nvSpPr>
        <p:spPr>
          <a:xfrm>
            <a:off x="4457700" y="2006542"/>
            <a:ext cx="114300" cy="114300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8" name="Flowchart: Connector 47"/>
          <p:cNvSpPr/>
          <p:nvPr/>
        </p:nvSpPr>
        <p:spPr>
          <a:xfrm>
            <a:off x="4686300" y="2235142"/>
            <a:ext cx="114300" cy="114300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9" name="Flowchart: Connector 48"/>
          <p:cNvSpPr/>
          <p:nvPr/>
        </p:nvSpPr>
        <p:spPr>
          <a:xfrm>
            <a:off x="5029200" y="2406592"/>
            <a:ext cx="114300" cy="114300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50" name="Flowchart: Connector 49"/>
          <p:cNvSpPr/>
          <p:nvPr/>
        </p:nvSpPr>
        <p:spPr>
          <a:xfrm>
            <a:off x="5429250" y="2520892"/>
            <a:ext cx="114300" cy="114300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9483" name="TextBox 81"/>
          <p:cNvSpPr txBox="1">
            <a:spLocks noChangeArrowheads="1"/>
          </p:cNvSpPr>
          <p:nvPr/>
        </p:nvSpPr>
        <p:spPr bwMode="auto">
          <a:xfrm>
            <a:off x="5600700" y="2635192"/>
            <a:ext cx="73449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Rank 2</a:t>
            </a:r>
          </a:p>
        </p:txBody>
      </p:sp>
      <p:sp>
        <p:nvSpPr>
          <p:cNvPr id="19484" name="TextBox 81"/>
          <p:cNvSpPr txBox="1">
            <a:spLocks noChangeArrowheads="1"/>
          </p:cNvSpPr>
          <p:nvPr/>
        </p:nvSpPr>
        <p:spPr bwMode="auto">
          <a:xfrm>
            <a:off x="5314950" y="2863792"/>
            <a:ext cx="73449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Rank 1</a:t>
            </a:r>
          </a:p>
        </p:txBody>
      </p:sp>
      <p:sp>
        <p:nvSpPr>
          <p:cNvPr id="19485" name="TextBox 30"/>
          <p:cNvSpPr txBox="1">
            <a:spLocks noChangeArrowheads="1"/>
          </p:cNvSpPr>
          <p:nvPr/>
        </p:nvSpPr>
        <p:spPr bwMode="auto">
          <a:xfrm>
            <a:off x="457200" y="3449419"/>
            <a:ext cx="61150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8275" indent="-168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Point 1 is non-dominated solution and point 2 is a dominated one.</a:t>
            </a:r>
          </a:p>
        </p:txBody>
      </p:sp>
      <p:sp>
        <p:nvSpPr>
          <p:cNvPr id="19486" name="Text Box 31"/>
          <p:cNvSpPr txBox="1">
            <a:spLocks noChangeArrowheads="1"/>
          </p:cNvSpPr>
          <p:nvPr/>
        </p:nvSpPr>
        <p:spPr bwMode="auto">
          <a:xfrm>
            <a:off x="3588544" y="1976777"/>
            <a:ext cx="2712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9487" name="Text Box 32"/>
          <p:cNvSpPr txBox="1">
            <a:spLocks noChangeArrowheads="1"/>
          </p:cNvSpPr>
          <p:nvPr/>
        </p:nvSpPr>
        <p:spPr bwMode="auto">
          <a:xfrm>
            <a:off x="3874294" y="1633877"/>
            <a:ext cx="2712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12</a:t>
            </a:fld>
            <a:endParaRPr lang="en-US"/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4038600" y="1428750"/>
            <a:ext cx="2712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 dirty="0">
                <a:latin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5943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19466" grpId="0"/>
      <p:bldP spid="19467" grpId="0"/>
      <p:bldP spid="19468" grpId="0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19483" grpId="0"/>
      <p:bldP spid="19484" grpId="0"/>
      <p:bldP spid="19486" grpId="0"/>
      <p:bldP spid="19487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 rot="5400000">
            <a:off x="1473911" y="1147647"/>
            <a:ext cx="1485900" cy="11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16265" y="1891192"/>
            <a:ext cx="1885950" cy="11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rot="10800000">
            <a:off x="2444865" y="-451958"/>
            <a:ext cx="2788444" cy="2110979"/>
          </a:xfrm>
          <a:prstGeom prst="arc">
            <a:avLst/>
          </a:prstGeom>
          <a:ln w="317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8" name="Flowchart: Connector 27"/>
          <p:cNvSpPr/>
          <p:nvPr/>
        </p:nvSpPr>
        <p:spPr>
          <a:xfrm>
            <a:off x="3302115" y="1548292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9" name="Flowchart: Connector 28"/>
          <p:cNvSpPr/>
          <p:nvPr/>
        </p:nvSpPr>
        <p:spPr>
          <a:xfrm>
            <a:off x="2616315" y="1091092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30" name="Flowchart: Connector 29"/>
          <p:cNvSpPr/>
          <p:nvPr/>
        </p:nvSpPr>
        <p:spPr>
          <a:xfrm>
            <a:off x="2444865" y="805342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9466" name="TextBox 78"/>
          <p:cNvSpPr txBox="1">
            <a:spLocks noChangeArrowheads="1"/>
          </p:cNvSpPr>
          <p:nvPr/>
        </p:nvSpPr>
        <p:spPr bwMode="auto">
          <a:xfrm>
            <a:off x="3073515" y="1834042"/>
            <a:ext cx="3545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7" name="TextBox 79"/>
          <p:cNvSpPr txBox="1">
            <a:spLocks noChangeArrowheads="1"/>
          </p:cNvSpPr>
          <p:nvPr/>
        </p:nvSpPr>
        <p:spPr bwMode="auto">
          <a:xfrm rot="16200000">
            <a:off x="1788942" y="1005934"/>
            <a:ext cx="3545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2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8" name="TextBox 81"/>
          <p:cNvSpPr txBox="1">
            <a:spLocks noChangeArrowheads="1"/>
          </p:cNvSpPr>
          <p:nvPr/>
        </p:nvSpPr>
        <p:spPr bwMode="auto">
          <a:xfrm>
            <a:off x="4330815" y="1148242"/>
            <a:ext cx="73449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Rank 3</a:t>
            </a:r>
          </a:p>
        </p:txBody>
      </p:sp>
      <p:sp>
        <p:nvSpPr>
          <p:cNvPr id="36" name="Arc 35"/>
          <p:cNvSpPr/>
          <p:nvPr/>
        </p:nvSpPr>
        <p:spPr>
          <a:xfrm rot="10800000">
            <a:off x="2673465" y="-623408"/>
            <a:ext cx="2788444" cy="2110979"/>
          </a:xfrm>
          <a:prstGeom prst="arc">
            <a:avLst/>
          </a:prstGeom>
          <a:ln w="317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37" name="Arc 36"/>
          <p:cNvSpPr/>
          <p:nvPr/>
        </p:nvSpPr>
        <p:spPr>
          <a:xfrm rot="10800000">
            <a:off x="2902065" y="-794858"/>
            <a:ext cx="2788444" cy="2110979"/>
          </a:xfrm>
          <a:prstGeom prst="arc">
            <a:avLst/>
          </a:prstGeom>
          <a:ln w="317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38" name="Flowchart: Connector 37"/>
          <p:cNvSpPr/>
          <p:nvPr/>
        </p:nvSpPr>
        <p:spPr>
          <a:xfrm>
            <a:off x="2673465" y="633892"/>
            <a:ext cx="114300" cy="114300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0" name="Flowchart: Connector 39"/>
          <p:cNvSpPr/>
          <p:nvPr/>
        </p:nvSpPr>
        <p:spPr>
          <a:xfrm>
            <a:off x="2902065" y="1376842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1" name="Flowchart: Connector 40"/>
          <p:cNvSpPr/>
          <p:nvPr/>
        </p:nvSpPr>
        <p:spPr>
          <a:xfrm>
            <a:off x="3702165" y="1605442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2" name="Flowchart: Connector 41"/>
          <p:cNvSpPr/>
          <p:nvPr/>
        </p:nvSpPr>
        <p:spPr>
          <a:xfrm>
            <a:off x="2844915" y="919642"/>
            <a:ext cx="114300" cy="114300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3" name="Flowchart: Connector 42"/>
          <p:cNvSpPr/>
          <p:nvPr/>
        </p:nvSpPr>
        <p:spPr>
          <a:xfrm>
            <a:off x="3073515" y="1148242"/>
            <a:ext cx="114300" cy="114300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4" name="Flowchart: Connector 43"/>
          <p:cNvSpPr/>
          <p:nvPr/>
        </p:nvSpPr>
        <p:spPr>
          <a:xfrm>
            <a:off x="3416415" y="1319692"/>
            <a:ext cx="114300" cy="114300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5" name="Flowchart: Connector 44"/>
          <p:cNvSpPr/>
          <p:nvPr/>
        </p:nvSpPr>
        <p:spPr>
          <a:xfrm>
            <a:off x="3873615" y="1433992"/>
            <a:ext cx="114300" cy="114300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6" name="Flowchart: Connector 45"/>
          <p:cNvSpPr/>
          <p:nvPr/>
        </p:nvSpPr>
        <p:spPr>
          <a:xfrm>
            <a:off x="2902065" y="462442"/>
            <a:ext cx="114300" cy="114300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7" name="Flowchart: Connector 46"/>
          <p:cNvSpPr/>
          <p:nvPr/>
        </p:nvSpPr>
        <p:spPr>
          <a:xfrm>
            <a:off x="3073515" y="748192"/>
            <a:ext cx="114300" cy="114300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8" name="Flowchart: Connector 47"/>
          <p:cNvSpPr/>
          <p:nvPr/>
        </p:nvSpPr>
        <p:spPr>
          <a:xfrm>
            <a:off x="3302115" y="976792"/>
            <a:ext cx="114300" cy="114300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9" name="Flowchart: Connector 48"/>
          <p:cNvSpPr/>
          <p:nvPr/>
        </p:nvSpPr>
        <p:spPr>
          <a:xfrm>
            <a:off x="3645015" y="1148242"/>
            <a:ext cx="114300" cy="114300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50" name="Flowchart: Connector 49"/>
          <p:cNvSpPr/>
          <p:nvPr/>
        </p:nvSpPr>
        <p:spPr>
          <a:xfrm>
            <a:off x="4045065" y="1262542"/>
            <a:ext cx="114300" cy="114300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9483" name="TextBox 81"/>
          <p:cNvSpPr txBox="1">
            <a:spLocks noChangeArrowheads="1"/>
          </p:cNvSpPr>
          <p:nvPr/>
        </p:nvSpPr>
        <p:spPr bwMode="auto">
          <a:xfrm>
            <a:off x="4216515" y="1376842"/>
            <a:ext cx="73449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Rank 2</a:t>
            </a:r>
          </a:p>
        </p:txBody>
      </p:sp>
      <p:sp>
        <p:nvSpPr>
          <p:cNvPr id="19484" name="TextBox 81"/>
          <p:cNvSpPr txBox="1">
            <a:spLocks noChangeArrowheads="1"/>
          </p:cNvSpPr>
          <p:nvPr/>
        </p:nvSpPr>
        <p:spPr bwMode="auto">
          <a:xfrm>
            <a:off x="3930765" y="1605442"/>
            <a:ext cx="73449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Rank 1</a:t>
            </a:r>
          </a:p>
        </p:txBody>
      </p:sp>
      <p:sp>
        <p:nvSpPr>
          <p:cNvPr id="19485" name="TextBox 30"/>
          <p:cNvSpPr txBox="1">
            <a:spLocks noChangeArrowheads="1"/>
          </p:cNvSpPr>
          <p:nvPr/>
        </p:nvSpPr>
        <p:spPr bwMode="auto">
          <a:xfrm>
            <a:off x="228600" y="2266950"/>
            <a:ext cx="83058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68275" indent="-168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All non-dominated points are assigned Rank 1.</a:t>
            </a:r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Average fitness of Rank 1 will be better than that of Rank 2.</a:t>
            </a:r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Reproduction will select more number of Rank 1 solutions compared to Rank 2 solutions.</a:t>
            </a:r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Use crossover and mutation.</a:t>
            </a:r>
          </a:p>
        </p:txBody>
      </p:sp>
      <p:sp>
        <p:nvSpPr>
          <p:cNvPr id="19486" name="Text Box 31"/>
          <p:cNvSpPr txBox="1">
            <a:spLocks noChangeArrowheads="1"/>
          </p:cNvSpPr>
          <p:nvPr/>
        </p:nvSpPr>
        <p:spPr bwMode="auto">
          <a:xfrm>
            <a:off x="2204359" y="718427"/>
            <a:ext cx="2712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9487" name="Text Box 32"/>
          <p:cNvSpPr txBox="1">
            <a:spLocks noChangeArrowheads="1"/>
          </p:cNvSpPr>
          <p:nvPr/>
        </p:nvSpPr>
        <p:spPr bwMode="auto">
          <a:xfrm>
            <a:off x="2490109" y="375527"/>
            <a:ext cx="2712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13</a:t>
            </a:fld>
            <a:endParaRPr lang="en-US"/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2642509" y="209550"/>
            <a:ext cx="2712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 dirty="0">
                <a:latin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0744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2"/>
          <p:cNvSpPr txBox="1">
            <a:spLocks noChangeArrowheads="1"/>
          </p:cNvSpPr>
          <p:nvPr/>
        </p:nvSpPr>
        <p:spPr bwMode="auto">
          <a:xfrm>
            <a:off x="152400" y="209550"/>
            <a:ext cx="362791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Checking for Dominance</a:t>
            </a:r>
          </a:p>
        </p:txBody>
      </p:sp>
      <p:sp>
        <p:nvSpPr>
          <p:cNvPr id="20483" name="TextBox 30"/>
          <p:cNvSpPr txBox="1">
            <a:spLocks noChangeArrowheads="1"/>
          </p:cNvSpPr>
          <p:nvPr/>
        </p:nvSpPr>
        <p:spPr bwMode="auto">
          <a:xfrm>
            <a:off x="4470310" y="432524"/>
            <a:ext cx="414029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61963" indent="-4619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*1: Initially selected as non-dominated point</a:t>
            </a:r>
          </a:p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*2: Better than all non-dominated point</a:t>
            </a:r>
          </a:p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*3: Better than some points of non-dominated bin but worse than some other points</a:t>
            </a:r>
          </a:p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*4: Worse points are put into dominated bin</a:t>
            </a:r>
          </a:p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*5: Worse than all non-dominated points </a:t>
            </a:r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08" y="857251"/>
            <a:ext cx="3436144" cy="3078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Straight Arrow Connector 45"/>
          <p:cNvCxnSpPr/>
          <p:nvPr/>
        </p:nvCxnSpPr>
        <p:spPr>
          <a:xfrm>
            <a:off x="1021358" y="1371600"/>
            <a:ext cx="1885950" cy="119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021358" y="1600200"/>
            <a:ext cx="1828800" cy="5596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92758" y="1828800"/>
            <a:ext cx="2114550" cy="1143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249958" y="2000250"/>
            <a:ext cx="1600200" cy="1143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>
            <a:off x="1650008" y="2000250"/>
            <a:ext cx="1200150" cy="120015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>
            <a:off x="1735733" y="2257425"/>
            <a:ext cx="1600200" cy="85725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1" name="TextBox 64"/>
          <p:cNvSpPr txBox="1">
            <a:spLocks noChangeArrowheads="1"/>
          </p:cNvSpPr>
          <p:nvPr/>
        </p:nvSpPr>
        <p:spPr bwMode="auto">
          <a:xfrm>
            <a:off x="1707158" y="1085850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*1</a:t>
            </a:r>
          </a:p>
        </p:txBody>
      </p:sp>
      <p:sp>
        <p:nvSpPr>
          <p:cNvPr id="20492" name="TextBox 65"/>
          <p:cNvSpPr txBox="1">
            <a:spLocks noChangeArrowheads="1"/>
          </p:cNvSpPr>
          <p:nvPr/>
        </p:nvSpPr>
        <p:spPr bwMode="auto">
          <a:xfrm>
            <a:off x="1707158" y="1371600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*2</a:t>
            </a:r>
          </a:p>
        </p:txBody>
      </p:sp>
      <p:sp>
        <p:nvSpPr>
          <p:cNvPr id="20493" name="TextBox 66"/>
          <p:cNvSpPr txBox="1">
            <a:spLocks noChangeArrowheads="1"/>
          </p:cNvSpPr>
          <p:nvPr/>
        </p:nvSpPr>
        <p:spPr bwMode="auto">
          <a:xfrm>
            <a:off x="1707158" y="1600200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*3</a:t>
            </a:r>
          </a:p>
        </p:txBody>
      </p:sp>
      <p:sp>
        <p:nvSpPr>
          <p:cNvPr id="20494" name="TextBox 67"/>
          <p:cNvSpPr txBox="1">
            <a:spLocks noChangeArrowheads="1"/>
          </p:cNvSpPr>
          <p:nvPr/>
        </p:nvSpPr>
        <p:spPr bwMode="auto">
          <a:xfrm>
            <a:off x="1707158" y="1828800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*5</a:t>
            </a:r>
          </a:p>
        </p:txBody>
      </p:sp>
      <p:sp>
        <p:nvSpPr>
          <p:cNvPr id="20495" name="TextBox 68"/>
          <p:cNvSpPr txBox="1">
            <a:spLocks noChangeArrowheads="1"/>
          </p:cNvSpPr>
          <p:nvPr/>
        </p:nvSpPr>
        <p:spPr bwMode="auto">
          <a:xfrm>
            <a:off x="2107208" y="3257550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*4</a:t>
            </a:r>
          </a:p>
        </p:txBody>
      </p:sp>
      <p:sp>
        <p:nvSpPr>
          <p:cNvPr id="20496" name="TextBox 69"/>
          <p:cNvSpPr txBox="1">
            <a:spLocks noChangeArrowheads="1"/>
          </p:cNvSpPr>
          <p:nvPr/>
        </p:nvSpPr>
        <p:spPr bwMode="auto">
          <a:xfrm rot="16200000">
            <a:off x="-46132" y="1471905"/>
            <a:ext cx="11560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1000 points</a:t>
            </a:r>
          </a:p>
        </p:txBody>
      </p:sp>
      <p:sp>
        <p:nvSpPr>
          <p:cNvPr id="20497" name="TextBox 70"/>
          <p:cNvSpPr txBox="1">
            <a:spLocks noChangeArrowheads="1"/>
          </p:cNvSpPr>
          <p:nvPr/>
        </p:nvSpPr>
        <p:spPr bwMode="auto">
          <a:xfrm>
            <a:off x="2507258" y="2171701"/>
            <a:ext cx="221714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Non- </a:t>
            </a:r>
          </a:p>
          <a:p>
            <a:pPr algn="ctr"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dominated bin</a:t>
            </a:r>
          </a:p>
        </p:txBody>
      </p:sp>
      <p:sp>
        <p:nvSpPr>
          <p:cNvPr id="20498" name="TextBox 71"/>
          <p:cNvSpPr txBox="1">
            <a:spLocks noChangeArrowheads="1"/>
          </p:cNvSpPr>
          <p:nvPr/>
        </p:nvSpPr>
        <p:spPr bwMode="auto">
          <a:xfrm>
            <a:off x="1307108" y="3771900"/>
            <a:ext cx="17408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Dominated bin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8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1456" y="272349"/>
            <a:ext cx="5709896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4. Non-Dominated Sorting GA (NSGA)</a:t>
            </a:r>
          </a:p>
          <a:p>
            <a:pPr marL="511969" indent="-126206">
              <a:buFont typeface="Arial" pitchFamily="34" charset="0"/>
              <a:buChar char="•"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Developed by Srinivas, Deb and others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011013"/>
            <a:ext cx="1313180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Steps</a:t>
            </a:r>
          </a:p>
          <a:p>
            <a:pPr marL="285750" indent="-28575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solidFill>
                  <a:srgbClr val="00206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Step 1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2532" name="TextBox 5"/>
          <p:cNvSpPr txBox="1">
            <a:spLocks noChangeArrowheads="1"/>
          </p:cNvSpPr>
          <p:nvPr/>
        </p:nvSpPr>
        <p:spPr bwMode="auto">
          <a:xfrm>
            <a:off x="1857375" y="1248073"/>
            <a:ext cx="5432683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Sort the population into a few ranks, say 1,  2 and 3 using a ranking  procedure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2229446" y="2914055"/>
            <a:ext cx="1485900" cy="11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71800" y="3657600"/>
            <a:ext cx="1885950" cy="11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Connector 8"/>
          <p:cNvSpPr/>
          <p:nvPr/>
        </p:nvSpPr>
        <p:spPr>
          <a:xfrm>
            <a:off x="4057650" y="3314700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0" name="Flowchart: Connector 9"/>
          <p:cNvSpPr/>
          <p:nvPr/>
        </p:nvSpPr>
        <p:spPr>
          <a:xfrm>
            <a:off x="3371850" y="2857500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1" name="Flowchart: Connector 10"/>
          <p:cNvSpPr/>
          <p:nvPr/>
        </p:nvSpPr>
        <p:spPr>
          <a:xfrm>
            <a:off x="3200400" y="2571750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2538" name="TextBox 78"/>
          <p:cNvSpPr txBox="1">
            <a:spLocks noChangeArrowheads="1"/>
          </p:cNvSpPr>
          <p:nvPr/>
        </p:nvSpPr>
        <p:spPr bwMode="auto">
          <a:xfrm>
            <a:off x="3829050" y="3600450"/>
            <a:ext cx="3545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9" name="TextBox 79"/>
          <p:cNvSpPr txBox="1">
            <a:spLocks noChangeArrowheads="1"/>
          </p:cNvSpPr>
          <p:nvPr/>
        </p:nvSpPr>
        <p:spPr bwMode="auto">
          <a:xfrm>
            <a:off x="2589610" y="2822973"/>
            <a:ext cx="3545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40" name="TextBox 81"/>
          <p:cNvSpPr txBox="1">
            <a:spLocks noChangeArrowheads="1"/>
          </p:cNvSpPr>
          <p:nvPr/>
        </p:nvSpPr>
        <p:spPr bwMode="auto">
          <a:xfrm>
            <a:off x="5086350" y="2914650"/>
            <a:ext cx="73449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Rank 3</a:t>
            </a:r>
          </a:p>
        </p:txBody>
      </p:sp>
      <p:sp>
        <p:nvSpPr>
          <p:cNvPr id="15" name="Flowchart: Connector 14"/>
          <p:cNvSpPr/>
          <p:nvPr/>
        </p:nvSpPr>
        <p:spPr>
          <a:xfrm>
            <a:off x="3429000" y="2400300"/>
            <a:ext cx="114300" cy="114300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6" name="Flowchart: Connector 15"/>
          <p:cNvSpPr/>
          <p:nvPr/>
        </p:nvSpPr>
        <p:spPr>
          <a:xfrm>
            <a:off x="3657600" y="3143250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7" name="Flowchart: Connector 16"/>
          <p:cNvSpPr/>
          <p:nvPr/>
        </p:nvSpPr>
        <p:spPr>
          <a:xfrm>
            <a:off x="4457700" y="3371850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8" name="Flowchart: Connector 17"/>
          <p:cNvSpPr/>
          <p:nvPr/>
        </p:nvSpPr>
        <p:spPr>
          <a:xfrm>
            <a:off x="3600450" y="2686050"/>
            <a:ext cx="114300" cy="114300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9" name="Flowchart: Connector 18"/>
          <p:cNvSpPr/>
          <p:nvPr/>
        </p:nvSpPr>
        <p:spPr>
          <a:xfrm>
            <a:off x="3829050" y="2914650"/>
            <a:ext cx="114300" cy="114300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0" name="Flowchart: Connector 19"/>
          <p:cNvSpPr/>
          <p:nvPr/>
        </p:nvSpPr>
        <p:spPr>
          <a:xfrm>
            <a:off x="4171950" y="3086100"/>
            <a:ext cx="114300" cy="114300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1" name="Flowchart: Connector 20"/>
          <p:cNvSpPr/>
          <p:nvPr/>
        </p:nvSpPr>
        <p:spPr>
          <a:xfrm>
            <a:off x="4629150" y="3200400"/>
            <a:ext cx="114300" cy="114300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2" name="Flowchart: Connector 21"/>
          <p:cNvSpPr/>
          <p:nvPr/>
        </p:nvSpPr>
        <p:spPr>
          <a:xfrm>
            <a:off x="3657600" y="2228850"/>
            <a:ext cx="114300" cy="114300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3" name="Flowchart: Connector 22"/>
          <p:cNvSpPr/>
          <p:nvPr/>
        </p:nvSpPr>
        <p:spPr>
          <a:xfrm>
            <a:off x="3829050" y="2514600"/>
            <a:ext cx="114300" cy="114300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4" name="Flowchart: Connector 23"/>
          <p:cNvSpPr/>
          <p:nvPr/>
        </p:nvSpPr>
        <p:spPr>
          <a:xfrm>
            <a:off x="4057650" y="2743200"/>
            <a:ext cx="114300" cy="114300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5" name="Flowchart: Connector 24"/>
          <p:cNvSpPr/>
          <p:nvPr/>
        </p:nvSpPr>
        <p:spPr>
          <a:xfrm>
            <a:off x="4400550" y="2914650"/>
            <a:ext cx="114300" cy="114300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6" name="Flowchart: Connector 25"/>
          <p:cNvSpPr/>
          <p:nvPr/>
        </p:nvSpPr>
        <p:spPr>
          <a:xfrm>
            <a:off x="4800600" y="3028950"/>
            <a:ext cx="114300" cy="114300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2553" name="TextBox 81"/>
          <p:cNvSpPr txBox="1">
            <a:spLocks noChangeArrowheads="1"/>
          </p:cNvSpPr>
          <p:nvPr/>
        </p:nvSpPr>
        <p:spPr bwMode="auto">
          <a:xfrm>
            <a:off x="4972050" y="3143250"/>
            <a:ext cx="73449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Rank 2</a:t>
            </a:r>
          </a:p>
        </p:txBody>
      </p:sp>
      <p:sp>
        <p:nvSpPr>
          <p:cNvPr id="22554" name="TextBox 81"/>
          <p:cNvSpPr txBox="1">
            <a:spLocks noChangeArrowheads="1"/>
          </p:cNvSpPr>
          <p:nvPr/>
        </p:nvSpPr>
        <p:spPr bwMode="auto">
          <a:xfrm>
            <a:off x="4686300" y="3371850"/>
            <a:ext cx="73449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Rank 1</a:t>
            </a:r>
          </a:p>
        </p:txBody>
      </p:sp>
      <p:sp>
        <p:nvSpPr>
          <p:cNvPr id="22555" name="Text Box 31"/>
          <p:cNvSpPr txBox="1">
            <a:spLocks noChangeArrowheads="1"/>
          </p:cNvSpPr>
          <p:nvPr/>
        </p:nvSpPr>
        <p:spPr bwMode="auto">
          <a:xfrm>
            <a:off x="2959894" y="2484835"/>
            <a:ext cx="2712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556" name="Text Box 31"/>
          <p:cNvSpPr txBox="1">
            <a:spLocks noChangeArrowheads="1"/>
          </p:cNvSpPr>
          <p:nvPr/>
        </p:nvSpPr>
        <p:spPr bwMode="auto">
          <a:xfrm>
            <a:off x="3086100" y="2857500"/>
            <a:ext cx="2712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2557" name="Text Box 31"/>
          <p:cNvSpPr txBox="1">
            <a:spLocks noChangeArrowheads="1"/>
          </p:cNvSpPr>
          <p:nvPr/>
        </p:nvSpPr>
        <p:spPr bwMode="auto">
          <a:xfrm>
            <a:off x="3371850" y="3143250"/>
            <a:ext cx="2712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5" name="Arc 54"/>
          <p:cNvSpPr/>
          <p:nvPr/>
        </p:nvSpPr>
        <p:spPr>
          <a:xfrm rot="10800000">
            <a:off x="3771900" y="3143250"/>
            <a:ext cx="457200" cy="228600"/>
          </a:xfrm>
          <a:prstGeom prst="arc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4000500" y="3429000"/>
            <a:ext cx="35779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22560" name="Text Box 31"/>
          <p:cNvSpPr txBox="1">
            <a:spLocks noChangeArrowheads="1"/>
          </p:cNvSpPr>
          <p:nvPr/>
        </p:nvSpPr>
        <p:spPr bwMode="auto">
          <a:xfrm>
            <a:off x="4400550" y="3429000"/>
            <a:ext cx="35779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58" name="Arc 57"/>
          <p:cNvSpPr/>
          <p:nvPr/>
        </p:nvSpPr>
        <p:spPr>
          <a:xfrm rot="10800000">
            <a:off x="3943350" y="2914650"/>
            <a:ext cx="457200" cy="228600"/>
          </a:xfrm>
          <a:prstGeom prst="arc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59" name="Arc 58"/>
          <p:cNvSpPr/>
          <p:nvPr/>
        </p:nvSpPr>
        <p:spPr>
          <a:xfrm rot="10800000">
            <a:off x="4171950" y="2743200"/>
            <a:ext cx="457200" cy="228600"/>
          </a:xfrm>
          <a:prstGeom prst="arc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2538" grpId="0"/>
      <p:bldP spid="22539" grpId="0"/>
      <p:bldP spid="22540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2553" grpId="0"/>
      <p:bldP spid="22554" grpId="0"/>
      <p:bldP spid="22555" grpId="0"/>
      <p:bldP spid="22556" grpId="0"/>
      <p:bldP spid="22557" grpId="0"/>
      <p:bldP spid="55" grpId="0" animBg="1"/>
      <p:bldP spid="22559" grpId="0"/>
      <p:bldP spid="22560" grpId="0"/>
      <p:bldP spid="58" grpId="0" animBg="1"/>
      <p:bldP spid="5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Box 5"/>
          <p:cNvSpPr txBox="1">
            <a:spLocks noChangeArrowheads="1"/>
          </p:cNvSpPr>
          <p:nvPr/>
        </p:nvSpPr>
        <p:spPr bwMode="auto">
          <a:xfrm flipH="1">
            <a:off x="1219200" y="1543051"/>
            <a:ext cx="6705600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Average fitness of Rank 1 solutions is better than that of Rank 2 solutions</a:t>
            </a: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Average fitness of Rank 2 solutions is better than that of Rank 3 solutions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2229446" y="1060086"/>
            <a:ext cx="1485900" cy="11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71800" y="1803631"/>
            <a:ext cx="1885950" cy="11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Connector 8"/>
          <p:cNvSpPr/>
          <p:nvPr/>
        </p:nvSpPr>
        <p:spPr>
          <a:xfrm>
            <a:off x="4057650" y="1460731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0" name="Flowchart: Connector 9"/>
          <p:cNvSpPr/>
          <p:nvPr/>
        </p:nvSpPr>
        <p:spPr>
          <a:xfrm>
            <a:off x="3371850" y="1003531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1" name="Flowchart: Connector 10"/>
          <p:cNvSpPr/>
          <p:nvPr/>
        </p:nvSpPr>
        <p:spPr>
          <a:xfrm>
            <a:off x="3200400" y="717781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2538" name="TextBox 78"/>
          <p:cNvSpPr txBox="1">
            <a:spLocks noChangeArrowheads="1"/>
          </p:cNvSpPr>
          <p:nvPr/>
        </p:nvSpPr>
        <p:spPr bwMode="auto">
          <a:xfrm>
            <a:off x="3829050" y="1746481"/>
            <a:ext cx="3545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9" name="TextBox 79"/>
          <p:cNvSpPr txBox="1">
            <a:spLocks noChangeArrowheads="1"/>
          </p:cNvSpPr>
          <p:nvPr/>
        </p:nvSpPr>
        <p:spPr bwMode="auto">
          <a:xfrm>
            <a:off x="2589610" y="969004"/>
            <a:ext cx="3545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40" name="TextBox 81"/>
          <p:cNvSpPr txBox="1">
            <a:spLocks noChangeArrowheads="1"/>
          </p:cNvSpPr>
          <p:nvPr/>
        </p:nvSpPr>
        <p:spPr bwMode="auto">
          <a:xfrm>
            <a:off x="5086350" y="1060681"/>
            <a:ext cx="73449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Rank 3</a:t>
            </a:r>
          </a:p>
        </p:txBody>
      </p:sp>
      <p:sp>
        <p:nvSpPr>
          <p:cNvPr id="15" name="Flowchart: Connector 14"/>
          <p:cNvSpPr/>
          <p:nvPr/>
        </p:nvSpPr>
        <p:spPr>
          <a:xfrm>
            <a:off x="3429000" y="546331"/>
            <a:ext cx="114300" cy="114300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6" name="Flowchart: Connector 15"/>
          <p:cNvSpPr/>
          <p:nvPr/>
        </p:nvSpPr>
        <p:spPr>
          <a:xfrm>
            <a:off x="3657600" y="1289281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7" name="Flowchart: Connector 16"/>
          <p:cNvSpPr/>
          <p:nvPr/>
        </p:nvSpPr>
        <p:spPr>
          <a:xfrm>
            <a:off x="4457700" y="1517881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8" name="Flowchart: Connector 17"/>
          <p:cNvSpPr/>
          <p:nvPr/>
        </p:nvSpPr>
        <p:spPr>
          <a:xfrm>
            <a:off x="3600450" y="832081"/>
            <a:ext cx="114300" cy="114300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9" name="Flowchart: Connector 18"/>
          <p:cNvSpPr/>
          <p:nvPr/>
        </p:nvSpPr>
        <p:spPr>
          <a:xfrm>
            <a:off x="3829050" y="1060681"/>
            <a:ext cx="114300" cy="114300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0" name="Flowchart: Connector 19"/>
          <p:cNvSpPr/>
          <p:nvPr/>
        </p:nvSpPr>
        <p:spPr>
          <a:xfrm>
            <a:off x="4171950" y="1232131"/>
            <a:ext cx="114300" cy="114300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1" name="Flowchart: Connector 20"/>
          <p:cNvSpPr/>
          <p:nvPr/>
        </p:nvSpPr>
        <p:spPr>
          <a:xfrm>
            <a:off x="4629150" y="1346431"/>
            <a:ext cx="114300" cy="114300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2" name="Flowchart: Connector 21"/>
          <p:cNvSpPr/>
          <p:nvPr/>
        </p:nvSpPr>
        <p:spPr>
          <a:xfrm>
            <a:off x="3657600" y="374881"/>
            <a:ext cx="114300" cy="114300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3" name="Flowchart: Connector 22"/>
          <p:cNvSpPr/>
          <p:nvPr/>
        </p:nvSpPr>
        <p:spPr>
          <a:xfrm>
            <a:off x="3829050" y="660631"/>
            <a:ext cx="114300" cy="114300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4" name="Flowchart: Connector 23"/>
          <p:cNvSpPr/>
          <p:nvPr/>
        </p:nvSpPr>
        <p:spPr>
          <a:xfrm>
            <a:off x="4057650" y="889231"/>
            <a:ext cx="114300" cy="114300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5" name="Flowchart: Connector 24"/>
          <p:cNvSpPr/>
          <p:nvPr/>
        </p:nvSpPr>
        <p:spPr>
          <a:xfrm>
            <a:off x="4400550" y="1060681"/>
            <a:ext cx="114300" cy="114300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6" name="Flowchart: Connector 25"/>
          <p:cNvSpPr/>
          <p:nvPr/>
        </p:nvSpPr>
        <p:spPr>
          <a:xfrm>
            <a:off x="4800600" y="1174981"/>
            <a:ext cx="114300" cy="114300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2553" name="TextBox 81"/>
          <p:cNvSpPr txBox="1">
            <a:spLocks noChangeArrowheads="1"/>
          </p:cNvSpPr>
          <p:nvPr/>
        </p:nvSpPr>
        <p:spPr bwMode="auto">
          <a:xfrm>
            <a:off x="4972050" y="1289281"/>
            <a:ext cx="73449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Rank 2</a:t>
            </a:r>
          </a:p>
        </p:txBody>
      </p:sp>
      <p:sp>
        <p:nvSpPr>
          <p:cNvPr id="22554" name="TextBox 81"/>
          <p:cNvSpPr txBox="1">
            <a:spLocks noChangeArrowheads="1"/>
          </p:cNvSpPr>
          <p:nvPr/>
        </p:nvSpPr>
        <p:spPr bwMode="auto">
          <a:xfrm>
            <a:off x="4686300" y="1517881"/>
            <a:ext cx="73449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Rank 1</a:t>
            </a:r>
          </a:p>
        </p:txBody>
      </p:sp>
      <p:sp>
        <p:nvSpPr>
          <p:cNvPr id="22555" name="Text Box 31"/>
          <p:cNvSpPr txBox="1">
            <a:spLocks noChangeArrowheads="1"/>
          </p:cNvSpPr>
          <p:nvPr/>
        </p:nvSpPr>
        <p:spPr bwMode="auto">
          <a:xfrm>
            <a:off x="2959894" y="630866"/>
            <a:ext cx="2712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556" name="Text Box 31"/>
          <p:cNvSpPr txBox="1">
            <a:spLocks noChangeArrowheads="1"/>
          </p:cNvSpPr>
          <p:nvPr/>
        </p:nvSpPr>
        <p:spPr bwMode="auto">
          <a:xfrm>
            <a:off x="3086100" y="1003531"/>
            <a:ext cx="2712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2557" name="Text Box 31"/>
          <p:cNvSpPr txBox="1">
            <a:spLocks noChangeArrowheads="1"/>
          </p:cNvSpPr>
          <p:nvPr/>
        </p:nvSpPr>
        <p:spPr bwMode="auto">
          <a:xfrm>
            <a:off x="3371850" y="1289281"/>
            <a:ext cx="2712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5" name="Arc 54"/>
          <p:cNvSpPr/>
          <p:nvPr/>
        </p:nvSpPr>
        <p:spPr>
          <a:xfrm rot="10800000">
            <a:off x="3771900" y="1289281"/>
            <a:ext cx="457200" cy="228600"/>
          </a:xfrm>
          <a:prstGeom prst="arc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4000500" y="1575031"/>
            <a:ext cx="35779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22560" name="Text Box 31"/>
          <p:cNvSpPr txBox="1">
            <a:spLocks noChangeArrowheads="1"/>
          </p:cNvSpPr>
          <p:nvPr/>
        </p:nvSpPr>
        <p:spPr bwMode="auto">
          <a:xfrm>
            <a:off x="4400550" y="1575031"/>
            <a:ext cx="35779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58" name="Arc 57"/>
          <p:cNvSpPr/>
          <p:nvPr/>
        </p:nvSpPr>
        <p:spPr>
          <a:xfrm rot="10800000">
            <a:off x="3943350" y="1060681"/>
            <a:ext cx="457200" cy="228600"/>
          </a:xfrm>
          <a:prstGeom prst="arc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59" name="Arc 58"/>
          <p:cNvSpPr/>
          <p:nvPr/>
        </p:nvSpPr>
        <p:spPr>
          <a:xfrm rot="10800000">
            <a:off x="4171950" y="889231"/>
            <a:ext cx="457200" cy="228600"/>
          </a:xfrm>
          <a:prstGeom prst="arc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2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1"/>
          <p:cNvSpPr txBox="1">
            <a:spLocks noChangeArrowheads="1"/>
          </p:cNvSpPr>
          <p:nvPr/>
        </p:nvSpPr>
        <p:spPr bwMode="auto">
          <a:xfrm>
            <a:off x="381000" y="703243"/>
            <a:ext cx="136287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rgbClr val="00206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Step 2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TextBox 2"/>
          <p:cNvSpPr txBox="1">
            <a:spLocks noChangeArrowheads="1"/>
          </p:cNvSpPr>
          <p:nvPr/>
        </p:nvSpPr>
        <p:spPr bwMode="auto">
          <a:xfrm>
            <a:off x="2343150" y="742950"/>
            <a:ext cx="531495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Carry out proportionate selection. Thus,</a:t>
            </a: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there will be more copies of Rank 1 </a:t>
            </a: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solutions in the mating pool. So, the </a:t>
            </a: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selection pressure is ensured.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54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1"/>
          <p:cNvSpPr txBox="1">
            <a:spLocks noChangeArrowheads="1"/>
          </p:cNvSpPr>
          <p:nvPr/>
        </p:nvSpPr>
        <p:spPr bwMode="auto">
          <a:xfrm>
            <a:off x="0" y="342900"/>
            <a:ext cx="136287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rgbClr val="00206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Step 3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TextBox 2"/>
          <p:cNvSpPr txBox="1">
            <a:spLocks noChangeArrowheads="1"/>
          </p:cNvSpPr>
          <p:nvPr/>
        </p:nvSpPr>
        <p:spPr bwMode="auto">
          <a:xfrm>
            <a:off x="1219200" y="342900"/>
            <a:ext cx="6057900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To have a proper search, population diversity has to be maintained. Let us assume that Rank 1 front consists of 13 solutions. Solutions 1, 2, 12, 13 are far away from the other solutions, such as 3, 4, ……, 11. If by chance, the solutions: 1, 2, 12, 13 are lost from the population, a significant part of the front will be lost. To overcome this problem, the concept of sharing is used.</a:t>
            </a:r>
          </a:p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Sharing function 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,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if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l-GR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endParaRPr lang="en-US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0,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otherwise</a:t>
            </a:r>
          </a:p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We take a fixed value of </a:t>
            </a:r>
            <a:r>
              <a:rPr lang="el-GR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endParaRPr lang="en-US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245101"/>
              </p:ext>
            </p:extLst>
          </p:nvPr>
        </p:nvGraphicFramePr>
        <p:xfrm>
          <a:off x="2819400" y="2876550"/>
          <a:ext cx="21145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Equation" r:id="rId3" imgW="1269720" imgH="482400" progId="Equation.3">
                  <p:embed/>
                </p:oleObj>
              </mc:Choice>
              <mc:Fallback>
                <p:oleObj name="Equation" r:id="rId3" imgW="1269720" imgH="482400" progId="Equation.3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876550"/>
                        <a:ext cx="21145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eft Brace 4"/>
          <p:cNvSpPr/>
          <p:nvPr/>
        </p:nvSpPr>
        <p:spPr>
          <a:xfrm>
            <a:off x="3657600" y="3162300"/>
            <a:ext cx="114300" cy="85725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41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531733"/>
            <a:ext cx="632460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Niche count:</a:t>
            </a:r>
          </a:p>
          <a:p>
            <a:pPr eaLnBrk="1" hangingPunct="1"/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Summation of sharing function values</a:t>
            </a: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For the points: 1, 2, 12, 13: Niche count will be less</a:t>
            </a: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For the points: 3, 4, …., 10, 11: Niche count will have some higher values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3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Box 5"/>
          <p:cNvSpPr txBox="1">
            <a:spLocks noChangeArrowheads="1"/>
          </p:cNvSpPr>
          <p:nvPr/>
        </p:nvSpPr>
        <p:spPr bwMode="auto">
          <a:xfrm>
            <a:off x="304800" y="819150"/>
            <a:ext cx="83820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</a:rPr>
              <a:t>Optimization problem involving two or more than two objectives</a:t>
            </a:r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</a:rPr>
              <a:t>Optimal solution depends on the weights we put on different objectives </a:t>
            </a:r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</a:rPr>
              <a:t>Say, we will have to minimize both objectives 1 and 2 (cost and accident rate)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2121437" y="3308338"/>
            <a:ext cx="1485900" cy="11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63791" y="4051883"/>
            <a:ext cx="1885950" cy="11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 rot="10800000">
            <a:off x="3092391" y="1708733"/>
            <a:ext cx="2788444" cy="2110979"/>
          </a:xfrm>
          <a:prstGeom prst="arc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5" name="Flowchart: Connector 14"/>
          <p:cNvSpPr/>
          <p:nvPr/>
        </p:nvSpPr>
        <p:spPr>
          <a:xfrm>
            <a:off x="4349691" y="3766133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6" name="Flowchart: Connector 15"/>
          <p:cNvSpPr/>
          <p:nvPr/>
        </p:nvSpPr>
        <p:spPr>
          <a:xfrm>
            <a:off x="3835341" y="3651833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7" name="Flowchart: Connector 16"/>
          <p:cNvSpPr/>
          <p:nvPr/>
        </p:nvSpPr>
        <p:spPr>
          <a:xfrm>
            <a:off x="3492441" y="3480383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8" name="Flowchart: Connector 17"/>
          <p:cNvSpPr/>
          <p:nvPr/>
        </p:nvSpPr>
        <p:spPr>
          <a:xfrm>
            <a:off x="3035241" y="2851733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9" name="Flowchart: Connector 18"/>
          <p:cNvSpPr/>
          <p:nvPr/>
        </p:nvSpPr>
        <p:spPr>
          <a:xfrm>
            <a:off x="3206691" y="3194633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cxnSp>
        <p:nvCxnSpPr>
          <p:cNvPr id="21" name="Straight Connector 20"/>
          <p:cNvCxnSpPr>
            <a:stCxn id="18" idx="4"/>
          </p:cNvCxnSpPr>
          <p:nvPr/>
        </p:nvCxnSpPr>
        <p:spPr>
          <a:xfrm rot="5400000">
            <a:off x="2549467" y="3508959"/>
            <a:ext cx="1085850" cy="238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2"/>
          </p:cNvCxnSpPr>
          <p:nvPr/>
        </p:nvCxnSpPr>
        <p:spPr>
          <a:xfrm rot="10800000" flipV="1">
            <a:off x="2863791" y="2908883"/>
            <a:ext cx="171450" cy="119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2903934" y="3704035"/>
            <a:ext cx="742950" cy="238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4"/>
          </p:cNvCxnSpPr>
          <p:nvPr/>
        </p:nvCxnSpPr>
        <p:spPr>
          <a:xfrm rot="5400000">
            <a:off x="3320992" y="3823284"/>
            <a:ext cx="457200" cy="238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6" idx="4"/>
          </p:cNvCxnSpPr>
          <p:nvPr/>
        </p:nvCxnSpPr>
        <p:spPr>
          <a:xfrm rot="5400000">
            <a:off x="3749617" y="3909009"/>
            <a:ext cx="285750" cy="238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4"/>
          </p:cNvCxnSpPr>
          <p:nvPr/>
        </p:nvCxnSpPr>
        <p:spPr>
          <a:xfrm rot="5400000">
            <a:off x="4321117" y="3966159"/>
            <a:ext cx="171450" cy="238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>
            <a:off x="2863791" y="3251783"/>
            <a:ext cx="342900" cy="119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7" idx="2"/>
          </p:cNvCxnSpPr>
          <p:nvPr/>
        </p:nvCxnSpPr>
        <p:spPr>
          <a:xfrm rot="10800000">
            <a:off x="2863791" y="3537533"/>
            <a:ext cx="628650" cy="119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6" idx="2"/>
          </p:cNvCxnSpPr>
          <p:nvPr/>
        </p:nvCxnSpPr>
        <p:spPr>
          <a:xfrm rot="10800000">
            <a:off x="2863791" y="3708983"/>
            <a:ext cx="971550" cy="119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2"/>
          </p:cNvCxnSpPr>
          <p:nvPr/>
        </p:nvCxnSpPr>
        <p:spPr>
          <a:xfrm rot="10800000">
            <a:off x="2863791" y="3823283"/>
            <a:ext cx="1485900" cy="119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82" name="TextBox 40"/>
          <p:cNvSpPr txBox="1">
            <a:spLocks noChangeArrowheads="1"/>
          </p:cNvSpPr>
          <p:nvPr/>
        </p:nvSpPr>
        <p:spPr bwMode="auto">
          <a:xfrm>
            <a:off x="3263841" y="4051883"/>
            <a:ext cx="107433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1</a:t>
            </a:r>
          </a:p>
        </p:txBody>
      </p:sp>
      <p:sp>
        <p:nvSpPr>
          <p:cNvPr id="15383" name="TextBox 41"/>
          <p:cNvSpPr txBox="1">
            <a:spLocks noChangeArrowheads="1"/>
          </p:cNvSpPr>
          <p:nvPr/>
        </p:nvSpPr>
        <p:spPr bwMode="auto">
          <a:xfrm rot="16200000">
            <a:off x="2076594" y="3205097"/>
            <a:ext cx="107433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1000" y="361950"/>
            <a:ext cx="73152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entury Gothic" panose="020B0502020202020204" pitchFamily="34" charset="0"/>
              <a:cs typeface="Times New Roman" pitchFamily="18" charset="0"/>
            </a:endParaRPr>
          </a:p>
          <a:p>
            <a:pPr algn="ctr"/>
            <a:r>
              <a:rPr lang="en-US" altLang="en-US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Multi-Objective Optimization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9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5382" grpId="0"/>
      <p:bldP spid="1538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36637"/>
            <a:ext cx="735330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Shared fitness:</a:t>
            </a:r>
          </a:p>
          <a:p>
            <a:pPr eaLnBrk="1" hangingPunct="1"/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Shared fitness = Individual fitness / Niche count</a:t>
            </a: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Shared fitness of the points: 1, 2, 12, 13 will be more compared to that of the points: 3, 4, …., 10, 11.</a:t>
            </a: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If proportionate selection is carried out based on shared fitness, there is a chance of getting more copies of 1, 2, 12, 13. Thus, these points will not be lost from the population and diversity will be maintained.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6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743200" y="361950"/>
            <a:ext cx="34290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A Numerical Example 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37573" y="905591"/>
            <a:ext cx="1236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entury Gothic" panose="020B0502020202090204" pitchFamily="34" charset="0"/>
                <a:ea typeface="Cambria Math" panose="02040503050406030204" pitchFamily="18" charset="0"/>
              </a:rPr>
              <a:t>Sharing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35200" y="1047750"/>
            <a:ext cx="4089400" cy="3276600"/>
            <a:chOff x="2235200" y="1047750"/>
            <a:chExt cx="4089400" cy="3276600"/>
          </a:xfrm>
        </p:grpSpPr>
        <p:grpSp>
          <p:nvGrpSpPr>
            <p:cNvPr id="91" name="Group 90"/>
            <p:cNvGrpSpPr/>
            <p:nvPr/>
          </p:nvGrpSpPr>
          <p:grpSpPr>
            <a:xfrm>
              <a:off x="2235200" y="1047750"/>
              <a:ext cx="4089400" cy="3276600"/>
              <a:chOff x="2209800" y="1276350"/>
              <a:chExt cx="3962400" cy="3157954"/>
            </a:xfrm>
          </p:grpSpPr>
          <p:cxnSp>
            <p:nvCxnSpPr>
              <p:cNvPr id="4" name="Straight Connector 3"/>
              <p:cNvCxnSpPr/>
              <p:nvPr/>
            </p:nvCxnSpPr>
            <p:spPr>
              <a:xfrm>
                <a:off x="2819400" y="1276350"/>
                <a:ext cx="0" cy="2590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2819400" y="3867150"/>
                <a:ext cx="3352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Freeform 9"/>
              <p:cNvSpPr/>
              <p:nvPr/>
            </p:nvSpPr>
            <p:spPr>
              <a:xfrm>
                <a:off x="3200398" y="1466850"/>
                <a:ext cx="2705101" cy="2114549"/>
              </a:xfrm>
              <a:custGeom>
                <a:avLst/>
                <a:gdLst>
                  <a:gd name="connsiteX0" fmla="*/ 0 w 2644726"/>
                  <a:gd name="connsiteY0" fmla="*/ 0 h 1744393"/>
                  <a:gd name="connsiteX1" fmla="*/ 640080 w 2644726"/>
                  <a:gd name="connsiteY1" fmla="*/ 1505243 h 1744393"/>
                  <a:gd name="connsiteX2" fmla="*/ 2644726 w 2644726"/>
                  <a:gd name="connsiteY2" fmla="*/ 1744393 h 1744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44726" h="1744393">
                    <a:moveTo>
                      <a:pt x="0" y="0"/>
                    </a:moveTo>
                    <a:cubicBezTo>
                      <a:pt x="99646" y="607255"/>
                      <a:pt x="199292" y="1214511"/>
                      <a:pt x="640080" y="1505243"/>
                    </a:cubicBezTo>
                    <a:cubicBezTo>
                      <a:pt x="1080868" y="1795975"/>
                      <a:pt x="2309446" y="1706879"/>
                      <a:pt x="2644726" y="174439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2004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3428999" y="268605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598980" y="299466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861582" y="329565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143500" y="3524251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200397" y="1695449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34290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657600" y="3782451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896165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1910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4958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4800600" y="3794174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1816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743200" y="17335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743200" y="19621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743200" y="21907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2743200" y="24193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743200" y="27241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743200" y="30289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743200" y="33337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743200" y="3606584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895600" y="1733550"/>
                <a:ext cx="3429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3200400" y="1733550"/>
                <a:ext cx="0" cy="21336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endCxn id="13" idx="2"/>
              </p:cNvCxnSpPr>
              <p:nvPr/>
            </p:nvCxnSpPr>
            <p:spPr>
              <a:xfrm>
                <a:off x="2895600" y="2724150"/>
                <a:ext cx="533399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13" idx="2"/>
              </p:cNvCxnSpPr>
              <p:nvPr/>
            </p:nvCxnSpPr>
            <p:spPr>
              <a:xfrm>
                <a:off x="3428999" y="2724150"/>
                <a:ext cx="0" cy="1143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endCxn id="15" idx="2"/>
              </p:cNvCxnSpPr>
              <p:nvPr/>
            </p:nvCxnSpPr>
            <p:spPr>
              <a:xfrm>
                <a:off x="2895600" y="3333750"/>
                <a:ext cx="965982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15" idx="0"/>
              </p:cNvCxnSpPr>
              <p:nvPr/>
            </p:nvCxnSpPr>
            <p:spPr>
              <a:xfrm>
                <a:off x="3899682" y="3295650"/>
                <a:ext cx="0" cy="5715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2895600" y="3028950"/>
                <a:ext cx="70338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3657600" y="3070860"/>
                <a:ext cx="0" cy="72009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endCxn id="16" idx="3"/>
              </p:cNvCxnSpPr>
              <p:nvPr/>
            </p:nvCxnSpPr>
            <p:spPr>
              <a:xfrm flipV="1">
                <a:off x="2819693" y="3589292"/>
                <a:ext cx="2334966" cy="1950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endCxn id="16" idx="4"/>
              </p:cNvCxnSpPr>
              <p:nvPr/>
            </p:nvCxnSpPr>
            <p:spPr>
              <a:xfrm flipV="1">
                <a:off x="5181600" y="3600451"/>
                <a:ext cx="0" cy="2582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2492261" y="347577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1</a:t>
                </a:r>
                <a:endParaRPr lang="en-US" b="1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488675" y="32029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2</a:t>
                </a:r>
                <a:endParaRPr lang="en-US" b="1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498120" y="28981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3</a:t>
                </a:r>
                <a:endParaRPr lang="en-US" b="1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491052" y="2587757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4</a:t>
                </a:r>
                <a:endParaRPr lang="en-US" b="1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486397" y="227736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5</a:t>
                </a:r>
                <a:endParaRPr lang="en-US" b="1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498088" y="2059567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6</a:t>
                </a:r>
                <a:endParaRPr lang="en-US" b="1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486398" y="183301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7</a:t>
                </a:r>
                <a:endParaRPr lang="en-US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486398" y="1602002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8</a:t>
                </a:r>
                <a:endParaRPr lang="en-US" b="1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514600" y="379095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0</a:t>
                </a:r>
                <a:endParaRPr lang="en-US" b="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081898" y="392175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1</a:t>
                </a:r>
                <a:endParaRPr lang="en-US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300598" y="39270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2</a:t>
                </a:r>
                <a:endParaRPr lang="en-US" b="1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3535025" y="3929083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3</a:t>
                </a:r>
                <a:endParaRPr lang="en-US" b="1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767764" y="3931428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4</a:t>
                </a:r>
                <a:endParaRPr lang="en-US" b="1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062600" y="3929083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5</a:t>
                </a:r>
                <a:endParaRPr lang="en-US" b="1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367399" y="393319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6</a:t>
                </a:r>
                <a:endParaRPr lang="en-US" b="1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674477" y="394335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7</a:t>
                </a:r>
                <a:endParaRPr lang="en-US" b="1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048621" y="3931428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8</a:t>
                </a:r>
                <a:endParaRPr lang="en-US" b="1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972719" y="3266813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(8, 1)</a:t>
                </a:r>
                <a:endParaRPr lang="en-US" b="1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886200" y="3098792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(4, 2)</a:t>
                </a:r>
                <a:endParaRPr lang="en-US" b="1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3642499" y="2863855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(3, 3)</a:t>
                </a:r>
                <a:endParaRPr lang="en-US" b="1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3454958" y="2570107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(2, 4)</a:t>
                </a:r>
                <a:endParaRPr lang="en-US" b="1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263432" y="1593756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(1, 8)</a:t>
                </a:r>
                <a:endParaRPr lang="en-US" b="1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209800" y="2510115"/>
                <a:ext cx="3225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097076" y="4095750"/>
                <a:ext cx="3225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3026659" y="148259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77305" y="25228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507357" y="282311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726210" y="312525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091080" y="341850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3406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72022" y="310049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7200" y="302895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67200" y="302895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481222" y="671733"/>
                <a:ext cx="5077224" cy="466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𝟏𝟕</m:t>
                          </m:r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222" y="671733"/>
                <a:ext cx="5077224" cy="466731"/>
              </a:xfrm>
              <a:prstGeom prst="rect">
                <a:avLst/>
              </a:prstGeom>
              <a:blipFill rotWithShape="0">
                <a:blip r:embed="rId2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505202" y="1265292"/>
                <a:ext cx="5077224" cy="466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𝟐𝟗</m:t>
                          </m:r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2" y="1265292"/>
                <a:ext cx="5077224" cy="466731"/>
              </a:xfrm>
              <a:prstGeom prst="rect">
                <a:avLst/>
              </a:prstGeom>
              <a:blipFill rotWithShape="0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505201" y="1814671"/>
                <a:ext cx="5077224" cy="466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𝟒𝟓</m:t>
                          </m:r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𝟕𝟏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1" y="1814671"/>
                <a:ext cx="5077224" cy="466731"/>
              </a:xfrm>
              <a:prstGeom prst="rect">
                <a:avLst/>
              </a:prstGeom>
              <a:blipFill rotWithShape="0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505200" y="2399640"/>
                <a:ext cx="5077224" cy="466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𝟗𝟖</m:t>
                          </m:r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𝟗𝟎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399640"/>
                <a:ext cx="5077224" cy="466731"/>
              </a:xfrm>
              <a:prstGeom prst="rect">
                <a:avLst/>
              </a:prstGeom>
              <a:blipFill rotWithShape="0"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898145" y="3171156"/>
                <a:ext cx="229133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𝑳𝒆𝒕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𝒔𝒉𝒂𝒓𝒆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145" y="3171156"/>
                <a:ext cx="2291333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224914" y="868813"/>
            <a:ext cx="3204086" cy="2619214"/>
            <a:chOff x="2235200" y="1047750"/>
            <a:chExt cx="4089400" cy="3276600"/>
          </a:xfrm>
        </p:grpSpPr>
        <p:grpSp>
          <p:nvGrpSpPr>
            <p:cNvPr id="15" name="Group 14"/>
            <p:cNvGrpSpPr/>
            <p:nvPr/>
          </p:nvGrpSpPr>
          <p:grpSpPr>
            <a:xfrm>
              <a:off x="2235200" y="1047750"/>
              <a:ext cx="4089400" cy="3276600"/>
              <a:chOff x="2209800" y="1276350"/>
              <a:chExt cx="3962400" cy="3157954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2819400" y="1276350"/>
                <a:ext cx="0" cy="2590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819400" y="3867150"/>
                <a:ext cx="3352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Freeform 22"/>
              <p:cNvSpPr/>
              <p:nvPr/>
            </p:nvSpPr>
            <p:spPr>
              <a:xfrm>
                <a:off x="3200398" y="1466850"/>
                <a:ext cx="2705101" cy="2114549"/>
              </a:xfrm>
              <a:custGeom>
                <a:avLst/>
                <a:gdLst>
                  <a:gd name="connsiteX0" fmla="*/ 0 w 2644726"/>
                  <a:gd name="connsiteY0" fmla="*/ 0 h 1744393"/>
                  <a:gd name="connsiteX1" fmla="*/ 640080 w 2644726"/>
                  <a:gd name="connsiteY1" fmla="*/ 1505243 h 1744393"/>
                  <a:gd name="connsiteX2" fmla="*/ 2644726 w 2644726"/>
                  <a:gd name="connsiteY2" fmla="*/ 1744393 h 1744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44726" h="1744393">
                    <a:moveTo>
                      <a:pt x="0" y="0"/>
                    </a:moveTo>
                    <a:cubicBezTo>
                      <a:pt x="99646" y="607255"/>
                      <a:pt x="199292" y="1214511"/>
                      <a:pt x="640080" y="1505243"/>
                    </a:cubicBezTo>
                    <a:cubicBezTo>
                      <a:pt x="1080868" y="1795975"/>
                      <a:pt x="2309446" y="1706879"/>
                      <a:pt x="2644726" y="174439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32004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3428999" y="268605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598980" y="299466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861582" y="329565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143500" y="3524251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200397" y="1695449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34290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657600" y="3782451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896165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1910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4958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800600" y="3794174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1816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743200" y="17335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743200" y="19621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743200" y="21907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743200" y="24193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2743200" y="27241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743200" y="30289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2743200" y="33337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2743200" y="3606584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895600" y="1733550"/>
                <a:ext cx="3429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3200400" y="1733550"/>
                <a:ext cx="0" cy="21336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endCxn id="25" idx="2"/>
              </p:cNvCxnSpPr>
              <p:nvPr/>
            </p:nvCxnSpPr>
            <p:spPr>
              <a:xfrm>
                <a:off x="2895600" y="2724150"/>
                <a:ext cx="533399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25" idx="2"/>
              </p:cNvCxnSpPr>
              <p:nvPr/>
            </p:nvCxnSpPr>
            <p:spPr>
              <a:xfrm>
                <a:off x="3428999" y="2724150"/>
                <a:ext cx="0" cy="1143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endCxn id="27" idx="2"/>
              </p:cNvCxnSpPr>
              <p:nvPr/>
            </p:nvCxnSpPr>
            <p:spPr>
              <a:xfrm>
                <a:off x="2895600" y="3333750"/>
                <a:ext cx="965982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27" idx="0"/>
              </p:cNvCxnSpPr>
              <p:nvPr/>
            </p:nvCxnSpPr>
            <p:spPr>
              <a:xfrm>
                <a:off x="3899682" y="3295650"/>
                <a:ext cx="0" cy="5715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2895600" y="3028950"/>
                <a:ext cx="70338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3657600" y="3070860"/>
                <a:ext cx="0" cy="72009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endCxn id="28" idx="3"/>
              </p:cNvCxnSpPr>
              <p:nvPr/>
            </p:nvCxnSpPr>
            <p:spPr>
              <a:xfrm flipV="1">
                <a:off x="2819693" y="3589292"/>
                <a:ext cx="2334966" cy="1950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endCxn id="28" idx="4"/>
              </p:cNvCxnSpPr>
              <p:nvPr/>
            </p:nvCxnSpPr>
            <p:spPr>
              <a:xfrm flipV="1">
                <a:off x="5181600" y="3600451"/>
                <a:ext cx="0" cy="2582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2492261" y="347577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1</a:t>
                </a:r>
                <a:endParaRPr lang="en-US" b="1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488675" y="32029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2</a:t>
                </a:r>
                <a:endParaRPr lang="en-US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498120" y="28981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3</a:t>
                </a:r>
                <a:endParaRPr lang="en-US" b="1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491052" y="2587757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4</a:t>
                </a:r>
                <a:endParaRPr lang="en-US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486397" y="227736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5</a:t>
                </a:r>
                <a:endParaRPr lang="en-US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498088" y="2059567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6</a:t>
                </a:r>
                <a:endParaRPr lang="en-US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486398" y="183301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7</a:t>
                </a:r>
                <a:endParaRPr lang="en-US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486398" y="1602002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8</a:t>
                </a:r>
                <a:endParaRPr lang="en-US" b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514600" y="379095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0</a:t>
                </a:r>
                <a:endParaRPr lang="en-US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081898" y="392175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1</a:t>
                </a:r>
                <a:endParaRPr lang="en-US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300598" y="39270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2</a:t>
                </a:r>
                <a:endParaRPr lang="en-US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535025" y="3929083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3</a:t>
                </a:r>
                <a:endParaRPr lang="en-US" b="1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767764" y="3931428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4</a:t>
                </a:r>
                <a:endParaRPr lang="en-US" b="1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062600" y="3929083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5</a:t>
                </a:r>
                <a:endParaRPr lang="en-US" b="1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367399" y="393319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6</a:t>
                </a:r>
                <a:endParaRPr lang="en-US" b="1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674477" y="394335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7</a:t>
                </a:r>
                <a:endParaRPr lang="en-US" b="1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048621" y="3931428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8</a:t>
                </a:r>
                <a:endParaRPr lang="en-US" b="1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972719" y="3266813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(8, 1)</a:t>
                </a:r>
                <a:endParaRPr lang="en-US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886200" y="3098792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(4, 2)</a:t>
                </a:r>
                <a:endParaRPr lang="en-US" b="1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642499" y="2863855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(3, 3)</a:t>
                </a:r>
                <a:endParaRPr lang="en-US" b="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454958" y="2570107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(2, 4)</a:t>
                </a:r>
                <a:endParaRPr lang="en-US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263432" y="1593756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(1, 8)</a:t>
                </a:r>
                <a:endParaRPr lang="en-US" b="1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209800" y="2510115"/>
                <a:ext cx="3225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097076" y="4095750"/>
                <a:ext cx="3225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990918" y="1451538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30833" y="2497997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51713" y="2814420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90604" y="3116985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07479" y="3392817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3261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590800" y="521118"/>
                <a:ext cx="4073231" cy="852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𝑺𝒉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num>
                                <m:den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𝟎𝟎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𝟓𝟑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21118"/>
                <a:ext cx="4073231" cy="8525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90800" y="1380211"/>
                <a:ext cx="4073231" cy="852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𝑺𝒉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𝟑𝟖</m:t>
                                  </m:r>
                                </m:num>
                                <m:den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𝟎𝟎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1380211"/>
                <a:ext cx="4073231" cy="8525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581400" y="2281391"/>
                <a:ext cx="19002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𝑺𝒉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281391"/>
                <a:ext cx="1900200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81400" y="2782525"/>
                <a:ext cx="19002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𝑺𝒉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782525"/>
                <a:ext cx="1900200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676400" y="3409950"/>
            <a:ext cx="6082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entury Gothic" panose="020B0502020202090204" pitchFamily="34" charset="0"/>
              </a:rPr>
              <a:t>Niche count of point </a:t>
            </a:r>
            <a:r>
              <a:rPr lang="en-US" sz="2000" b="1" dirty="0"/>
              <a:t>1 =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0.53+0.19+0.0+0.0 = 0.72</a:t>
            </a:r>
          </a:p>
        </p:txBody>
      </p:sp>
    </p:spTree>
    <p:extLst>
      <p:ext uri="{BB962C8B-B14F-4D97-AF65-F5344CB8AC3E}">
        <p14:creationId xmlns:p14="http://schemas.microsoft.com/office/powerpoint/2010/main" val="228261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339262" y="956823"/>
                <a:ext cx="153471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262" y="956823"/>
                <a:ext cx="1534716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815262" y="1566423"/>
                <a:ext cx="4923335" cy="466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𝟐𝟑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262" y="1566423"/>
                <a:ext cx="4923335" cy="4667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739062" y="2176023"/>
                <a:ext cx="4923335" cy="466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𝟐𝟒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𝟖</m:t>
                          </m:r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𝟖𝟑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062" y="2176023"/>
                <a:ext cx="4923335" cy="4667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733800" y="2800350"/>
                <a:ext cx="5077224" cy="466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𝟐𝟓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𝟒𝟓</m:t>
                          </m:r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𝟕𝟏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800350"/>
                <a:ext cx="5077224" cy="466731"/>
              </a:xfrm>
              <a:prstGeom prst="rect">
                <a:avLst/>
              </a:prstGeom>
              <a:blipFill rotWithShape="0">
                <a:blip r:embed="rId5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381000" y="956823"/>
            <a:ext cx="3204086" cy="2619214"/>
            <a:chOff x="2235200" y="1047750"/>
            <a:chExt cx="4089400" cy="3276600"/>
          </a:xfrm>
        </p:grpSpPr>
        <p:grpSp>
          <p:nvGrpSpPr>
            <p:cNvPr id="9" name="Group 8"/>
            <p:cNvGrpSpPr/>
            <p:nvPr/>
          </p:nvGrpSpPr>
          <p:grpSpPr>
            <a:xfrm>
              <a:off x="2235200" y="1047750"/>
              <a:ext cx="4089400" cy="3276600"/>
              <a:chOff x="2209800" y="1276350"/>
              <a:chExt cx="3962400" cy="3157954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819400" y="1276350"/>
                <a:ext cx="0" cy="2590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819400" y="3867150"/>
                <a:ext cx="3352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reeform 16"/>
              <p:cNvSpPr/>
              <p:nvPr/>
            </p:nvSpPr>
            <p:spPr>
              <a:xfrm>
                <a:off x="3200398" y="1466850"/>
                <a:ext cx="2705101" cy="2114549"/>
              </a:xfrm>
              <a:custGeom>
                <a:avLst/>
                <a:gdLst>
                  <a:gd name="connsiteX0" fmla="*/ 0 w 2644726"/>
                  <a:gd name="connsiteY0" fmla="*/ 0 h 1744393"/>
                  <a:gd name="connsiteX1" fmla="*/ 640080 w 2644726"/>
                  <a:gd name="connsiteY1" fmla="*/ 1505243 h 1744393"/>
                  <a:gd name="connsiteX2" fmla="*/ 2644726 w 2644726"/>
                  <a:gd name="connsiteY2" fmla="*/ 1744393 h 1744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44726" h="1744393">
                    <a:moveTo>
                      <a:pt x="0" y="0"/>
                    </a:moveTo>
                    <a:cubicBezTo>
                      <a:pt x="99646" y="607255"/>
                      <a:pt x="199292" y="1214511"/>
                      <a:pt x="640080" y="1505243"/>
                    </a:cubicBezTo>
                    <a:cubicBezTo>
                      <a:pt x="1080868" y="1795975"/>
                      <a:pt x="2309446" y="1706879"/>
                      <a:pt x="2644726" y="174439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32004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3428999" y="268605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598980" y="299466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861582" y="329565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143500" y="3524251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200397" y="1695449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34290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657600" y="3782451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896165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1910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44958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800600" y="3794174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1816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743200" y="17335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743200" y="19621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743200" y="21907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2743200" y="24193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743200" y="27241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743200" y="30289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743200" y="33337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743200" y="3606584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895600" y="1733550"/>
                <a:ext cx="3429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3200400" y="1733550"/>
                <a:ext cx="0" cy="21336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endCxn id="19" idx="2"/>
              </p:cNvCxnSpPr>
              <p:nvPr/>
            </p:nvCxnSpPr>
            <p:spPr>
              <a:xfrm>
                <a:off x="2895600" y="2724150"/>
                <a:ext cx="533399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19" idx="2"/>
              </p:cNvCxnSpPr>
              <p:nvPr/>
            </p:nvCxnSpPr>
            <p:spPr>
              <a:xfrm>
                <a:off x="3428999" y="2724150"/>
                <a:ext cx="0" cy="1143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endCxn id="21" idx="2"/>
              </p:cNvCxnSpPr>
              <p:nvPr/>
            </p:nvCxnSpPr>
            <p:spPr>
              <a:xfrm>
                <a:off x="2895600" y="3333750"/>
                <a:ext cx="965982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21" idx="0"/>
              </p:cNvCxnSpPr>
              <p:nvPr/>
            </p:nvCxnSpPr>
            <p:spPr>
              <a:xfrm>
                <a:off x="3899682" y="3295650"/>
                <a:ext cx="0" cy="5715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895600" y="3028950"/>
                <a:ext cx="70338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3657600" y="3070860"/>
                <a:ext cx="0" cy="72009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endCxn id="22" idx="3"/>
              </p:cNvCxnSpPr>
              <p:nvPr/>
            </p:nvCxnSpPr>
            <p:spPr>
              <a:xfrm flipV="1">
                <a:off x="2819693" y="3589292"/>
                <a:ext cx="2334966" cy="1950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endCxn id="22" idx="4"/>
              </p:cNvCxnSpPr>
              <p:nvPr/>
            </p:nvCxnSpPr>
            <p:spPr>
              <a:xfrm flipV="1">
                <a:off x="5181600" y="3600451"/>
                <a:ext cx="0" cy="2582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2492261" y="347577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1</a:t>
                </a:r>
                <a:endParaRPr lang="en-US" b="1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488675" y="32029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2</a:t>
                </a:r>
                <a:endParaRPr lang="en-US" b="1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498120" y="28981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3</a:t>
                </a:r>
                <a:endParaRPr lang="en-US" b="1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491052" y="2587757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4</a:t>
                </a:r>
                <a:endParaRPr lang="en-US" b="1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486397" y="227736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5</a:t>
                </a:r>
                <a:endParaRPr lang="en-US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498088" y="2059567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6</a:t>
                </a:r>
                <a:endParaRPr lang="en-US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486398" y="183301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7</a:t>
                </a:r>
                <a:endParaRPr lang="en-US" b="1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486398" y="1602002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8</a:t>
                </a:r>
                <a:endParaRPr lang="en-US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514600" y="379095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0</a:t>
                </a:r>
                <a:endParaRPr lang="en-US" b="1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081898" y="392175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1</a:t>
                </a:r>
                <a:endParaRPr lang="en-US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300598" y="39270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2</a:t>
                </a:r>
                <a:endParaRPr lang="en-US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535025" y="3929083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3</a:t>
                </a:r>
                <a:endParaRPr lang="en-US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767764" y="3931428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4</a:t>
                </a:r>
                <a:endParaRPr lang="en-US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062600" y="3929083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5</a:t>
                </a:r>
                <a:endParaRPr lang="en-US" b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367399" y="393319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6</a:t>
                </a:r>
                <a:endParaRPr lang="en-US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674477" y="394335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7</a:t>
                </a:r>
                <a:endParaRPr lang="en-US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048621" y="3931428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8</a:t>
                </a:r>
                <a:endParaRPr lang="en-US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972719" y="3266813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(8, 1)</a:t>
                </a:r>
                <a:endParaRPr lang="en-US" b="1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886200" y="3098792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(4, 2)</a:t>
                </a:r>
                <a:endParaRPr lang="en-US" b="1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642499" y="2863855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(3, 3)</a:t>
                </a:r>
                <a:endParaRPr lang="en-US" b="1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454958" y="2570107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(2, 4)</a:t>
                </a:r>
                <a:endParaRPr lang="en-US" b="1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263432" y="1593756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(1, 8)</a:t>
                </a:r>
                <a:endParaRPr lang="en-US" b="1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209800" y="2510115"/>
                <a:ext cx="3225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097076" y="4095750"/>
                <a:ext cx="3225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2990918" y="1451538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0833" y="2497997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51713" y="2814420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90604" y="3116985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07479" y="3392817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5518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45995" y="333375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45995" y="333375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79969" y="502670"/>
                <a:ext cx="4073231" cy="852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𝑺𝒉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num>
                                <m:den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𝟎𝟎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𝟓𝟑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69" y="502670"/>
                <a:ext cx="4073231" cy="8525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479968" y="1329867"/>
                <a:ext cx="4073231" cy="852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𝑺𝒉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𝟐𝟑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𝟒𝟏</m:t>
                                  </m:r>
                                </m:num>
                                <m:den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𝟎𝟎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68" y="1329867"/>
                <a:ext cx="4073231" cy="8525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479967" y="2214348"/>
                <a:ext cx="4073231" cy="852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𝑺𝒉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𝟐𝟒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𝟖𝟑</m:t>
                                  </m:r>
                                </m:num>
                                <m:den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𝟎𝟎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𝟕𝟕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67" y="2214348"/>
                <a:ext cx="4073231" cy="8525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645372" y="3185132"/>
                <a:ext cx="19002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𝑺𝒉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𝟐𝟓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372" y="3185132"/>
                <a:ext cx="1900200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752600" y="3689965"/>
            <a:ext cx="6558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entury Gothic" panose="020B0502020202090204" pitchFamily="34" charset="0"/>
              </a:rPr>
              <a:t>Niche count of point </a:t>
            </a:r>
            <a:r>
              <a:rPr lang="en-US" sz="2000" b="1" dirty="0"/>
              <a:t>2 =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0.53 + 0.94 + 0.77 + 0.0 = 2.24</a:t>
            </a:r>
          </a:p>
        </p:txBody>
      </p:sp>
    </p:spTree>
    <p:extLst>
      <p:ext uri="{BB962C8B-B14F-4D97-AF65-F5344CB8AC3E}">
        <p14:creationId xmlns:p14="http://schemas.microsoft.com/office/powerpoint/2010/main" val="203696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00400" y="839385"/>
                <a:ext cx="5077224" cy="466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𝟑𝟏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𝟐𝟗</m:t>
                          </m:r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839385"/>
                <a:ext cx="5077224" cy="466731"/>
              </a:xfrm>
              <a:prstGeom prst="rect">
                <a:avLst/>
              </a:prstGeom>
              <a:blipFill rotWithShape="0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77344" y="1534486"/>
                <a:ext cx="4923335" cy="466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𝟑𝟐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344" y="1534486"/>
                <a:ext cx="4923335" cy="466731"/>
              </a:xfrm>
              <a:prstGeom prst="rect">
                <a:avLst/>
              </a:prstGeom>
              <a:blipFill rotWithShape="0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98126" y="2229587"/>
                <a:ext cx="4923335" cy="466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𝟑𝟒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126" y="2229587"/>
                <a:ext cx="4923335" cy="466731"/>
              </a:xfrm>
              <a:prstGeom prst="rect">
                <a:avLst/>
              </a:prstGeom>
              <a:blipFill rotWithShape="0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98126" y="2891280"/>
                <a:ext cx="5077224" cy="466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𝟑𝟓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𝟐𝟗</m:t>
                          </m:r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126" y="2891280"/>
                <a:ext cx="5077224" cy="466731"/>
              </a:xfrm>
              <a:prstGeom prst="rect">
                <a:avLst/>
              </a:prstGeom>
              <a:blipFill rotWithShape="0">
                <a:blip r:embed="rId5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04800" y="895350"/>
            <a:ext cx="2895600" cy="2619214"/>
            <a:chOff x="2235200" y="1047750"/>
            <a:chExt cx="4089400" cy="3276600"/>
          </a:xfrm>
        </p:grpSpPr>
        <p:grpSp>
          <p:nvGrpSpPr>
            <p:cNvPr id="10" name="Group 9"/>
            <p:cNvGrpSpPr/>
            <p:nvPr/>
          </p:nvGrpSpPr>
          <p:grpSpPr>
            <a:xfrm>
              <a:off x="2235200" y="1047750"/>
              <a:ext cx="4089400" cy="3276600"/>
              <a:chOff x="2209800" y="1276350"/>
              <a:chExt cx="3962400" cy="3157954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819400" y="1276350"/>
                <a:ext cx="0" cy="2590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819400" y="3867150"/>
                <a:ext cx="3352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3200398" y="1466850"/>
                <a:ext cx="2705101" cy="2114549"/>
              </a:xfrm>
              <a:custGeom>
                <a:avLst/>
                <a:gdLst>
                  <a:gd name="connsiteX0" fmla="*/ 0 w 2644726"/>
                  <a:gd name="connsiteY0" fmla="*/ 0 h 1744393"/>
                  <a:gd name="connsiteX1" fmla="*/ 640080 w 2644726"/>
                  <a:gd name="connsiteY1" fmla="*/ 1505243 h 1744393"/>
                  <a:gd name="connsiteX2" fmla="*/ 2644726 w 2644726"/>
                  <a:gd name="connsiteY2" fmla="*/ 1744393 h 1744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44726" h="1744393">
                    <a:moveTo>
                      <a:pt x="0" y="0"/>
                    </a:moveTo>
                    <a:cubicBezTo>
                      <a:pt x="99646" y="607255"/>
                      <a:pt x="199292" y="1214511"/>
                      <a:pt x="640080" y="1505243"/>
                    </a:cubicBezTo>
                    <a:cubicBezTo>
                      <a:pt x="1080868" y="1795975"/>
                      <a:pt x="2309446" y="1706879"/>
                      <a:pt x="2644726" y="174439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2004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3428999" y="268605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598980" y="299466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861582" y="329565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143500" y="3524251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200397" y="1695449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34290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657600" y="3782451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896165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1910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44958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4800600" y="3794174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1816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743200" y="17335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2743200" y="19621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743200" y="21907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743200" y="24193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743200" y="27241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743200" y="30289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743200" y="33337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743200" y="3606584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2895600" y="1733550"/>
                <a:ext cx="3429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3200400" y="1733550"/>
                <a:ext cx="0" cy="21336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endCxn id="21" idx="2"/>
              </p:cNvCxnSpPr>
              <p:nvPr/>
            </p:nvCxnSpPr>
            <p:spPr>
              <a:xfrm>
                <a:off x="2895600" y="2724150"/>
                <a:ext cx="533399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21" idx="2"/>
              </p:cNvCxnSpPr>
              <p:nvPr/>
            </p:nvCxnSpPr>
            <p:spPr>
              <a:xfrm>
                <a:off x="3428999" y="2724150"/>
                <a:ext cx="0" cy="1143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endCxn id="23" idx="2"/>
              </p:cNvCxnSpPr>
              <p:nvPr/>
            </p:nvCxnSpPr>
            <p:spPr>
              <a:xfrm>
                <a:off x="2895600" y="3333750"/>
                <a:ext cx="965982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23" idx="0"/>
              </p:cNvCxnSpPr>
              <p:nvPr/>
            </p:nvCxnSpPr>
            <p:spPr>
              <a:xfrm>
                <a:off x="3899682" y="3295650"/>
                <a:ext cx="0" cy="5715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895600" y="3028950"/>
                <a:ext cx="70338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3657600" y="3070860"/>
                <a:ext cx="0" cy="72009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endCxn id="24" idx="3"/>
              </p:cNvCxnSpPr>
              <p:nvPr/>
            </p:nvCxnSpPr>
            <p:spPr>
              <a:xfrm flipV="1">
                <a:off x="2819693" y="3589292"/>
                <a:ext cx="2334966" cy="1950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endCxn id="24" idx="4"/>
              </p:cNvCxnSpPr>
              <p:nvPr/>
            </p:nvCxnSpPr>
            <p:spPr>
              <a:xfrm flipV="1">
                <a:off x="5181600" y="3600451"/>
                <a:ext cx="0" cy="2582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2492261" y="347577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1</a:t>
                </a:r>
                <a:endParaRPr lang="en-US" b="1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488675" y="32029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2</a:t>
                </a:r>
                <a:endParaRPr lang="en-US" b="1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498120" y="28981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3</a:t>
                </a:r>
                <a:endParaRPr lang="en-US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491052" y="2587757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4</a:t>
                </a:r>
                <a:endParaRPr lang="en-US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486397" y="227736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5</a:t>
                </a:r>
                <a:endParaRPr lang="en-US" b="1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498088" y="2059567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6</a:t>
                </a:r>
                <a:endParaRPr lang="en-US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486398" y="183301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7</a:t>
                </a:r>
                <a:endParaRPr lang="en-US" b="1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486398" y="1602002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8</a:t>
                </a:r>
                <a:endParaRPr lang="en-US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514600" y="379095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0</a:t>
                </a:r>
                <a:endParaRPr lang="en-US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081898" y="392175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1</a:t>
                </a:r>
                <a:endParaRPr lang="en-US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300598" y="39270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2</a:t>
                </a:r>
                <a:endParaRPr lang="en-US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535025" y="3929083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3</a:t>
                </a:r>
                <a:endParaRPr lang="en-US" b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767764" y="3931428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4</a:t>
                </a:r>
                <a:endParaRPr lang="en-US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062600" y="3929083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5</a:t>
                </a:r>
                <a:endParaRPr lang="en-US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367399" y="393319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6</a:t>
                </a:r>
                <a:endParaRPr lang="en-US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674477" y="394335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7</a:t>
                </a:r>
                <a:endParaRPr lang="en-US" b="1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048621" y="3931428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8</a:t>
                </a:r>
                <a:endParaRPr lang="en-US" b="1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972719" y="3266813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(8, 1)</a:t>
                </a:r>
                <a:endParaRPr lang="en-US" b="1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886200" y="3098792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(4, 2)</a:t>
                </a:r>
                <a:endParaRPr lang="en-US" b="1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642499" y="2863855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(3, 3)</a:t>
                </a:r>
                <a:endParaRPr lang="en-US" b="1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454958" y="2570107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(2, 4)</a:t>
                </a:r>
                <a:endParaRPr lang="en-US" b="1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263432" y="1593756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(1, 8)</a:t>
                </a:r>
                <a:endParaRPr lang="en-US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209800" y="2510115"/>
                <a:ext cx="3225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097076" y="4095750"/>
                <a:ext cx="3225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990918" y="1451538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30833" y="2497997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51713" y="2814420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90604" y="3116985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07479" y="3392817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0465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327569" y="361950"/>
                <a:ext cx="4073231" cy="852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𝑺𝒉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𝟑𝟏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𝟑𝟖</m:t>
                                  </m:r>
                                </m:num>
                                <m:den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𝟎𝟎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569" y="361950"/>
                <a:ext cx="4073231" cy="8525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358049" y="1885950"/>
                <a:ext cx="4073231" cy="852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𝑺𝒉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𝟑𝟐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𝟒𝟏</m:t>
                                  </m:r>
                                </m:num>
                                <m:den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𝟎𝟎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049" y="1885950"/>
                <a:ext cx="4073231" cy="8525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327569" y="1123950"/>
                <a:ext cx="4073231" cy="852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𝑺𝒉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𝟑𝟒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𝟒𝟏</m:t>
                                  </m:r>
                                </m:num>
                                <m:den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𝟎𝟎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569" y="1123950"/>
                <a:ext cx="4073231" cy="8525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86836" y="2647950"/>
                <a:ext cx="4073231" cy="852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𝑺𝒉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𝟑𝟓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𝟑𝟖</m:t>
                                  </m:r>
                                </m:num>
                                <m:den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𝟎𝟎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836" y="2647950"/>
                <a:ext cx="4073231" cy="8525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474869" y="3638550"/>
            <a:ext cx="6389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entury Gothic" panose="020B0502020202090204" pitchFamily="34" charset="0"/>
              </a:rPr>
              <a:t>Niche count of point 3 </a:t>
            </a:r>
            <a:r>
              <a:rPr lang="en-US" sz="2000" b="1" dirty="0"/>
              <a:t>=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0.19+0.94+.094+0.19 = 2.26</a:t>
            </a:r>
          </a:p>
        </p:txBody>
      </p:sp>
    </p:spTree>
    <p:extLst>
      <p:ext uri="{BB962C8B-B14F-4D97-AF65-F5344CB8AC3E}">
        <p14:creationId xmlns:p14="http://schemas.microsoft.com/office/powerpoint/2010/main" val="120114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609576" y="1218896"/>
                <a:ext cx="5077224" cy="466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𝟒𝟏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𝟒𝟓</m:t>
                          </m:r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𝟕𝟏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576" y="1218896"/>
                <a:ext cx="5077224" cy="4667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609576" y="1822833"/>
                <a:ext cx="4923335" cy="466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𝟒𝟐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𝟖</m:t>
                          </m:r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𝟖𝟑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576" y="1822833"/>
                <a:ext cx="4923335" cy="466731"/>
              </a:xfrm>
              <a:prstGeom prst="rect">
                <a:avLst/>
              </a:prstGeom>
              <a:blipFill rotWithShape="0">
                <a:blip r:embed="rId3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609576" y="2521584"/>
                <a:ext cx="4923335" cy="466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𝟒𝟑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576" y="2521584"/>
                <a:ext cx="4923335" cy="466731"/>
              </a:xfrm>
              <a:prstGeom prst="rect">
                <a:avLst/>
              </a:prstGeom>
              <a:blipFill rotWithShape="0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09576" y="3181350"/>
                <a:ext cx="5077224" cy="466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𝟒𝟓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𝟏𝟕</m:t>
                          </m:r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576" y="3181350"/>
                <a:ext cx="5077224" cy="466731"/>
              </a:xfrm>
              <a:prstGeom prst="rect">
                <a:avLst/>
              </a:prstGeom>
              <a:blipFill rotWithShape="0"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04800" y="895350"/>
            <a:ext cx="3204086" cy="2619214"/>
            <a:chOff x="2235200" y="1047750"/>
            <a:chExt cx="4089400" cy="3276600"/>
          </a:xfrm>
        </p:grpSpPr>
        <p:grpSp>
          <p:nvGrpSpPr>
            <p:cNvPr id="10" name="Group 9"/>
            <p:cNvGrpSpPr/>
            <p:nvPr/>
          </p:nvGrpSpPr>
          <p:grpSpPr>
            <a:xfrm>
              <a:off x="2235200" y="1047750"/>
              <a:ext cx="4089400" cy="3276600"/>
              <a:chOff x="2209800" y="1276350"/>
              <a:chExt cx="3962400" cy="3157954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2819400" y="1276350"/>
                <a:ext cx="0" cy="2590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819400" y="3867150"/>
                <a:ext cx="3352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Freeform 17"/>
              <p:cNvSpPr/>
              <p:nvPr/>
            </p:nvSpPr>
            <p:spPr>
              <a:xfrm>
                <a:off x="3200398" y="1466850"/>
                <a:ext cx="2705101" cy="2114549"/>
              </a:xfrm>
              <a:custGeom>
                <a:avLst/>
                <a:gdLst>
                  <a:gd name="connsiteX0" fmla="*/ 0 w 2644726"/>
                  <a:gd name="connsiteY0" fmla="*/ 0 h 1744393"/>
                  <a:gd name="connsiteX1" fmla="*/ 640080 w 2644726"/>
                  <a:gd name="connsiteY1" fmla="*/ 1505243 h 1744393"/>
                  <a:gd name="connsiteX2" fmla="*/ 2644726 w 2644726"/>
                  <a:gd name="connsiteY2" fmla="*/ 1744393 h 1744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44726" h="1744393">
                    <a:moveTo>
                      <a:pt x="0" y="0"/>
                    </a:moveTo>
                    <a:cubicBezTo>
                      <a:pt x="99646" y="607255"/>
                      <a:pt x="199292" y="1214511"/>
                      <a:pt x="640080" y="1505243"/>
                    </a:cubicBezTo>
                    <a:cubicBezTo>
                      <a:pt x="1080868" y="1795975"/>
                      <a:pt x="2309446" y="1706879"/>
                      <a:pt x="2644726" y="174439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32004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3428999" y="268605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598980" y="299466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861582" y="329565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3500" y="3524251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200397" y="1695449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34290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657600" y="3782451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896165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41910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4958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4800600" y="3794174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1816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743200" y="17335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743200" y="19621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2743200" y="21907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743200" y="24193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743200" y="27241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743200" y="30289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743200" y="33337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743200" y="3606584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895600" y="1733550"/>
                <a:ext cx="3429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3200400" y="1733550"/>
                <a:ext cx="0" cy="21336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endCxn id="20" idx="2"/>
              </p:cNvCxnSpPr>
              <p:nvPr/>
            </p:nvCxnSpPr>
            <p:spPr>
              <a:xfrm>
                <a:off x="2895600" y="2724150"/>
                <a:ext cx="533399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20" idx="2"/>
              </p:cNvCxnSpPr>
              <p:nvPr/>
            </p:nvCxnSpPr>
            <p:spPr>
              <a:xfrm>
                <a:off x="3428999" y="2724150"/>
                <a:ext cx="0" cy="1143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endCxn id="22" idx="2"/>
              </p:cNvCxnSpPr>
              <p:nvPr/>
            </p:nvCxnSpPr>
            <p:spPr>
              <a:xfrm>
                <a:off x="2895600" y="3333750"/>
                <a:ext cx="965982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22" idx="0"/>
              </p:cNvCxnSpPr>
              <p:nvPr/>
            </p:nvCxnSpPr>
            <p:spPr>
              <a:xfrm>
                <a:off x="3899682" y="3295650"/>
                <a:ext cx="0" cy="5715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2895600" y="3028950"/>
                <a:ext cx="70338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3657600" y="3070860"/>
                <a:ext cx="0" cy="72009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endCxn id="23" idx="3"/>
              </p:cNvCxnSpPr>
              <p:nvPr/>
            </p:nvCxnSpPr>
            <p:spPr>
              <a:xfrm flipV="1">
                <a:off x="2819693" y="3589292"/>
                <a:ext cx="2334966" cy="1950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endCxn id="23" idx="4"/>
              </p:cNvCxnSpPr>
              <p:nvPr/>
            </p:nvCxnSpPr>
            <p:spPr>
              <a:xfrm flipV="1">
                <a:off x="5181600" y="3600451"/>
                <a:ext cx="0" cy="2582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2492261" y="347577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1</a:t>
                </a:r>
                <a:endParaRPr lang="en-US" b="1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488675" y="32029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2</a:t>
                </a:r>
                <a:endParaRPr lang="en-US" b="1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498120" y="28981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3</a:t>
                </a:r>
                <a:endParaRPr lang="en-US" b="1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491052" y="2587757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4</a:t>
                </a:r>
                <a:endParaRPr lang="en-US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486397" y="227736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5</a:t>
                </a:r>
                <a:endParaRPr lang="en-US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498088" y="2059567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6</a:t>
                </a:r>
                <a:endParaRPr lang="en-US" b="1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486398" y="183301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7</a:t>
                </a:r>
                <a:endParaRPr lang="en-US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486398" y="1602002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8</a:t>
                </a:r>
                <a:endParaRPr lang="en-US" b="1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514600" y="379095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0</a:t>
                </a:r>
                <a:endParaRPr lang="en-US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081898" y="392175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1</a:t>
                </a:r>
                <a:endParaRPr lang="en-US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300598" y="39270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2</a:t>
                </a:r>
                <a:endParaRPr lang="en-US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535025" y="3929083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3</a:t>
                </a:r>
                <a:endParaRPr lang="en-US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767764" y="3931428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4</a:t>
                </a:r>
                <a:endParaRPr lang="en-US" b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062600" y="3929083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5</a:t>
                </a:r>
                <a:endParaRPr lang="en-US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67399" y="393319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6</a:t>
                </a:r>
                <a:endParaRPr lang="en-US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674477" y="394335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7</a:t>
                </a:r>
                <a:endParaRPr lang="en-US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048621" y="3931428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8</a:t>
                </a:r>
                <a:endParaRPr lang="en-US" b="1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972719" y="3266813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(8, 1)</a:t>
                </a:r>
                <a:endParaRPr lang="en-US" b="1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86200" y="3098792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(4, 2)</a:t>
                </a:r>
                <a:endParaRPr lang="en-US" b="1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642499" y="2863855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(3, 3)</a:t>
                </a:r>
                <a:endParaRPr lang="en-US" b="1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454958" y="2570107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(2, 4)</a:t>
                </a:r>
                <a:endParaRPr lang="en-US" b="1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263432" y="1593756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(1, 8)</a:t>
                </a:r>
                <a:endParaRPr lang="en-US" b="1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209800" y="2510115"/>
                <a:ext cx="3225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097076" y="4095750"/>
                <a:ext cx="3225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990918" y="1451538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0833" y="2497997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51713" y="2814420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90604" y="3116985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07479" y="3392817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7393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429000" y="666750"/>
                <a:ext cx="19002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𝑺𝒉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𝟒𝟏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666750"/>
                <a:ext cx="1900200" cy="400110"/>
              </a:xfrm>
              <a:prstGeom prst="rect">
                <a:avLst/>
              </a:prstGeom>
              <a:blipFill>
                <a:blip r:embed="rId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21571" y="1123950"/>
                <a:ext cx="4073231" cy="852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𝑺𝒉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𝟒𝟐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𝟖𝟑</m:t>
                                  </m:r>
                                </m:num>
                                <m:den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𝟎𝟎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𝟕𝟕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571" y="1123950"/>
                <a:ext cx="4073231" cy="8525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590800" y="1981196"/>
                <a:ext cx="4073231" cy="852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𝑺𝒉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𝟒𝟑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𝟒𝟏</m:t>
                                  </m:r>
                                </m:num>
                                <m:den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𝟎𝟎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1981196"/>
                <a:ext cx="4073231" cy="8525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590800" y="2838442"/>
                <a:ext cx="4073231" cy="852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𝑺𝒉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𝟒𝟓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num>
                                <m:den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𝟎𝟎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𝟓𝟑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838442"/>
                <a:ext cx="4073231" cy="8525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759994" y="3790950"/>
            <a:ext cx="6389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entury Gothic" panose="020B0502020202090204" pitchFamily="34" charset="0"/>
              </a:rPr>
              <a:t>Niche count of point 4 </a:t>
            </a:r>
            <a:r>
              <a:rPr lang="en-US" sz="2000" b="1" dirty="0"/>
              <a:t>=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0.00+0.77+.094+0.53 = 2.24</a:t>
            </a:r>
          </a:p>
        </p:txBody>
      </p:sp>
    </p:spTree>
    <p:extLst>
      <p:ext uri="{BB962C8B-B14F-4D97-AF65-F5344CB8AC3E}">
        <p14:creationId xmlns:p14="http://schemas.microsoft.com/office/powerpoint/2010/main" val="331068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Box 5"/>
          <p:cNvSpPr txBox="1">
            <a:spLocks noChangeArrowheads="1"/>
          </p:cNvSpPr>
          <p:nvPr/>
        </p:nvSpPr>
        <p:spPr bwMode="auto">
          <a:xfrm>
            <a:off x="1295400" y="919163"/>
            <a:ext cx="6057900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</a:rPr>
              <a:t>Pareto-optimal front: Locus of all optimal solutions obtained after putting different weights on the objectives. It is named so, according to the name of </a:t>
            </a:r>
            <a:r>
              <a:rPr lang="en-US" altLang="en-US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Vilfredo Pareto</a:t>
            </a:r>
          </a:p>
          <a:p>
            <a:pPr marL="0" indent="0" eaLnBrk="1" hangingPunct="1"/>
            <a:endParaRPr lang="en-US" altLang="en-US" sz="2000" b="1" dirty="0">
              <a:latin typeface="Century Gothic" panose="020B0502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1000" y="361950"/>
            <a:ext cx="73152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entury Gothic" panose="020B0502020202020204" pitchFamily="34" charset="0"/>
              <a:cs typeface="Times New Roman" pitchFamily="18" charset="0"/>
            </a:endParaRPr>
          </a:p>
          <a:p>
            <a:pPr algn="ctr"/>
            <a:r>
              <a:rPr lang="en-US" altLang="en-US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Multi-Objective Optimization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209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810000" y="764793"/>
                <a:ext cx="5077224" cy="466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𝟓𝟏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𝟗𝟖</m:t>
                          </m:r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𝟗𝟎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764793"/>
                <a:ext cx="5077224" cy="466731"/>
              </a:xfrm>
              <a:prstGeom prst="rect">
                <a:avLst/>
              </a:prstGeom>
              <a:blipFill rotWithShape="0">
                <a:blip r:embed="rId2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801533" y="1450593"/>
                <a:ext cx="5077224" cy="466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𝟓𝟐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𝟒𝟓</m:t>
                          </m:r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𝟕𝟏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533" y="1450593"/>
                <a:ext cx="5077224" cy="466731"/>
              </a:xfrm>
              <a:prstGeom prst="rect">
                <a:avLst/>
              </a:prstGeom>
              <a:blipFill rotWithShape="0">
                <a:blip r:embed="rId3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801532" y="2082503"/>
                <a:ext cx="5077224" cy="466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𝟓𝟑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𝟐𝟗</m:t>
                          </m:r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532" y="2082503"/>
                <a:ext cx="5077224" cy="466731"/>
              </a:xfrm>
              <a:prstGeom prst="rect">
                <a:avLst/>
              </a:prstGeom>
              <a:blipFill rotWithShape="0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810000" y="2724150"/>
                <a:ext cx="5077224" cy="466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𝟓𝟒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𝟏𝟕</m:t>
                          </m:r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724150"/>
                <a:ext cx="5077224" cy="466731"/>
              </a:xfrm>
              <a:prstGeom prst="rect">
                <a:avLst/>
              </a:prstGeom>
              <a:blipFill rotWithShape="0"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304800" y="895350"/>
            <a:ext cx="3204086" cy="2619214"/>
            <a:chOff x="2235200" y="1047750"/>
            <a:chExt cx="4089400" cy="3276600"/>
          </a:xfrm>
        </p:grpSpPr>
        <p:grpSp>
          <p:nvGrpSpPr>
            <p:cNvPr id="9" name="Group 8"/>
            <p:cNvGrpSpPr/>
            <p:nvPr/>
          </p:nvGrpSpPr>
          <p:grpSpPr>
            <a:xfrm>
              <a:off x="2235200" y="1047750"/>
              <a:ext cx="4089400" cy="3276600"/>
              <a:chOff x="2209800" y="1276350"/>
              <a:chExt cx="3962400" cy="3157954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819400" y="1276350"/>
                <a:ext cx="0" cy="2590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819400" y="3867150"/>
                <a:ext cx="3352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reeform 16"/>
              <p:cNvSpPr/>
              <p:nvPr/>
            </p:nvSpPr>
            <p:spPr>
              <a:xfrm>
                <a:off x="3200398" y="1466850"/>
                <a:ext cx="2705101" cy="2114549"/>
              </a:xfrm>
              <a:custGeom>
                <a:avLst/>
                <a:gdLst>
                  <a:gd name="connsiteX0" fmla="*/ 0 w 2644726"/>
                  <a:gd name="connsiteY0" fmla="*/ 0 h 1744393"/>
                  <a:gd name="connsiteX1" fmla="*/ 640080 w 2644726"/>
                  <a:gd name="connsiteY1" fmla="*/ 1505243 h 1744393"/>
                  <a:gd name="connsiteX2" fmla="*/ 2644726 w 2644726"/>
                  <a:gd name="connsiteY2" fmla="*/ 1744393 h 1744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44726" h="1744393">
                    <a:moveTo>
                      <a:pt x="0" y="0"/>
                    </a:moveTo>
                    <a:cubicBezTo>
                      <a:pt x="99646" y="607255"/>
                      <a:pt x="199292" y="1214511"/>
                      <a:pt x="640080" y="1505243"/>
                    </a:cubicBezTo>
                    <a:cubicBezTo>
                      <a:pt x="1080868" y="1795975"/>
                      <a:pt x="2309446" y="1706879"/>
                      <a:pt x="2644726" y="174439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32004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3428999" y="268605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598980" y="299466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861582" y="329565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143500" y="3524251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200397" y="1695449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34290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657600" y="3782451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896165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1910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44958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800600" y="3794174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1816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743200" y="17335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743200" y="19621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743200" y="21907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2743200" y="24193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743200" y="27241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743200" y="30289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743200" y="33337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743200" y="3606584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895600" y="1733550"/>
                <a:ext cx="3429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3200400" y="1733550"/>
                <a:ext cx="0" cy="21336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endCxn id="19" idx="2"/>
              </p:cNvCxnSpPr>
              <p:nvPr/>
            </p:nvCxnSpPr>
            <p:spPr>
              <a:xfrm>
                <a:off x="2895600" y="2724150"/>
                <a:ext cx="533399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19" idx="2"/>
              </p:cNvCxnSpPr>
              <p:nvPr/>
            </p:nvCxnSpPr>
            <p:spPr>
              <a:xfrm>
                <a:off x="3428999" y="2724150"/>
                <a:ext cx="0" cy="1143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endCxn id="21" idx="2"/>
              </p:cNvCxnSpPr>
              <p:nvPr/>
            </p:nvCxnSpPr>
            <p:spPr>
              <a:xfrm>
                <a:off x="2895600" y="3333750"/>
                <a:ext cx="965982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21" idx="0"/>
              </p:cNvCxnSpPr>
              <p:nvPr/>
            </p:nvCxnSpPr>
            <p:spPr>
              <a:xfrm>
                <a:off x="3899682" y="3295650"/>
                <a:ext cx="0" cy="5715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895600" y="3028950"/>
                <a:ext cx="70338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3657600" y="3070860"/>
                <a:ext cx="0" cy="72009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endCxn id="22" idx="3"/>
              </p:cNvCxnSpPr>
              <p:nvPr/>
            </p:nvCxnSpPr>
            <p:spPr>
              <a:xfrm flipV="1">
                <a:off x="2819693" y="3589292"/>
                <a:ext cx="2334966" cy="1950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endCxn id="22" idx="4"/>
              </p:cNvCxnSpPr>
              <p:nvPr/>
            </p:nvCxnSpPr>
            <p:spPr>
              <a:xfrm flipV="1">
                <a:off x="5181600" y="3600451"/>
                <a:ext cx="0" cy="2582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2492261" y="347577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1</a:t>
                </a:r>
                <a:endParaRPr lang="en-US" b="1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488675" y="32029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2</a:t>
                </a:r>
                <a:endParaRPr lang="en-US" b="1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498120" y="28981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3</a:t>
                </a:r>
                <a:endParaRPr lang="en-US" b="1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491052" y="2587757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4</a:t>
                </a:r>
                <a:endParaRPr lang="en-US" b="1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486397" y="227736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5</a:t>
                </a:r>
                <a:endParaRPr lang="en-US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498088" y="2059567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6</a:t>
                </a:r>
                <a:endParaRPr lang="en-US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486398" y="183301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7</a:t>
                </a:r>
                <a:endParaRPr lang="en-US" b="1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486398" y="1602002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8</a:t>
                </a:r>
                <a:endParaRPr lang="en-US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514600" y="379095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0</a:t>
                </a:r>
                <a:endParaRPr lang="en-US" b="1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081898" y="392175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1</a:t>
                </a:r>
                <a:endParaRPr lang="en-US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300598" y="39270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2</a:t>
                </a:r>
                <a:endParaRPr lang="en-US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535025" y="3929083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3</a:t>
                </a:r>
                <a:endParaRPr lang="en-US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767764" y="3931428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4</a:t>
                </a:r>
                <a:endParaRPr lang="en-US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062600" y="3929083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5</a:t>
                </a:r>
                <a:endParaRPr lang="en-US" b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367399" y="393319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6</a:t>
                </a:r>
                <a:endParaRPr lang="en-US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674477" y="394335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7</a:t>
                </a:r>
                <a:endParaRPr lang="en-US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048621" y="3931428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8</a:t>
                </a:r>
                <a:endParaRPr lang="en-US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972719" y="3266813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(8, 1)</a:t>
                </a:r>
                <a:endParaRPr lang="en-US" b="1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886200" y="3098792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(4, 2)</a:t>
                </a:r>
                <a:endParaRPr lang="en-US" b="1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642499" y="2863855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(3, 3)</a:t>
                </a:r>
                <a:endParaRPr lang="en-US" b="1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454958" y="2570107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(2, 4)</a:t>
                </a:r>
                <a:endParaRPr lang="en-US" b="1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263432" y="1593756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(1, 8)</a:t>
                </a:r>
                <a:endParaRPr lang="en-US" b="1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209800" y="2510115"/>
                <a:ext cx="3225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097076" y="4095750"/>
                <a:ext cx="3225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2990918" y="1451538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0833" y="2497997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51713" y="2814420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90604" y="3116985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07479" y="3392817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0573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667000" y="1504950"/>
                <a:ext cx="4073231" cy="852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𝑺𝒉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𝟓𝟑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𝟑𝟖</m:t>
                                  </m:r>
                                </m:num>
                                <m:den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𝟎𝟎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504950"/>
                <a:ext cx="4073231" cy="8525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667000" y="2305079"/>
                <a:ext cx="4073231" cy="852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𝑺𝒉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𝟓𝟒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num>
                                <m:den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𝟎𝟎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𝟓𝟑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305079"/>
                <a:ext cx="4073231" cy="8525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428999" y="590513"/>
                <a:ext cx="19002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𝑺𝒉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𝟓𝟏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99" y="590513"/>
                <a:ext cx="1900200" cy="4001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452050" y="1104867"/>
                <a:ext cx="19002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𝑺𝒉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𝟓𝟐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050" y="1104867"/>
                <a:ext cx="1900200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662558" y="3358466"/>
            <a:ext cx="6082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entury Gothic" panose="020B0502020202090204" pitchFamily="34" charset="0"/>
              </a:rPr>
              <a:t>Niche count of point </a:t>
            </a:r>
            <a:r>
              <a:rPr lang="en-US" sz="2000" b="1" dirty="0"/>
              <a:t>5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2000" b="1" dirty="0"/>
              <a:t>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0.0+0.0+0.19+0.53 = 0.72</a:t>
            </a:r>
          </a:p>
        </p:txBody>
      </p:sp>
    </p:spTree>
    <p:extLst>
      <p:ext uri="{BB962C8B-B14F-4D97-AF65-F5344CB8AC3E}">
        <p14:creationId xmlns:p14="http://schemas.microsoft.com/office/powerpoint/2010/main" val="142577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514350"/>
                <a:ext cx="7205819" cy="4194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Century Gothic" panose="020B0502020202090204" pitchFamily="34" charset="0"/>
                  </a:rPr>
                  <a:t>Let us assume that the initial fitness of all 5 solutions = 100</a:t>
                </a:r>
              </a:p>
              <a:p>
                <a:endParaRPr lang="en-US" sz="2000" b="1" dirty="0"/>
              </a:p>
              <a:p>
                <a:pPr algn="ctr"/>
                <a:r>
                  <a:rPr lang="en-US" sz="2000" b="1" dirty="0">
                    <a:latin typeface="Century Gothic" panose="020B0502020202090204" pitchFamily="34" charset="0"/>
                  </a:rPr>
                  <a:t>    Shared fitness of 1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𝟏𝟎𝟎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𝟕𝟐</m:t>
                        </m:r>
                      </m:den>
                    </m:f>
                    <m:r>
                      <a:rPr lang="en-US" sz="20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𝟏𝟑𝟖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𝟖𝟗</m:t>
                    </m:r>
                  </m:oMath>
                </a14:m>
                <a:endParaRPr lang="en-US" sz="20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>
                    <a:latin typeface="Century Gothic" panose="020B0502020202090204" pitchFamily="34" charset="0"/>
                  </a:rPr>
                  <a:t>Shared fitness of 2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𝟏𝟎𝟎</m:t>
                        </m:r>
                      </m:num>
                      <m:den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𝟐𝟒</m:t>
                        </m:r>
                      </m:den>
                    </m:f>
                    <m:r>
                      <a:rPr lang="en-US" sz="20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>
                    <a:latin typeface="Cambria Math" panose="02040503050406030204" pitchFamily="18" charset="0"/>
                  </a:rPr>
                  <a:t>44.64</a:t>
                </a:r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>
                    <a:latin typeface="Century Gothic" panose="020B0502020202090204" pitchFamily="34" charset="0"/>
                  </a:rPr>
                  <a:t>Shared fitness of 3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𝟏𝟎𝟎</m:t>
                        </m:r>
                      </m:num>
                      <m:den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𝟐𝟔</m:t>
                        </m:r>
                      </m:den>
                    </m:f>
                    <m:r>
                      <a:rPr lang="en-US" sz="2000" b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44.25</a:t>
                </a:r>
              </a:p>
              <a:p>
                <a:endParaRPr lang="en-US" sz="2000" b="1" dirty="0"/>
              </a:p>
              <a:p>
                <a:endParaRPr lang="en-US" sz="2000" b="1" dirty="0"/>
              </a:p>
              <a:p>
                <a:endParaRPr lang="en-US" sz="2000" b="1" dirty="0"/>
              </a:p>
              <a:p>
                <a:endParaRPr lang="en-US" sz="2000" b="1" dirty="0"/>
              </a:p>
              <a:p>
                <a:endParaRPr lang="en-US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4350"/>
                <a:ext cx="7205819" cy="4194674"/>
              </a:xfrm>
              <a:prstGeom prst="rect">
                <a:avLst/>
              </a:prstGeom>
              <a:blipFill rotWithShape="0">
                <a:blip r:embed="rId2"/>
                <a:stretch>
                  <a:fillRect l="-931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69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14400" y="895350"/>
                <a:ext cx="7391400" cy="2518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entury Gothic" panose="020B0502020202090204" pitchFamily="34" charset="0"/>
                  </a:rPr>
                  <a:t>Shared fitness of 4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𝟏𝟎𝟎</m:t>
                        </m:r>
                      </m:num>
                      <m:den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𝟐𝟒</m:t>
                        </m:r>
                      </m:den>
                    </m:f>
                    <m:r>
                      <a:rPr lang="en-US" sz="2000" b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44.64</a:t>
                </a:r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      </a:t>
                </a:r>
                <a:r>
                  <a:rPr lang="en-US" sz="2000" b="1" dirty="0">
                    <a:latin typeface="Century Gothic" panose="020B0502020202090204" pitchFamily="34" charset="0"/>
                  </a:rPr>
                  <a:t>Shared fitness of 5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𝟏𝟎𝟎</m:t>
                        </m:r>
                      </m:num>
                      <m:den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𝟕𝟐</m:t>
                        </m:r>
                      </m:den>
                    </m:f>
                    <m:r>
                      <a:rPr lang="en-US" sz="20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𝟏𝟑𝟖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𝟖𝟗</m:t>
                    </m:r>
                  </m:oMath>
                </a14:m>
                <a:endParaRPr lang="en-US" sz="2000" b="1" dirty="0"/>
              </a:p>
              <a:p>
                <a:endParaRPr lang="en-US" sz="2000" b="1" dirty="0">
                  <a:latin typeface="Century Gothic" panose="020B0502020202020204" pitchFamily="34" charset="0"/>
                </a:endParaRPr>
              </a:p>
              <a:p>
                <a:pPr algn="just"/>
                <a:r>
                  <a:rPr lang="en-US" sz="2000" b="1" dirty="0">
                    <a:latin typeface="Century Gothic" panose="020B0502020202020204" pitchFamily="34" charset="0"/>
                  </a:rPr>
                  <a:t>Reproduction is carried out based on shared fitness to form the mating pool. There will be more copies of points 1 and 5. Pareto front will not be squeezed.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895350"/>
                <a:ext cx="7391400" cy="2518959"/>
              </a:xfrm>
              <a:prstGeom prst="rect">
                <a:avLst/>
              </a:prstGeom>
              <a:blipFill rotWithShape="0">
                <a:blip r:embed="rId2"/>
                <a:stretch>
                  <a:fillRect l="-824" r="-742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33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236637"/>
            <a:ext cx="6515100" cy="28931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Disadvantages of NSGA</a:t>
            </a:r>
          </a:p>
          <a:p>
            <a:pPr eaLnBrk="1" hangingPunct="1"/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Determining a proper value of </a:t>
            </a:r>
            <a:r>
              <a:rPr lang="el-GR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is difficult</a:t>
            </a: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High computational complexity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O(MN</a:t>
            </a:r>
            <a:r>
              <a:rPr lang="en-US" alt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where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=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No. of objectives and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Population size</a:t>
            </a: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Lack of elitism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0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7"/>
          <p:cNvSpPr txBox="1">
            <a:spLocks noChangeArrowheads="1"/>
          </p:cNvSpPr>
          <p:nvPr/>
        </p:nvSpPr>
        <p:spPr bwMode="auto">
          <a:xfrm>
            <a:off x="1543050" y="514350"/>
            <a:ext cx="126188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NSGA-II</a:t>
            </a:r>
          </a:p>
        </p:txBody>
      </p:sp>
      <p:sp>
        <p:nvSpPr>
          <p:cNvPr id="24579" name="TextBox 8"/>
          <p:cNvSpPr txBox="1">
            <a:spLocks noChangeArrowheads="1"/>
          </p:cNvSpPr>
          <p:nvPr/>
        </p:nvSpPr>
        <p:spPr bwMode="auto">
          <a:xfrm flipH="1">
            <a:off x="1428746" y="1276350"/>
            <a:ext cx="6496053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Sharing function approach is replaced by Crowding distance approach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487216" y="2804283"/>
            <a:ext cx="1198959" cy="11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86100" y="3404358"/>
            <a:ext cx="1485900" cy="11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/>
          <p:cNvSpPr/>
          <p:nvPr/>
        </p:nvSpPr>
        <p:spPr>
          <a:xfrm>
            <a:off x="3314700" y="2432808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7" name="Flowchart: Connector 16"/>
          <p:cNvSpPr/>
          <p:nvPr/>
        </p:nvSpPr>
        <p:spPr>
          <a:xfrm>
            <a:off x="3429000" y="2718558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8" name="Flowchart: Connector 17"/>
          <p:cNvSpPr/>
          <p:nvPr/>
        </p:nvSpPr>
        <p:spPr>
          <a:xfrm>
            <a:off x="3657600" y="2947158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9" name="Flowchart: Connector 18"/>
          <p:cNvSpPr/>
          <p:nvPr/>
        </p:nvSpPr>
        <p:spPr>
          <a:xfrm>
            <a:off x="3943350" y="3061458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0" name="Flowchart: Connector 19"/>
          <p:cNvSpPr/>
          <p:nvPr/>
        </p:nvSpPr>
        <p:spPr>
          <a:xfrm>
            <a:off x="4286250" y="3118608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1" name="Rectangle 20"/>
          <p:cNvSpPr/>
          <p:nvPr/>
        </p:nvSpPr>
        <p:spPr>
          <a:xfrm>
            <a:off x="3657600" y="2947158"/>
            <a:ext cx="742950" cy="285750"/>
          </a:xfrm>
          <a:prstGeom prst="rect">
            <a:avLst/>
          </a:prstGeom>
          <a:solidFill>
            <a:schemeClr val="bg1">
              <a:alpha val="0"/>
            </a:schemeClr>
          </a:solidFill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4588" name="TextBox 21"/>
          <p:cNvSpPr txBox="1">
            <a:spLocks noChangeArrowheads="1"/>
          </p:cNvSpPr>
          <p:nvPr/>
        </p:nvSpPr>
        <p:spPr bwMode="auto">
          <a:xfrm>
            <a:off x="4400550" y="2947158"/>
            <a:ext cx="4940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</p:txBody>
      </p:sp>
      <p:sp>
        <p:nvSpPr>
          <p:cNvPr id="24589" name="TextBox 22"/>
          <p:cNvSpPr txBox="1">
            <a:spLocks noChangeArrowheads="1"/>
          </p:cNvSpPr>
          <p:nvPr/>
        </p:nvSpPr>
        <p:spPr bwMode="auto">
          <a:xfrm>
            <a:off x="4000500" y="2890008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4590" name="TextBox 23"/>
          <p:cNvSpPr txBox="1">
            <a:spLocks noChangeArrowheads="1"/>
          </p:cNvSpPr>
          <p:nvPr/>
        </p:nvSpPr>
        <p:spPr bwMode="auto">
          <a:xfrm>
            <a:off x="3257550" y="2775708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591" name="TextBox 25"/>
          <p:cNvSpPr txBox="1">
            <a:spLocks noChangeArrowheads="1"/>
          </p:cNvSpPr>
          <p:nvPr/>
        </p:nvSpPr>
        <p:spPr bwMode="auto">
          <a:xfrm>
            <a:off x="3771900" y="3404358"/>
            <a:ext cx="3545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592" name="TextBox 26"/>
          <p:cNvSpPr txBox="1">
            <a:spLocks noChangeArrowheads="1"/>
          </p:cNvSpPr>
          <p:nvPr/>
        </p:nvSpPr>
        <p:spPr bwMode="auto">
          <a:xfrm>
            <a:off x="2743200" y="2604258"/>
            <a:ext cx="3545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4593" name="TextBox 27"/>
          <p:cNvSpPr txBox="1">
            <a:spLocks noChangeArrowheads="1"/>
          </p:cNvSpPr>
          <p:nvPr/>
        </p:nvSpPr>
        <p:spPr bwMode="auto">
          <a:xfrm>
            <a:off x="3657601" y="2547108"/>
            <a:ext cx="81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cuboid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668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Box 8"/>
          <p:cNvSpPr txBox="1">
            <a:spLocks noChangeArrowheads="1"/>
          </p:cNvSpPr>
          <p:nvPr/>
        </p:nvSpPr>
        <p:spPr bwMode="auto">
          <a:xfrm>
            <a:off x="914400" y="209550"/>
            <a:ext cx="6477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/>
            <a:endParaRPr lang="en-US" altLang="en-US" dirty="0"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Crowding distance of 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b="1" i="1" baseline="30000" dirty="0" err="1">
                <a:latin typeface="Times New Roman" panose="02020603050405020304" pitchFamily="18" charset="0"/>
              </a:rPr>
              <a:t>th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solution lying on the front is the side length of the cuboid </a:t>
            </a:r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Crowding distance will be less for more crowded solutions</a:t>
            </a:r>
          </a:p>
          <a:p>
            <a:pPr marL="0" indent="0"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Solutions having more crowding distance values will be preferred in reproduction scheme to form the mating pool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8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37</a:t>
            </a:fld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33400" y="361950"/>
            <a:ext cx="3639977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entury Gothic" panose="020B0502020202090204" pitchFamily="34" charset="0"/>
              </a:rPr>
              <a:t>Perimeter of cuboid surrounding point 1: </a:t>
            </a:r>
            <a:r>
              <a:rPr lang="en-US" b="1" dirty="0">
                <a:solidFill>
                  <a:srgbClr val="00B050"/>
                </a:solidFill>
                <a:latin typeface="Century Gothic" panose="020B0502020202090204" pitchFamily="34" charset="0"/>
              </a:rPr>
              <a:t>infinite (high value, say 1000)</a:t>
            </a:r>
          </a:p>
          <a:p>
            <a:endParaRPr lang="en-US" sz="800" b="1" dirty="0"/>
          </a:p>
          <a:p>
            <a:r>
              <a:rPr lang="en-US" b="1" dirty="0">
                <a:latin typeface="Century Gothic" panose="020B0502020202090204" pitchFamily="34" charset="0"/>
              </a:rPr>
              <a:t>Perimeter of cuboid surrounding point 2: </a:t>
            </a:r>
            <a:r>
              <a:rPr lang="en-US" b="1" dirty="0">
                <a:solidFill>
                  <a:srgbClr val="00B050"/>
                </a:solidFill>
                <a:latin typeface="Century Gothic" panose="020B0502020202090204" pitchFamily="34" charset="0"/>
              </a:rPr>
              <a:t>14 unit</a:t>
            </a:r>
          </a:p>
          <a:p>
            <a:endParaRPr lang="en-US" sz="800" b="1" dirty="0"/>
          </a:p>
          <a:p>
            <a:r>
              <a:rPr lang="en-US" b="1" dirty="0">
                <a:latin typeface="Century Gothic" panose="020B0502020202090204" pitchFamily="34" charset="0"/>
              </a:rPr>
              <a:t>Perimeter of cuboid surrounding point 3: </a:t>
            </a:r>
            <a:r>
              <a:rPr lang="en-US" b="1" dirty="0">
                <a:solidFill>
                  <a:srgbClr val="00B050"/>
                </a:solidFill>
                <a:latin typeface="Century Gothic" panose="020B0502020202090204" pitchFamily="34" charset="0"/>
              </a:rPr>
              <a:t>8 unit</a:t>
            </a:r>
          </a:p>
          <a:p>
            <a:endParaRPr lang="en-US" sz="800" b="1" dirty="0"/>
          </a:p>
          <a:p>
            <a:r>
              <a:rPr lang="en-US" b="1" dirty="0">
                <a:latin typeface="Century Gothic" panose="020B0502020202090204" pitchFamily="34" charset="0"/>
              </a:rPr>
              <a:t>Perimeter of cuboid surrounding point 4: </a:t>
            </a:r>
            <a:r>
              <a:rPr lang="en-US" b="1" dirty="0">
                <a:solidFill>
                  <a:srgbClr val="00B050"/>
                </a:solidFill>
                <a:latin typeface="Century Gothic" panose="020B0502020202090204" pitchFamily="34" charset="0"/>
              </a:rPr>
              <a:t>14 unit</a:t>
            </a:r>
          </a:p>
          <a:p>
            <a:endParaRPr lang="en-US" sz="800" b="1" dirty="0"/>
          </a:p>
          <a:p>
            <a:r>
              <a:rPr lang="en-US" b="1" dirty="0">
                <a:latin typeface="Century Gothic" panose="020B0502020202090204" pitchFamily="34" charset="0"/>
              </a:rPr>
              <a:t>Perimeter of cuboid surrounding point 5: </a:t>
            </a:r>
            <a:r>
              <a:rPr lang="en-US" b="1" dirty="0">
                <a:solidFill>
                  <a:srgbClr val="00B050"/>
                </a:solidFill>
                <a:latin typeface="Century Gothic" panose="020B0502020202090204" pitchFamily="34" charset="0"/>
              </a:rPr>
              <a:t>infinite (high value, say 1000)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207244" y="857845"/>
            <a:ext cx="4648200" cy="3505200"/>
            <a:chOff x="4191000" y="438150"/>
            <a:chExt cx="4648200" cy="3505200"/>
          </a:xfrm>
        </p:grpSpPr>
        <p:grpSp>
          <p:nvGrpSpPr>
            <p:cNvPr id="132" name="Group 131"/>
            <p:cNvGrpSpPr/>
            <p:nvPr/>
          </p:nvGrpSpPr>
          <p:grpSpPr>
            <a:xfrm>
              <a:off x="4191000" y="438150"/>
              <a:ext cx="4648200" cy="3505200"/>
              <a:chOff x="2590800" y="476692"/>
              <a:chExt cx="4463045" cy="3348012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590800" y="666750"/>
                <a:ext cx="3962400" cy="3157954"/>
                <a:chOff x="2209800" y="1276350"/>
                <a:chExt cx="3962400" cy="3157954"/>
              </a:xfrm>
            </p:grpSpPr>
            <p:cxnSp>
              <p:nvCxnSpPr>
                <p:cNvPr id="4" name="Straight Connector 3"/>
                <p:cNvCxnSpPr/>
                <p:nvPr/>
              </p:nvCxnSpPr>
              <p:spPr>
                <a:xfrm>
                  <a:off x="2819400" y="1276350"/>
                  <a:ext cx="0" cy="25908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>
                  <a:off x="2819400" y="3867150"/>
                  <a:ext cx="33528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Freeform 5"/>
                <p:cNvSpPr/>
                <p:nvPr/>
              </p:nvSpPr>
              <p:spPr>
                <a:xfrm>
                  <a:off x="3200398" y="1466850"/>
                  <a:ext cx="2705101" cy="2114549"/>
                </a:xfrm>
                <a:custGeom>
                  <a:avLst/>
                  <a:gdLst>
                    <a:gd name="connsiteX0" fmla="*/ 0 w 2644726"/>
                    <a:gd name="connsiteY0" fmla="*/ 0 h 1744393"/>
                    <a:gd name="connsiteX1" fmla="*/ 640080 w 2644726"/>
                    <a:gd name="connsiteY1" fmla="*/ 1505243 h 1744393"/>
                    <a:gd name="connsiteX2" fmla="*/ 2644726 w 2644726"/>
                    <a:gd name="connsiteY2" fmla="*/ 1744393 h 1744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44726" h="1744393">
                      <a:moveTo>
                        <a:pt x="0" y="0"/>
                      </a:moveTo>
                      <a:cubicBezTo>
                        <a:pt x="99646" y="607255"/>
                        <a:pt x="199292" y="1214511"/>
                        <a:pt x="640080" y="1505243"/>
                      </a:cubicBezTo>
                      <a:cubicBezTo>
                        <a:pt x="1080868" y="1795975"/>
                        <a:pt x="2309446" y="1706879"/>
                        <a:pt x="2644726" y="1744393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>
                  <a:off x="3200400" y="3790950"/>
                  <a:ext cx="0" cy="152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Oval 7"/>
                <p:cNvSpPr/>
                <p:nvPr/>
              </p:nvSpPr>
              <p:spPr>
                <a:xfrm>
                  <a:off x="3428999" y="268605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598980" y="299466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3861582" y="329565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143500" y="3524251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3200397" y="1695449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3429000" y="3790950"/>
                  <a:ext cx="0" cy="152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3657600" y="3782451"/>
                  <a:ext cx="0" cy="152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3896165" y="3790950"/>
                  <a:ext cx="0" cy="152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4191000" y="3790950"/>
                  <a:ext cx="0" cy="152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495800" y="3790950"/>
                  <a:ext cx="0" cy="152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4800600" y="3794174"/>
                  <a:ext cx="0" cy="152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5181600" y="3790950"/>
                  <a:ext cx="0" cy="152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743200" y="1733550"/>
                  <a:ext cx="152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743200" y="1962150"/>
                  <a:ext cx="152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743200" y="2190750"/>
                  <a:ext cx="152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743200" y="2419350"/>
                  <a:ext cx="152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2743200" y="2724150"/>
                  <a:ext cx="152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2743200" y="3028950"/>
                  <a:ext cx="152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2743200" y="3333750"/>
                  <a:ext cx="152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2743200" y="3606584"/>
                  <a:ext cx="152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2895600" y="1733550"/>
                  <a:ext cx="3429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/>
                <p:cNvSpPr txBox="1"/>
                <p:nvPr/>
              </p:nvSpPr>
              <p:spPr>
                <a:xfrm>
                  <a:off x="2492261" y="3475779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1</a:t>
                  </a:r>
                  <a:endParaRPr lang="en-US" b="1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2488675" y="3202945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2</a:t>
                  </a:r>
                  <a:endParaRPr lang="en-US" b="1" dirty="0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2498120" y="2898145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3</a:t>
                  </a:r>
                  <a:endParaRPr lang="en-US" b="1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2491052" y="2587757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4</a:t>
                  </a:r>
                  <a:endParaRPr lang="en-US" b="1" dirty="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2486397" y="2277369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5</a:t>
                  </a:r>
                  <a:endParaRPr lang="en-US" b="1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2498088" y="2059567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6</a:t>
                  </a:r>
                  <a:endParaRPr lang="en-US" b="1" dirty="0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2486398" y="1833019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7</a:t>
                  </a:r>
                  <a:endParaRPr lang="en-US" b="1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2486398" y="1602002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8</a:t>
                  </a:r>
                  <a:endParaRPr lang="en-US" b="1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2514600" y="3790950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0</a:t>
                  </a:r>
                  <a:endParaRPr lang="en-US" b="1" dirty="0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3081898" y="3921755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1</a:t>
                  </a:r>
                  <a:endParaRPr lang="en-US" b="1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300598" y="3927045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2</a:t>
                  </a:r>
                  <a:endParaRPr lang="en-US" b="1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3535025" y="3929083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3</a:t>
                  </a:r>
                  <a:endParaRPr lang="en-US" b="1" dirty="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767764" y="3931428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4</a:t>
                  </a:r>
                  <a:endParaRPr lang="en-US" b="1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4062600" y="3929083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5</a:t>
                  </a:r>
                  <a:endParaRPr lang="en-US" b="1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4367399" y="3933199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6</a:t>
                  </a:r>
                  <a:endParaRPr lang="en-US" b="1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4674477" y="3943350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7</a:t>
                  </a:r>
                  <a:endParaRPr lang="en-US" b="1" dirty="0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5048621" y="3931428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8</a:t>
                  </a:r>
                  <a:endParaRPr lang="en-US" b="1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5164689" y="3317247"/>
                  <a:ext cx="4828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(8, 1)</a:t>
                  </a:r>
                  <a:endParaRPr lang="en-US" b="1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3850456" y="3030421"/>
                  <a:ext cx="4828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(4, 2)</a:t>
                  </a:r>
                  <a:endParaRPr lang="en-US" b="1" dirty="0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3528972" y="2765281"/>
                  <a:ext cx="4828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(3, 3)</a:t>
                  </a:r>
                  <a:endParaRPr lang="en-US" b="1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3390898" y="2471612"/>
                  <a:ext cx="4828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(2, 4)</a:t>
                  </a:r>
                  <a:endParaRPr lang="en-US" b="1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2826434" y="1711714"/>
                  <a:ext cx="4828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(1, 8)</a:t>
                  </a:r>
                  <a:endParaRPr lang="en-US" b="1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2209800" y="2510115"/>
                  <a:ext cx="32252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sz="1600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4097076" y="4095750"/>
                  <a:ext cx="32252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sz="1600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64" name="Straight Connector 63"/>
              <p:cNvCxnSpPr/>
              <p:nvPr/>
            </p:nvCxnSpPr>
            <p:spPr>
              <a:xfrm flipV="1">
                <a:off x="3847514" y="681311"/>
                <a:ext cx="0" cy="142456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endCxn id="8" idx="2"/>
              </p:cNvCxnSpPr>
              <p:nvPr/>
            </p:nvCxnSpPr>
            <p:spPr>
              <a:xfrm>
                <a:off x="3276600" y="2114550"/>
                <a:ext cx="533399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reeform 66"/>
              <p:cNvSpPr/>
              <p:nvPr/>
            </p:nvSpPr>
            <p:spPr>
              <a:xfrm>
                <a:off x="3207434" y="675249"/>
                <a:ext cx="640080" cy="42203"/>
              </a:xfrm>
              <a:custGeom>
                <a:avLst/>
                <a:gdLst>
                  <a:gd name="connsiteX0" fmla="*/ 0 w 640080"/>
                  <a:gd name="connsiteY0" fmla="*/ 14068 h 42203"/>
                  <a:gd name="connsiteX1" fmla="*/ 77372 w 640080"/>
                  <a:gd name="connsiteY1" fmla="*/ 35169 h 42203"/>
                  <a:gd name="connsiteX2" fmla="*/ 98474 w 640080"/>
                  <a:gd name="connsiteY2" fmla="*/ 42203 h 42203"/>
                  <a:gd name="connsiteX3" fmla="*/ 154744 w 640080"/>
                  <a:gd name="connsiteY3" fmla="*/ 21102 h 42203"/>
                  <a:gd name="connsiteX4" fmla="*/ 196948 w 640080"/>
                  <a:gd name="connsiteY4" fmla="*/ 7034 h 42203"/>
                  <a:gd name="connsiteX5" fmla="*/ 218049 w 640080"/>
                  <a:gd name="connsiteY5" fmla="*/ 0 h 42203"/>
                  <a:gd name="connsiteX6" fmla="*/ 267286 w 640080"/>
                  <a:gd name="connsiteY6" fmla="*/ 14068 h 42203"/>
                  <a:gd name="connsiteX7" fmla="*/ 316523 w 640080"/>
                  <a:gd name="connsiteY7" fmla="*/ 28136 h 42203"/>
                  <a:gd name="connsiteX8" fmla="*/ 400929 w 640080"/>
                  <a:gd name="connsiteY8" fmla="*/ 21102 h 42203"/>
                  <a:gd name="connsiteX9" fmla="*/ 443132 w 640080"/>
                  <a:gd name="connsiteY9" fmla="*/ 7034 h 42203"/>
                  <a:gd name="connsiteX10" fmla="*/ 471268 w 640080"/>
                  <a:gd name="connsiteY10" fmla="*/ 0 h 42203"/>
                  <a:gd name="connsiteX11" fmla="*/ 506437 w 640080"/>
                  <a:gd name="connsiteY11" fmla="*/ 7034 h 42203"/>
                  <a:gd name="connsiteX12" fmla="*/ 548640 w 640080"/>
                  <a:gd name="connsiteY12" fmla="*/ 35169 h 42203"/>
                  <a:gd name="connsiteX13" fmla="*/ 569741 w 640080"/>
                  <a:gd name="connsiteY13" fmla="*/ 28136 h 42203"/>
                  <a:gd name="connsiteX14" fmla="*/ 640080 w 640080"/>
                  <a:gd name="connsiteY14" fmla="*/ 14068 h 42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40080" h="42203">
                    <a:moveTo>
                      <a:pt x="0" y="14068"/>
                    </a:moveTo>
                    <a:cubicBezTo>
                      <a:pt x="49708" y="24010"/>
                      <a:pt x="23829" y="17322"/>
                      <a:pt x="77372" y="35169"/>
                    </a:cubicBezTo>
                    <a:lnTo>
                      <a:pt x="98474" y="42203"/>
                    </a:lnTo>
                    <a:cubicBezTo>
                      <a:pt x="181852" y="25527"/>
                      <a:pt x="95469" y="47446"/>
                      <a:pt x="154744" y="21102"/>
                    </a:cubicBezTo>
                    <a:cubicBezTo>
                      <a:pt x="168295" y="15079"/>
                      <a:pt x="182880" y="11723"/>
                      <a:pt x="196948" y="7034"/>
                    </a:cubicBezTo>
                    <a:lnTo>
                      <a:pt x="218049" y="0"/>
                    </a:lnTo>
                    <a:cubicBezTo>
                      <a:pt x="306002" y="21989"/>
                      <a:pt x="196651" y="-6114"/>
                      <a:pt x="267286" y="14068"/>
                    </a:cubicBezTo>
                    <a:cubicBezTo>
                      <a:pt x="329111" y="31733"/>
                      <a:pt x="265927" y="11271"/>
                      <a:pt x="316523" y="28136"/>
                    </a:cubicBezTo>
                    <a:cubicBezTo>
                      <a:pt x="344658" y="25791"/>
                      <a:pt x="373080" y="25744"/>
                      <a:pt x="400929" y="21102"/>
                    </a:cubicBezTo>
                    <a:cubicBezTo>
                      <a:pt x="415556" y="18664"/>
                      <a:pt x="428746" y="10630"/>
                      <a:pt x="443132" y="7034"/>
                    </a:cubicBezTo>
                    <a:lnTo>
                      <a:pt x="471268" y="0"/>
                    </a:lnTo>
                    <a:cubicBezTo>
                      <a:pt x="482991" y="2345"/>
                      <a:pt x="495553" y="2087"/>
                      <a:pt x="506437" y="7034"/>
                    </a:cubicBezTo>
                    <a:cubicBezTo>
                      <a:pt x="521829" y="14030"/>
                      <a:pt x="548640" y="35169"/>
                      <a:pt x="548640" y="35169"/>
                    </a:cubicBezTo>
                    <a:cubicBezTo>
                      <a:pt x="555674" y="32825"/>
                      <a:pt x="562447" y="29462"/>
                      <a:pt x="569741" y="28136"/>
                    </a:cubicBezTo>
                    <a:cubicBezTo>
                      <a:pt x="642189" y="14964"/>
                      <a:pt x="606061" y="31078"/>
                      <a:pt x="640080" y="1406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 flipV="1">
                <a:off x="3505200" y="482938"/>
                <a:ext cx="0" cy="3048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614549" y="1133473"/>
                <a:ext cx="9902" cy="129540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endCxn id="9" idx="2"/>
              </p:cNvCxnSpPr>
              <p:nvPr/>
            </p:nvCxnSpPr>
            <p:spPr>
              <a:xfrm flipV="1">
                <a:off x="3624451" y="2423160"/>
                <a:ext cx="355529" cy="571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9" idx="4"/>
              </p:cNvCxnSpPr>
              <p:nvPr/>
            </p:nvCxnSpPr>
            <p:spPr>
              <a:xfrm flipV="1">
                <a:off x="4018080" y="1123207"/>
                <a:ext cx="0" cy="133805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endCxn id="12" idx="6"/>
              </p:cNvCxnSpPr>
              <p:nvPr/>
            </p:nvCxnSpPr>
            <p:spPr>
              <a:xfrm flipH="1">
                <a:off x="3657597" y="1123207"/>
                <a:ext cx="360483" cy="74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8" idx="4"/>
              </p:cNvCxnSpPr>
              <p:nvPr/>
            </p:nvCxnSpPr>
            <p:spPr>
              <a:xfrm flipH="1">
                <a:off x="3847514" y="2152650"/>
                <a:ext cx="585" cy="5715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endCxn id="10" idx="2"/>
              </p:cNvCxnSpPr>
              <p:nvPr/>
            </p:nvCxnSpPr>
            <p:spPr>
              <a:xfrm>
                <a:off x="3847514" y="2724149"/>
                <a:ext cx="395068" cy="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stCxn id="8" idx="6"/>
              </p:cNvCxnSpPr>
              <p:nvPr/>
            </p:nvCxnSpPr>
            <p:spPr>
              <a:xfrm>
                <a:off x="3886199" y="2114550"/>
                <a:ext cx="378657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endCxn id="10" idx="4"/>
              </p:cNvCxnSpPr>
              <p:nvPr/>
            </p:nvCxnSpPr>
            <p:spPr>
              <a:xfrm>
                <a:off x="4264856" y="2114550"/>
                <a:ext cx="15826" cy="6477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4018080" y="2461260"/>
                <a:ext cx="0" cy="51053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endCxn id="11" idx="3"/>
              </p:cNvCxnSpPr>
              <p:nvPr/>
            </p:nvCxnSpPr>
            <p:spPr>
              <a:xfrm>
                <a:off x="4018080" y="2971799"/>
                <a:ext cx="1517579" cy="789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4075527" y="2419350"/>
                <a:ext cx="148249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>
                <a:endCxn id="11" idx="0"/>
              </p:cNvCxnSpPr>
              <p:nvPr/>
            </p:nvCxnSpPr>
            <p:spPr>
              <a:xfrm>
                <a:off x="5558022" y="2426017"/>
                <a:ext cx="4578" cy="48863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" idx="6"/>
              </p:cNvCxnSpPr>
              <p:nvPr/>
            </p:nvCxnSpPr>
            <p:spPr>
              <a:xfrm flipV="1">
                <a:off x="4318782" y="2724149"/>
                <a:ext cx="2082018" cy="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4279283" y="2762250"/>
                <a:ext cx="7913" cy="41443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Freeform 108"/>
              <p:cNvSpPr/>
              <p:nvPr/>
            </p:nvSpPr>
            <p:spPr>
              <a:xfrm rot="5400000">
                <a:off x="6155330" y="2969620"/>
                <a:ext cx="536660" cy="45719"/>
              </a:xfrm>
              <a:custGeom>
                <a:avLst/>
                <a:gdLst>
                  <a:gd name="connsiteX0" fmla="*/ 0 w 640080"/>
                  <a:gd name="connsiteY0" fmla="*/ 14068 h 42203"/>
                  <a:gd name="connsiteX1" fmla="*/ 77372 w 640080"/>
                  <a:gd name="connsiteY1" fmla="*/ 35169 h 42203"/>
                  <a:gd name="connsiteX2" fmla="*/ 98474 w 640080"/>
                  <a:gd name="connsiteY2" fmla="*/ 42203 h 42203"/>
                  <a:gd name="connsiteX3" fmla="*/ 154744 w 640080"/>
                  <a:gd name="connsiteY3" fmla="*/ 21102 h 42203"/>
                  <a:gd name="connsiteX4" fmla="*/ 196948 w 640080"/>
                  <a:gd name="connsiteY4" fmla="*/ 7034 h 42203"/>
                  <a:gd name="connsiteX5" fmla="*/ 218049 w 640080"/>
                  <a:gd name="connsiteY5" fmla="*/ 0 h 42203"/>
                  <a:gd name="connsiteX6" fmla="*/ 267286 w 640080"/>
                  <a:gd name="connsiteY6" fmla="*/ 14068 h 42203"/>
                  <a:gd name="connsiteX7" fmla="*/ 316523 w 640080"/>
                  <a:gd name="connsiteY7" fmla="*/ 28136 h 42203"/>
                  <a:gd name="connsiteX8" fmla="*/ 400929 w 640080"/>
                  <a:gd name="connsiteY8" fmla="*/ 21102 h 42203"/>
                  <a:gd name="connsiteX9" fmla="*/ 443132 w 640080"/>
                  <a:gd name="connsiteY9" fmla="*/ 7034 h 42203"/>
                  <a:gd name="connsiteX10" fmla="*/ 471268 w 640080"/>
                  <a:gd name="connsiteY10" fmla="*/ 0 h 42203"/>
                  <a:gd name="connsiteX11" fmla="*/ 506437 w 640080"/>
                  <a:gd name="connsiteY11" fmla="*/ 7034 h 42203"/>
                  <a:gd name="connsiteX12" fmla="*/ 548640 w 640080"/>
                  <a:gd name="connsiteY12" fmla="*/ 35169 h 42203"/>
                  <a:gd name="connsiteX13" fmla="*/ 569741 w 640080"/>
                  <a:gd name="connsiteY13" fmla="*/ 28136 h 42203"/>
                  <a:gd name="connsiteX14" fmla="*/ 640080 w 640080"/>
                  <a:gd name="connsiteY14" fmla="*/ 14068 h 42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40080" h="42203">
                    <a:moveTo>
                      <a:pt x="0" y="14068"/>
                    </a:moveTo>
                    <a:cubicBezTo>
                      <a:pt x="49708" y="24010"/>
                      <a:pt x="23829" y="17322"/>
                      <a:pt x="77372" y="35169"/>
                    </a:cubicBezTo>
                    <a:lnTo>
                      <a:pt x="98474" y="42203"/>
                    </a:lnTo>
                    <a:cubicBezTo>
                      <a:pt x="181852" y="25527"/>
                      <a:pt x="95469" y="47446"/>
                      <a:pt x="154744" y="21102"/>
                    </a:cubicBezTo>
                    <a:cubicBezTo>
                      <a:pt x="168295" y="15079"/>
                      <a:pt x="182880" y="11723"/>
                      <a:pt x="196948" y="7034"/>
                    </a:cubicBezTo>
                    <a:lnTo>
                      <a:pt x="218049" y="0"/>
                    </a:lnTo>
                    <a:cubicBezTo>
                      <a:pt x="306002" y="21989"/>
                      <a:pt x="196651" y="-6114"/>
                      <a:pt x="267286" y="14068"/>
                    </a:cubicBezTo>
                    <a:cubicBezTo>
                      <a:pt x="329111" y="31733"/>
                      <a:pt x="265927" y="11271"/>
                      <a:pt x="316523" y="28136"/>
                    </a:cubicBezTo>
                    <a:cubicBezTo>
                      <a:pt x="344658" y="25791"/>
                      <a:pt x="373080" y="25744"/>
                      <a:pt x="400929" y="21102"/>
                    </a:cubicBezTo>
                    <a:cubicBezTo>
                      <a:pt x="415556" y="18664"/>
                      <a:pt x="428746" y="10630"/>
                      <a:pt x="443132" y="7034"/>
                    </a:cubicBezTo>
                    <a:lnTo>
                      <a:pt x="471268" y="0"/>
                    </a:lnTo>
                    <a:cubicBezTo>
                      <a:pt x="482991" y="2345"/>
                      <a:pt x="495553" y="2087"/>
                      <a:pt x="506437" y="7034"/>
                    </a:cubicBezTo>
                    <a:cubicBezTo>
                      <a:pt x="521829" y="14030"/>
                      <a:pt x="548640" y="35169"/>
                      <a:pt x="548640" y="35169"/>
                    </a:cubicBezTo>
                    <a:cubicBezTo>
                      <a:pt x="555674" y="32825"/>
                      <a:pt x="562447" y="29462"/>
                      <a:pt x="569741" y="28136"/>
                    </a:cubicBezTo>
                    <a:cubicBezTo>
                      <a:pt x="642189" y="14964"/>
                      <a:pt x="606061" y="31078"/>
                      <a:pt x="640080" y="1406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Straight Arrow Connector 110"/>
              <p:cNvCxnSpPr/>
              <p:nvPr/>
            </p:nvCxnSpPr>
            <p:spPr>
              <a:xfrm>
                <a:off x="6324600" y="2876550"/>
                <a:ext cx="457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 rot="20407306">
                <a:off x="4113820" y="476692"/>
                <a:ext cx="8338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Cuboid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 rot="20407306">
                <a:off x="4170971" y="1001793"/>
                <a:ext cx="8338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Cuboid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 rot="20216949">
                <a:off x="4481955" y="1611895"/>
                <a:ext cx="8338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Cuboid</a:t>
                </a: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9384320">
                <a:off x="5418423" y="1735570"/>
                <a:ext cx="8338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Cuboid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 rot="19608214">
                <a:off x="6219962" y="2145230"/>
                <a:ext cx="8338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Cuboid</a:t>
                </a:r>
              </a:p>
            </p:txBody>
          </p:sp>
          <p:cxnSp>
            <p:nvCxnSpPr>
              <p:cNvPr id="120" name="Straight Connector 119"/>
              <p:cNvCxnSpPr>
                <a:endCxn id="112" idx="1"/>
              </p:cNvCxnSpPr>
              <p:nvPr/>
            </p:nvCxnSpPr>
            <p:spPr>
              <a:xfrm flipV="1">
                <a:off x="3771898" y="787738"/>
                <a:ext cx="366764" cy="823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>
                <a:endCxn id="113" idx="1"/>
              </p:cNvCxnSpPr>
              <p:nvPr/>
            </p:nvCxnSpPr>
            <p:spPr>
              <a:xfrm flipV="1">
                <a:off x="3955280" y="1312839"/>
                <a:ext cx="240533" cy="807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>
                <a:stCxn id="57" idx="0"/>
                <a:endCxn id="114" idx="1"/>
              </p:cNvCxnSpPr>
              <p:nvPr/>
            </p:nvCxnSpPr>
            <p:spPr>
              <a:xfrm flipV="1">
                <a:off x="4151384" y="1944425"/>
                <a:ext cx="363861" cy="2112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endCxn id="115" idx="1"/>
              </p:cNvCxnSpPr>
              <p:nvPr/>
            </p:nvCxnSpPr>
            <p:spPr>
              <a:xfrm flipV="1">
                <a:off x="5237358" y="2155350"/>
                <a:ext cx="264707" cy="340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>
                <a:endCxn id="116" idx="1"/>
              </p:cNvCxnSpPr>
              <p:nvPr/>
            </p:nvCxnSpPr>
            <p:spPr>
              <a:xfrm flipV="1">
                <a:off x="6141607" y="2542787"/>
                <a:ext cx="146401" cy="2570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5215253" y="82427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1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271479" y="21010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446957" y="243212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3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26483" y="27490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4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150162" y="305242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5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500215" y="312063"/>
            <a:ext cx="27687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entury Gothic" panose="020B0502020202090204" pitchFamily="34" charset="0"/>
              </a:rPr>
              <a:t>Crowding distance</a:t>
            </a:r>
          </a:p>
        </p:txBody>
      </p:sp>
    </p:spTree>
    <p:extLst>
      <p:ext uri="{BB962C8B-B14F-4D97-AF65-F5344CB8AC3E}">
        <p14:creationId xmlns:p14="http://schemas.microsoft.com/office/powerpoint/2010/main" val="201397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0" y="971550"/>
            <a:ext cx="7848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pPr algn="just"/>
            <a:r>
              <a:rPr lang="en-US" sz="2000" b="1" dirty="0">
                <a:latin typeface="Century Gothic" panose="020B0502020202090204" pitchFamily="34" charset="0"/>
              </a:rPr>
              <a:t>During Reproduction, points having high crowding distance value will be preferred . Thus, points 1 and 5 will be preferred to points 2, 3 and 4. There will be more copies of the points 1 and 5 in the mating pool. Spread of the Pareto-optimal front will be maintained.</a:t>
            </a:r>
          </a:p>
          <a:p>
            <a:r>
              <a:rPr lang="en-US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50565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236637"/>
            <a:ext cx="6515100" cy="227754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Advantages of NSGA-II</a:t>
            </a:r>
          </a:p>
          <a:p>
            <a:pPr eaLnBrk="1" hangingPunct="1"/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Computationally faster than NSGA</a:t>
            </a: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Principle of elitism is used</a:t>
            </a: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4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1485900" y="285750"/>
            <a:ext cx="31005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Various Possibilities:</a:t>
            </a:r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1514476" y="1343026"/>
            <a:ext cx="1085850" cy="23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057400" y="1885950"/>
            <a:ext cx="1314450" cy="11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 rot="10800000">
            <a:off x="2228850" y="0"/>
            <a:ext cx="1771650" cy="17145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4429126" y="1343026"/>
            <a:ext cx="1085850" cy="23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72050" y="1885950"/>
            <a:ext cx="1314450" cy="11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5172075" y="1000125"/>
            <a:ext cx="800100" cy="7429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1543051" y="2971801"/>
            <a:ext cx="1143000" cy="23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114550" y="3543300"/>
            <a:ext cx="1314450" cy="11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1428750" y="2514600"/>
            <a:ext cx="1828800" cy="165735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6404" name="TextBox 35"/>
          <p:cNvSpPr txBox="1">
            <a:spLocks noChangeArrowheads="1"/>
          </p:cNvSpPr>
          <p:nvPr/>
        </p:nvSpPr>
        <p:spPr bwMode="auto">
          <a:xfrm>
            <a:off x="1714500" y="1085850"/>
            <a:ext cx="3401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405" name="TextBox 36"/>
          <p:cNvSpPr txBox="1">
            <a:spLocks noChangeArrowheads="1"/>
          </p:cNvSpPr>
          <p:nvPr/>
        </p:nvSpPr>
        <p:spPr bwMode="auto">
          <a:xfrm>
            <a:off x="2457450" y="1885950"/>
            <a:ext cx="3401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406" name="TextBox 38"/>
          <p:cNvSpPr txBox="1">
            <a:spLocks noChangeArrowheads="1"/>
          </p:cNvSpPr>
          <p:nvPr/>
        </p:nvSpPr>
        <p:spPr bwMode="auto">
          <a:xfrm>
            <a:off x="4629150" y="1143000"/>
            <a:ext cx="3401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407" name="TextBox 39"/>
          <p:cNvSpPr txBox="1">
            <a:spLocks noChangeArrowheads="1"/>
          </p:cNvSpPr>
          <p:nvPr/>
        </p:nvSpPr>
        <p:spPr bwMode="auto">
          <a:xfrm>
            <a:off x="1771650" y="2800350"/>
            <a:ext cx="3401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410" name="TextBox 42"/>
          <p:cNvSpPr txBox="1">
            <a:spLocks noChangeArrowheads="1"/>
          </p:cNvSpPr>
          <p:nvPr/>
        </p:nvSpPr>
        <p:spPr bwMode="auto">
          <a:xfrm>
            <a:off x="5486400" y="1885950"/>
            <a:ext cx="3385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411" name="TextBox 43"/>
          <p:cNvSpPr txBox="1">
            <a:spLocks noChangeArrowheads="1"/>
          </p:cNvSpPr>
          <p:nvPr/>
        </p:nvSpPr>
        <p:spPr bwMode="auto">
          <a:xfrm>
            <a:off x="2571750" y="3486150"/>
            <a:ext cx="3401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414" name="TextBox 46"/>
          <p:cNvSpPr txBox="1">
            <a:spLocks noChangeArrowheads="1"/>
          </p:cNvSpPr>
          <p:nvPr/>
        </p:nvSpPr>
        <p:spPr bwMode="auto">
          <a:xfrm>
            <a:off x="2409973" y="742950"/>
            <a:ext cx="20858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Pareto-Optimal</a:t>
            </a:r>
          </a:p>
          <a:p>
            <a:pPr algn="ctr"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front</a:t>
            </a:r>
          </a:p>
        </p:txBody>
      </p:sp>
      <p:sp>
        <p:nvSpPr>
          <p:cNvPr id="16415" name="TextBox 47"/>
          <p:cNvSpPr txBox="1">
            <a:spLocks noChangeArrowheads="1"/>
          </p:cNvSpPr>
          <p:nvPr/>
        </p:nvSpPr>
        <p:spPr bwMode="auto">
          <a:xfrm>
            <a:off x="5686573" y="914400"/>
            <a:ext cx="20858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Pareto-Optimal</a:t>
            </a:r>
          </a:p>
          <a:p>
            <a:pPr algn="ctr"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front</a:t>
            </a:r>
          </a:p>
        </p:txBody>
      </p:sp>
      <p:sp>
        <p:nvSpPr>
          <p:cNvPr id="16416" name="TextBox 48"/>
          <p:cNvSpPr txBox="1">
            <a:spLocks noChangeArrowheads="1"/>
          </p:cNvSpPr>
          <p:nvPr/>
        </p:nvSpPr>
        <p:spPr bwMode="auto">
          <a:xfrm>
            <a:off x="3171973" y="2343150"/>
            <a:ext cx="20858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Pareto-Optimal</a:t>
            </a:r>
          </a:p>
          <a:p>
            <a:pPr algn="ctr"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front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2400300" y="1143000"/>
            <a:ext cx="285750" cy="114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543550" y="1143000"/>
            <a:ext cx="228600" cy="114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3028950" y="2628900"/>
            <a:ext cx="171450" cy="114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406" grpId="0"/>
      <p:bldP spid="16407" grpId="0"/>
      <p:bldP spid="16410" grpId="0"/>
      <p:bldP spid="16411" grpId="0"/>
      <p:bldP spid="16415" grpId="0"/>
      <p:bldP spid="164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1485900" y="285750"/>
            <a:ext cx="26100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Various Possibilities: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21493" y="1747007"/>
            <a:ext cx="1143000" cy="23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92992" y="2318506"/>
            <a:ext cx="1371600" cy="11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821592" y="1289806"/>
            <a:ext cx="914400" cy="800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hevron 26"/>
          <p:cNvSpPr/>
          <p:nvPr/>
        </p:nvSpPr>
        <p:spPr>
          <a:xfrm rot="18995580">
            <a:off x="1176398" y="1677950"/>
            <a:ext cx="171450" cy="102394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3872116" y="1728583"/>
            <a:ext cx="1143000" cy="11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443020" y="2300678"/>
            <a:ext cx="1314450" cy="11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4843070" y="1386278"/>
            <a:ext cx="742950" cy="7429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hevron 34"/>
          <p:cNvSpPr/>
          <p:nvPr/>
        </p:nvSpPr>
        <p:spPr>
          <a:xfrm rot="7982858">
            <a:off x="5133583" y="1718463"/>
            <a:ext cx="164306" cy="85725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6408" name="TextBox 40"/>
          <p:cNvSpPr txBox="1">
            <a:spLocks noChangeArrowheads="1"/>
          </p:cNvSpPr>
          <p:nvPr/>
        </p:nvSpPr>
        <p:spPr bwMode="auto">
          <a:xfrm>
            <a:off x="250092" y="1575556"/>
            <a:ext cx="3401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409" name="TextBox 41"/>
          <p:cNvSpPr txBox="1">
            <a:spLocks noChangeArrowheads="1"/>
          </p:cNvSpPr>
          <p:nvPr/>
        </p:nvSpPr>
        <p:spPr bwMode="auto">
          <a:xfrm>
            <a:off x="4100120" y="1672028"/>
            <a:ext cx="3401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412" name="TextBox 44"/>
          <p:cNvSpPr txBox="1">
            <a:spLocks noChangeArrowheads="1"/>
          </p:cNvSpPr>
          <p:nvPr/>
        </p:nvSpPr>
        <p:spPr bwMode="auto">
          <a:xfrm>
            <a:off x="1107342" y="2318506"/>
            <a:ext cx="3401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413" name="TextBox 45"/>
          <p:cNvSpPr txBox="1">
            <a:spLocks noChangeArrowheads="1"/>
          </p:cNvSpPr>
          <p:nvPr/>
        </p:nvSpPr>
        <p:spPr bwMode="auto">
          <a:xfrm>
            <a:off x="4900220" y="2297107"/>
            <a:ext cx="3401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417" name="TextBox 49"/>
          <p:cNvSpPr txBox="1">
            <a:spLocks noChangeArrowheads="1"/>
          </p:cNvSpPr>
          <p:nvPr/>
        </p:nvSpPr>
        <p:spPr bwMode="auto">
          <a:xfrm>
            <a:off x="1800373" y="971550"/>
            <a:ext cx="20858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Not</a:t>
            </a:r>
          </a:p>
          <a:p>
            <a:pPr algn="ctr"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Pareto-Optimal</a:t>
            </a:r>
          </a:p>
          <a:p>
            <a:pPr algn="ctr"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front</a:t>
            </a:r>
          </a:p>
        </p:txBody>
      </p:sp>
      <p:sp>
        <p:nvSpPr>
          <p:cNvPr id="16418" name="TextBox 50"/>
          <p:cNvSpPr txBox="1">
            <a:spLocks noChangeArrowheads="1"/>
          </p:cNvSpPr>
          <p:nvPr/>
        </p:nvSpPr>
        <p:spPr bwMode="auto">
          <a:xfrm>
            <a:off x="5715000" y="1123950"/>
            <a:ext cx="20858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Not</a:t>
            </a:r>
          </a:p>
          <a:p>
            <a:pPr algn="ctr"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Pareto-Optimal</a:t>
            </a:r>
          </a:p>
          <a:p>
            <a:pPr algn="ctr"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front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1450242" y="1518406"/>
            <a:ext cx="342900" cy="57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414570" y="1557728"/>
            <a:ext cx="342900" cy="57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5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6409" grpId="0"/>
      <p:bldP spid="16413" grpId="0"/>
      <p:bldP spid="164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Box 3"/>
          <p:cNvSpPr txBox="1">
            <a:spLocks noChangeArrowheads="1"/>
          </p:cNvSpPr>
          <p:nvPr/>
        </p:nvSpPr>
        <p:spPr bwMode="auto">
          <a:xfrm>
            <a:off x="304800" y="857250"/>
            <a:ext cx="37609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en-US" sz="2000" b="1" dirty="0">
                <a:solidFill>
                  <a:srgbClr val="00206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Weighted</a:t>
            </a:r>
            <a:r>
              <a:rPr lang="en-US" altLang="en-US" b="1" dirty="0">
                <a:solidFill>
                  <a:srgbClr val="00206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rgbClr val="00206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Sum Approach</a:t>
            </a:r>
          </a:p>
        </p:txBody>
      </p:sp>
      <p:sp>
        <p:nvSpPr>
          <p:cNvPr id="1030" name="TextBox 4"/>
          <p:cNvSpPr txBox="1">
            <a:spLocks noChangeArrowheads="1"/>
          </p:cNvSpPr>
          <p:nvPr/>
        </p:nvSpPr>
        <p:spPr bwMode="auto">
          <a:xfrm>
            <a:off x="533400" y="1200150"/>
            <a:ext cx="79248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68275" indent="-168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Let us consider an optimization problem involving many </a:t>
            </a:r>
          </a:p>
          <a:p>
            <a:pPr marL="0" indent="0"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 (say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) Objectives</a:t>
            </a:r>
          </a:p>
          <a:p>
            <a:pPr marL="0" indent="0" eaLnBrk="1" hangingPunct="1"/>
            <a:endParaRPr lang="en-US" altLang="en-US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Minimize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(X),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where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1,2,……,N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and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(x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,……, 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361950"/>
            <a:ext cx="73152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entury Gothic" panose="020B0502020202020204" pitchFamily="34" charset="0"/>
              <a:cs typeface="Times New Roman" pitchFamily="18" charset="0"/>
            </a:endParaRPr>
          </a:p>
          <a:p>
            <a:pPr algn="ctr"/>
            <a:r>
              <a:rPr lang="en-US" altLang="en-US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Various Approaches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00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extBox 4"/>
          <p:cNvSpPr txBox="1">
            <a:spLocks noChangeArrowheads="1"/>
          </p:cNvSpPr>
          <p:nvPr/>
        </p:nvSpPr>
        <p:spPr bwMode="auto">
          <a:xfrm>
            <a:off x="533400" y="361950"/>
            <a:ext cx="80772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68275" indent="-168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Multi-Objective optimization problem is transformed into a scalar (single objective) optimization problem as shown below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Minimize 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where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are the weights lying between 0.0 and 1.0 and</a:t>
            </a: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71651"/>
              </p:ext>
            </p:extLst>
          </p:nvPr>
        </p:nvGraphicFramePr>
        <p:xfrm>
          <a:off x="2743200" y="1428750"/>
          <a:ext cx="1125538" cy="733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0" name="Equation" r:id="rId3" imgW="723600" imgH="431640" progId="Equation.3">
                  <p:embed/>
                </p:oleObj>
              </mc:Choice>
              <mc:Fallback>
                <p:oleObj name="Equation" r:id="rId3" imgW="723600" imgH="43164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428750"/>
                        <a:ext cx="1125538" cy="7332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683035"/>
              </p:ext>
            </p:extLst>
          </p:nvPr>
        </p:nvGraphicFramePr>
        <p:xfrm>
          <a:off x="2971800" y="2609850"/>
          <a:ext cx="914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1" name="Equation" r:id="rId5" imgW="647640" imgH="406080" progId="Equation.3">
                  <p:embed/>
                </p:oleObj>
              </mc:Choice>
              <mc:Fallback>
                <p:oleObj name="Equation" r:id="rId5" imgW="647640" imgH="40608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609850"/>
                        <a:ext cx="914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6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/>
          <p:cNvCxnSpPr/>
          <p:nvPr/>
        </p:nvCxnSpPr>
        <p:spPr>
          <a:xfrm rot="5400000">
            <a:off x="2238359" y="2112383"/>
            <a:ext cx="1485900" cy="11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980713" y="2855928"/>
            <a:ext cx="1885950" cy="11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/>
          <p:cNvSpPr/>
          <p:nvPr/>
        </p:nvSpPr>
        <p:spPr>
          <a:xfrm rot="10800000">
            <a:off x="3209313" y="512778"/>
            <a:ext cx="2788444" cy="2110979"/>
          </a:xfrm>
          <a:prstGeom prst="arc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64" name="Flowchart: Connector 63"/>
          <p:cNvSpPr/>
          <p:nvPr/>
        </p:nvSpPr>
        <p:spPr>
          <a:xfrm>
            <a:off x="4180863" y="2513028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65" name="Flowchart: Connector 64"/>
          <p:cNvSpPr/>
          <p:nvPr/>
        </p:nvSpPr>
        <p:spPr>
          <a:xfrm>
            <a:off x="3552213" y="2227278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67" name="Flowchart: Connector 66"/>
          <p:cNvSpPr/>
          <p:nvPr/>
        </p:nvSpPr>
        <p:spPr>
          <a:xfrm>
            <a:off x="3209313" y="1770078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7416" name="TextBox 78"/>
          <p:cNvSpPr txBox="1">
            <a:spLocks noChangeArrowheads="1"/>
          </p:cNvSpPr>
          <p:nvPr/>
        </p:nvSpPr>
        <p:spPr bwMode="auto">
          <a:xfrm>
            <a:off x="3609363" y="2855928"/>
            <a:ext cx="6960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</p:txBody>
      </p:sp>
      <p:sp>
        <p:nvSpPr>
          <p:cNvPr id="17417" name="TextBox 79"/>
          <p:cNvSpPr txBox="1">
            <a:spLocks noChangeArrowheads="1"/>
          </p:cNvSpPr>
          <p:nvPr/>
        </p:nvSpPr>
        <p:spPr bwMode="auto">
          <a:xfrm rot="16200000">
            <a:off x="2382671" y="1970670"/>
            <a:ext cx="6960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</p:txBody>
      </p:sp>
      <p:sp>
        <p:nvSpPr>
          <p:cNvPr id="17418" name="TextBox 80"/>
          <p:cNvSpPr txBox="1">
            <a:spLocks noChangeArrowheads="1"/>
          </p:cNvSpPr>
          <p:nvPr/>
        </p:nvSpPr>
        <p:spPr bwMode="auto">
          <a:xfrm>
            <a:off x="3380763" y="1598628"/>
            <a:ext cx="9863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419" name="TextBox 81"/>
          <p:cNvSpPr txBox="1">
            <a:spLocks noChangeArrowheads="1"/>
          </p:cNvSpPr>
          <p:nvPr/>
        </p:nvSpPr>
        <p:spPr bwMode="auto">
          <a:xfrm>
            <a:off x="3723663" y="1962150"/>
            <a:ext cx="9957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420" name="TextBox 82"/>
          <p:cNvSpPr txBox="1">
            <a:spLocks noChangeArrowheads="1"/>
          </p:cNvSpPr>
          <p:nvPr/>
        </p:nvSpPr>
        <p:spPr bwMode="auto">
          <a:xfrm>
            <a:off x="4414415" y="2266950"/>
            <a:ext cx="9957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7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381000" y="438150"/>
            <a:ext cx="28312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2. Goal Programming</a:t>
            </a:r>
          </a:p>
        </p:txBody>
      </p:sp>
      <p:sp>
        <p:nvSpPr>
          <p:cNvPr id="2052" name="TextBox 3"/>
          <p:cNvSpPr txBox="1">
            <a:spLocks noChangeArrowheads="1"/>
          </p:cNvSpPr>
          <p:nvPr/>
        </p:nvSpPr>
        <p:spPr bwMode="auto">
          <a:xfrm>
            <a:off x="381000" y="857250"/>
            <a:ext cx="784860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The decision maker has to assign target or goal that he wishes to achieve for each objective</a:t>
            </a:r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Minimize the absolute deviation of the objectives from their respective targets</a:t>
            </a:r>
          </a:p>
          <a:p>
            <a:pPr marL="285750" indent="-285750" eaLnBrk="1" hangingPunct="1">
              <a:buFont typeface="Wingdings" panose="05000000000000000000" pitchFamily="2" charset="2"/>
              <a:buChar char="v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Minimize</a:t>
            </a:r>
          </a:p>
          <a:p>
            <a:pPr marL="285750" indent="-285750" eaLnBrk="1" hangingPunct="1">
              <a:buFont typeface="Wingdings" panose="05000000000000000000" pitchFamily="2" charset="2"/>
              <a:buChar char="v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Target or goal set by the decision maker for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eaLnBrk="1" hangingPunct="1"/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objective function 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endParaRPr lang="en-US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It might be difficult to set 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before-hand.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821584"/>
              </p:ext>
            </p:extLst>
          </p:nvPr>
        </p:nvGraphicFramePr>
        <p:xfrm>
          <a:off x="2286000" y="2247900"/>
          <a:ext cx="14859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Equation" r:id="rId3" imgW="850680" imgH="406080" progId="Equation.3">
                  <p:embed/>
                </p:oleObj>
              </mc:Choice>
              <mc:Fallback>
                <p:oleObj name="Equation" r:id="rId3" imgW="850680" imgH="40608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247900"/>
                        <a:ext cx="14859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2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1148</TotalTime>
  <Words>2104</Words>
  <Application>Microsoft Office PowerPoint</Application>
  <PresentationFormat>On-screen Show (16:9)</PresentationFormat>
  <Paragraphs>557</Paragraphs>
  <Slides>39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Cambria Math</vt:lpstr>
      <vt:lpstr>Century Gothic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i4344 sushanta</dc:creator>
  <cp:lastModifiedBy>dkpra</cp:lastModifiedBy>
  <cp:revision>86</cp:revision>
  <dcterms:created xsi:type="dcterms:W3CDTF">2016-12-13T07:50:37Z</dcterms:created>
  <dcterms:modified xsi:type="dcterms:W3CDTF">2020-09-19T08:30:12Z</dcterms:modified>
</cp:coreProperties>
</file>