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582949" y="12"/>
            <a:ext cx="2264410" cy="1628139"/>
          </a:xfrm>
          <a:custGeom>
            <a:avLst/>
            <a:gdLst/>
            <a:ahLst/>
            <a:cxnLst/>
            <a:rect l="l" t="t" r="r" b="b"/>
            <a:pathLst>
              <a:path w="2264410" h="1628139">
                <a:moveTo>
                  <a:pt x="939330" y="1012659"/>
                </a:moveTo>
                <a:lnTo>
                  <a:pt x="555586" y="628129"/>
                </a:lnTo>
                <a:lnTo>
                  <a:pt x="0" y="1183741"/>
                </a:lnTo>
                <a:lnTo>
                  <a:pt x="383717" y="1568259"/>
                </a:lnTo>
                <a:lnTo>
                  <a:pt x="939330" y="1012659"/>
                </a:lnTo>
                <a:close/>
              </a:path>
              <a:path w="2264410" h="1628139">
                <a:moveTo>
                  <a:pt x="2263787" y="178587"/>
                </a:moveTo>
                <a:lnTo>
                  <a:pt x="2085200" y="0"/>
                </a:lnTo>
                <a:lnTo>
                  <a:pt x="1219022" y="0"/>
                </a:lnTo>
                <a:lnTo>
                  <a:pt x="621576" y="597433"/>
                </a:lnTo>
                <a:lnTo>
                  <a:pt x="1652104" y="1627962"/>
                </a:lnTo>
                <a:lnTo>
                  <a:pt x="2263787" y="1016292"/>
                </a:lnTo>
                <a:lnTo>
                  <a:pt x="2263787" y="178587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411077" y="457056"/>
            <a:ext cx="758190" cy="758190"/>
          </a:xfrm>
          <a:custGeom>
            <a:avLst/>
            <a:gdLst/>
            <a:ahLst/>
            <a:cxnLst/>
            <a:rect l="l" t="t" r="r" b="b"/>
            <a:pathLst>
              <a:path w="758189" h="758190">
                <a:moveTo>
                  <a:pt x="555589" y="0"/>
                </a:moveTo>
                <a:lnTo>
                  <a:pt x="0" y="555604"/>
                </a:lnTo>
                <a:lnTo>
                  <a:pt x="202265" y="757857"/>
                </a:lnTo>
                <a:lnTo>
                  <a:pt x="757854" y="201454"/>
                </a:lnTo>
                <a:lnTo>
                  <a:pt x="55558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286451" y="1110581"/>
            <a:ext cx="560705" cy="622300"/>
          </a:xfrm>
          <a:custGeom>
            <a:avLst/>
            <a:gdLst/>
            <a:ahLst/>
            <a:cxnLst/>
            <a:rect l="l" t="t" r="r" b="b"/>
            <a:pathLst>
              <a:path w="560704" h="622300">
                <a:moveTo>
                  <a:pt x="560295" y="0"/>
                </a:moveTo>
                <a:lnTo>
                  <a:pt x="0" y="559793"/>
                </a:lnTo>
                <a:lnTo>
                  <a:pt x="62240" y="622039"/>
                </a:lnTo>
                <a:lnTo>
                  <a:pt x="560295" y="123539"/>
                </a:lnTo>
                <a:lnTo>
                  <a:pt x="56029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1298544"/>
            <a:ext cx="2010381" cy="19894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900" y="697630"/>
            <a:ext cx="5480898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056" y="353890"/>
            <a:ext cx="5114587" cy="35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2932" y="1226833"/>
            <a:ext cx="3248835" cy="885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hyperlink" Target="mailto:ratneshsh0978@email.com" TargetMode="External"/><Relationship Id="rId6" Type="http://schemas.openxmlformats.org/officeDocument/2006/relationships/hyperlink" Target="http://www.wedogroup.live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9098" y="1888166"/>
            <a:ext cx="777875" cy="1111250"/>
          </a:xfrm>
          <a:custGeom>
            <a:avLst/>
            <a:gdLst/>
            <a:ahLst/>
            <a:cxnLst/>
            <a:rect l="l" t="t" r="r" b="b"/>
            <a:pathLst>
              <a:path w="777875" h="1111250">
                <a:moveTo>
                  <a:pt x="555619" y="0"/>
                </a:moveTo>
                <a:lnTo>
                  <a:pt x="0" y="555604"/>
                </a:lnTo>
                <a:lnTo>
                  <a:pt x="555619" y="1111197"/>
                </a:lnTo>
                <a:lnTo>
                  <a:pt x="777632" y="889182"/>
                </a:lnTo>
                <a:lnTo>
                  <a:pt x="777632" y="222018"/>
                </a:lnTo>
                <a:lnTo>
                  <a:pt x="55561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600837" y="2575346"/>
            <a:ext cx="1111250" cy="713105"/>
            <a:chOff x="2600837" y="2575346"/>
            <a:chExt cx="1111250" cy="713105"/>
          </a:xfrm>
        </p:grpSpPr>
        <p:sp>
          <p:nvSpPr>
            <p:cNvPr id="4" name="object 4"/>
            <p:cNvSpPr/>
            <p:nvPr/>
          </p:nvSpPr>
          <p:spPr>
            <a:xfrm>
              <a:off x="2787598" y="2747223"/>
              <a:ext cx="924560" cy="541020"/>
            </a:xfrm>
            <a:custGeom>
              <a:avLst/>
              <a:gdLst/>
              <a:ahLst/>
              <a:cxnLst/>
              <a:rect l="l" t="t" r="r" b="b"/>
              <a:pathLst>
                <a:path w="924560" h="541020">
                  <a:moveTo>
                    <a:pt x="540695" y="0"/>
                  </a:moveTo>
                  <a:lnTo>
                    <a:pt x="0" y="540723"/>
                  </a:lnTo>
                  <a:lnTo>
                    <a:pt x="767438" y="540723"/>
                  </a:lnTo>
                  <a:lnTo>
                    <a:pt x="924435" y="383724"/>
                  </a:lnTo>
                  <a:lnTo>
                    <a:pt x="54069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00837" y="2575346"/>
              <a:ext cx="758190" cy="713105"/>
            </a:xfrm>
            <a:custGeom>
              <a:avLst/>
              <a:gdLst/>
              <a:ahLst/>
              <a:cxnLst/>
              <a:rect l="l" t="t" r="r" b="b"/>
              <a:pathLst>
                <a:path w="758189" h="713104">
                  <a:moveTo>
                    <a:pt x="555580" y="0"/>
                  </a:moveTo>
                  <a:lnTo>
                    <a:pt x="0" y="556402"/>
                  </a:lnTo>
                  <a:lnTo>
                    <a:pt x="156815" y="712600"/>
                  </a:lnTo>
                  <a:lnTo>
                    <a:pt x="247504" y="712600"/>
                  </a:lnTo>
                  <a:lnTo>
                    <a:pt x="757845" y="202250"/>
                  </a:lnTo>
                  <a:lnTo>
                    <a:pt x="55558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805001" y="2205383"/>
            <a:ext cx="1845310" cy="1082675"/>
          </a:xfrm>
          <a:custGeom>
            <a:avLst/>
            <a:gdLst/>
            <a:ahLst/>
            <a:cxnLst/>
            <a:rect l="l" t="t" r="r" b="b"/>
            <a:pathLst>
              <a:path w="1845310" h="1082675">
                <a:moveTo>
                  <a:pt x="922842" y="0"/>
                </a:moveTo>
                <a:lnTo>
                  <a:pt x="0" y="922447"/>
                </a:lnTo>
                <a:lnTo>
                  <a:pt x="160181" y="1082563"/>
                </a:lnTo>
                <a:lnTo>
                  <a:pt x="1684849" y="1082563"/>
                </a:lnTo>
                <a:lnTo>
                  <a:pt x="1844893" y="922447"/>
                </a:lnTo>
                <a:lnTo>
                  <a:pt x="9228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2" y="0"/>
            <a:ext cx="749300" cy="801370"/>
          </a:xfrm>
          <a:custGeom>
            <a:avLst/>
            <a:gdLst/>
            <a:ahLst/>
            <a:cxnLst/>
            <a:rect l="l" t="t" r="r" b="b"/>
            <a:pathLst>
              <a:path w="749300" h="801370">
                <a:moveTo>
                  <a:pt x="610284" y="0"/>
                </a:moveTo>
                <a:lnTo>
                  <a:pt x="0" y="0"/>
                </a:lnTo>
                <a:lnTo>
                  <a:pt x="0" y="714296"/>
                </a:lnTo>
                <a:lnTo>
                  <a:pt x="86618" y="800968"/>
                </a:lnTo>
                <a:lnTo>
                  <a:pt x="749176" y="138805"/>
                </a:lnTo>
                <a:lnTo>
                  <a:pt x="61028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236" y="849426"/>
            <a:ext cx="2713355" cy="146621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5"/>
              </a:spcBef>
            </a:pPr>
            <a:r>
              <a:rPr dirty="0" spc="85">
                <a:latin typeface="Cambria"/>
                <a:cs typeface="Cambria"/>
              </a:rPr>
              <a:t>Phishing </a:t>
            </a:r>
            <a:r>
              <a:rPr dirty="0" spc="105">
                <a:latin typeface="Cambria"/>
                <a:cs typeface="Cambria"/>
              </a:rPr>
              <a:t>Unmasked: </a:t>
            </a:r>
            <a:r>
              <a:rPr dirty="0" spc="110">
                <a:latin typeface="Cambria"/>
                <a:cs typeface="Cambria"/>
              </a:rPr>
              <a:t> </a:t>
            </a:r>
            <a:r>
              <a:rPr dirty="0" spc="90">
                <a:latin typeface="Cambria"/>
                <a:cs typeface="Cambria"/>
              </a:rPr>
              <a:t>Safeguarding</a:t>
            </a:r>
            <a:r>
              <a:rPr dirty="0" spc="-30">
                <a:latin typeface="Cambria"/>
                <a:cs typeface="Cambria"/>
              </a:rPr>
              <a:t> </a:t>
            </a:r>
            <a:r>
              <a:rPr dirty="0" spc="80">
                <a:latin typeface="Cambria"/>
                <a:cs typeface="Cambria"/>
              </a:rPr>
              <a:t>Against </a:t>
            </a:r>
            <a:r>
              <a:rPr dirty="0" spc="-459">
                <a:latin typeface="Cambria"/>
                <a:cs typeface="Cambria"/>
              </a:rPr>
              <a:t> </a:t>
            </a:r>
            <a:r>
              <a:rPr dirty="0" spc="114">
                <a:latin typeface="Cambria"/>
                <a:cs typeface="Cambria"/>
              </a:rPr>
              <a:t>Deceptive </a:t>
            </a:r>
            <a:r>
              <a:rPr dirty="0" spc="140">
                <a:latin typeface="Cambria"/>
                <a:cs typeface="Cambria"/>
              </a:rPr>
              <a:t>Schemes </a:t>
            </a:r>
            <a:r>
              <a:rPr dirty="0" spc="145">
                <a:latin typeface="Cambria"/>
                <a:cs typeface="Cambria"/>
              </a:rPr>
              <a:t> </a:t>
            </a:r>
            <a:r>
              <a:rPr dirty="0" spc="120">
                <a:latin typeface="Cambria"/>
                <a:cs typeface="Cambria"/>
              </a:rPr>
              <a:t>and </a:t>
            </a:r>
            <a:r>
              <a:rPr dirty="0" spc="100">
                <a:latin typeface="Cambria"/>
                <a:cs typeface="Cambria"/>
              </a:rPr>
              <a:t>Social </a:t>
            </a:r>
            <a:r>
              <a:rPr dirty="0" spc="105">
                <a:latin typeface="Cambria"/>
                <a:cs typeface="Cambria"/>
              </a:rPr>
              <a:t> </a:t>
            </a:r>
            <a:r>
              <a:rPr dirty="0" spc="85">
                <a:latin typeface="Cambria"/>
                <a:cs typeface="Cambria"/>
              </a:rPr>
              <a:t>Engineering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924293" y="0"/>
            <a:ext cx="2925445" cy="2998470"/>
            <a:chOff x="2924293" y="0"/>
            <a:chExt cx="2925445" cy="29984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293" y="1296567"/>
              <a:ext cx="1701777" cy="17017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136" y="0"/>
              <a:ext cx="2072975" cy="2367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0"/>
            <a:ext cx="820419" cy="853440"/>
          </a:xfrm>
          <a:custGeom>
            <a:avLst/>
            <a:gdLst/>
            <a:ahLst/>
            <a:cxnLst/>
            <a:rect l="l" t="t" r="r" b="b"/>
            <a:pathLst>
              <a:path w="820419" h="853440">
                <a:moveTo>
                  <a:pt x="522571" y="0"/>
                </a:moveTo>
                <a:lnTo>
                  <a:pt x="6352" y="0"/>
                </a:lnTo>
                <a:lnTo>
                  <a:pt x="0" y="6352"/>
                </a:lnTo>
                <a:lnTo>
                  <a:pt x="0" y="588633"/>
                </a:lnTo>
                <a:lnTo>
                  <a:pt x="264461" y="853095"/>
                </a:lnTo>
                <a:lnTo>
                  <a:pt x="820067" y="297490"/>
                </a:lnTo>
                <a:lnTo>
                  <a:pt x="522571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12" y="0"/>
            <a:ext cx="2413000" cy="3288029"/>
            <a:chOff x="1512" y="0"/>
            <a:chExt cx="2413000" cy="3288029"/>
          </a:xfrm>
        </p:grpSpPr>
        <p:sp>
          <p:nvSpPr>
            <p:cNvPr id="4" name="object 4"/>
            <p:cNvSpPr/>
            <p:nvPr/>
          </p:nvSpPr>
          <p:spPr>
            <a:xfrm>
              <a:off x="317647" y="2034374"/>
              <a:ext cx="2061210" cy="1254125"/>
            </a:xfrm>
            <a:custGeom>
              <a:avLst/>
              <a:gdLst/>
              <a:ahLst/>
              <a:cxnLst/>
              <a:rect l="l" t="t" r="r" b="b"/>
              <a:pathLst>
                <a:path w="2061210" h="1254125">
                  <a:moveTo>
                    <a:pt x="1030922" y="0"/>
                  </a:moveTo>
                  <a:lnTo>
                    <a:pt x="0" y="1030520"/>
                  </a:lnTo>
                  <a:lnTo>
                    <a:pt x="223138" y="1253572"/>
                  </a:lnTo>
                  <a:lnTo>
                    <a:pt x="1838088" y="1253572"/>
                  </a:lnTo>
                  <a:lnTo>
                    <a:pt x="2061054" y="1030520"/>
                  </a:lnTo>
                  <a:lnTo>
                    <a:pt x="1030922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2" y="957239"/>
              <a:ext cx="1294765" cy="2061210"/>
            </a:xfrm>
            <a:custGeom>
              <a:avLst/>
              <a:gdLst/>
              <a:ahLst/>
              <a:cxnLst/>
              <a:rect l="l" t="t" r="r" b="b"/>
              <a:pathLst>
                <a:path w="1294765" h="2061210">
                  <a:moveTo>
                    <a:pt x="263949" y="0"/>
                  </a:moveTo>
                  <a:lnTo>
                    <a:pt x="0" y="264053"/>
                  </a:lnTo>
                  <a:lnTo>
                    <a:pt x="0" y="1797205"/>
                  </a:lnTo>
                  <a:lnTo>
                    <a:pt x="263949" y="2061054"/>
                  </a:lnTo>
                  <a:lnTo>
                    <a:pt x="1294482" y="1030925"/>
                  </a:lnTo>
                  <a:lnTo>
                    <a:pt x="26394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321" y="0"/>
              <a:ext cx="2036670" cy="193353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388870">
              <a:lnSpc>
                <a:spcPct val="100000"/>
              </a:lnSpc>
              <a:spcBef>
                <a:spcPts val="105"/>
              </a:spcBef>
            </a:pPr>
            <a:r>
              <a:rPr dirty="0" spc="150"/>
              <a:t>Con</a:t>
            </a:r>
            <a:r>
              <a:rPr dirty="0" spc="145"/>
              <a:t>t</a:t>
            </a:r>
            <a:r>
              <a:rPr dirty="0" spc="60"/>
              <a:t>inuous</a:t>
            </a:r>
            <a:r>
              <a:rPr dirty="0" spc="-605"/>
              <a:t> </a:t>
            </a:r>
            <a:r>
              <a:rPr dirty="0" spc="-10"/>
              <a:t>Vi</a:t>
            </a:r>
            <a:r>
              <a:rPr dirty="0" spc="-15"/>
              <a:t>g</a:t>
            </a:r>
            <a:r>
              <a:rPr dirty="0" spc="-90"/>
              <a:t>ilance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5136" y="1162882"/>
            <a:ext cx="429249" cy="1141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6984" y="1558658"/>
            <a:ext cx="679693" cy="1141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48117" y="997493"/>
            <a:ext cx="221551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100"/>
              </a:spcBef>
            </a:pP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Emphasizing</a:t>
            </a:r>
            <a:r>
              <a:rPr dirty="0" sz="8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importance</a:t>
            </a:r>
            <a:r>
              <a:rPr dirty="0" sz="8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continuous </a:t>
            </a:r>
            <a:r>
              <a:rPr dirty="0" sz="85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vigilance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against</a:t>
            </a:r>
            <a:r>
              <a:rPr dirty="0" sz="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latin typeface="Trebuchet MS"/>
                <a:cs typeface="Trebuchet MS"/>
              </a:rPr>
              <a:t>phishing</a:t>
            </a:r>
            <a:r>
              <a:rPr dirty="0" sz="850" spc="-40"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attacks.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r>
              <a:rPr dirty="0" sz="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proactive</a:t>
            </a:r>
            <a:r>
              <a:rPr dirty="0" sz="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850">
              <a:latin typeface="Trebuchet MS"/>
              <a:cs typeface="Trebuchet MS"/>
            </a:endParaRPr>
          </a:p>
          <a:p>
            <a:pPr marL="12700" marR="15240">
              <a:lnSpc>
                <a:spcPct val="101099"/>
              </a:lnSpc>
              <a:spcBef>
                <a:spcPts val="25"/>
              </a:spcBef>
            </a:pP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dirty="0" sz="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measures.</a:t>
            </a:r>
            <a:r>
              <a:rPr dirty="0" sz="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Nurturing</a:t>
            </a:r>
            <a:r>
              <a:rPr dirty="0" sz="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Trebuchet MS"/>
                <a:cs typeface="Trebuchet MS"/>
              </a:rPr>
              <a:t>culture</a:t>
            </a:r>
            <a:r>
              <a:rPr dirty="0" sz="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85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latin typeface="Trebuchet MS"/>
                <a:cs typeface="Trebuchet MS"/>
              </a:rPr>
              <a:t>cybersecurity</a:t>
            </a:r>
            <a:r>
              <a:rPr dirty="0" sz="850" spc="-40"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vigilance.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6578" y="877277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6172" y="0"/>
            <a:ext cx="1111250" cy="617220"/>
            <a:chOff x="3636172" y="0"/>
            <a:chExt cx="1111250" cy="617220"/>
          </a:xfrm>
        </p:grpSpPr>
        <p:sp>
          <p:nvSpPr>
            <p:cNvPr id="3" name="object 3"/>
            <p:cNvSpPr/>
            <p:nvPr/>
          </p:nvSpPr>
          <p:spPr>
            <a:xfrm>
              <a:off x="3807256" y="0"/>
              <a:ext cx="940435" cy="617220"/>
            </a:xfrm>
            <a:custGeom>
              <a:avLst/>
              <a:gdLst/>
              <a:ahLst/>
              <a:cxnLst/>
              <a:rect l="l" t="t" r="r" b="b"/>
              <a:pathLst>
                <a:path w="940435" h="617220">
                  <a:moveTo>
                    <a:pt x="878825" y="0"/>
                  </a:moveTo>
                  <a:lnTo>
                    <a:pt x="233037" y="0"/>
                  </a:lnTo>
                  <a:lnTo>
                    <a:pt x="0" y="233049"/>
                  </a:lnTo>
                  <a:lnTo>
                    <a:pt x="384505" y="616768"/>
                  </a:lnTo>
                  <a:lnTo>
                    <a:pt x="940112" y="61185"/>
                  </a:lnTo>
                  <a:lnTo>
                    <a:pt x="87882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36172" y="0"/>
              <a:ext cx="465455" cy="263525"/>
            </a:xfrm>
            <a:custGeom>
              <a:avLst/>
              <a:gdLst/>
              <a:ahLst/>
              <a:cxnLst/>
              <a:rect l="l" t="t" r="r" b="b"/>
              <a:pathLst>
                <a:path w="465454" h="263525">
                  <a:moveTo>
                    <a:pt x="464890" y="0"/>
                  </a:moveTo>
                  <a:lnTo>
                    <a:pt x="61173" y="0"/>
                  </a:lnTo>
                  <a:lnTo>
                    <a:pt x="0" y="61173"/>
                  </a:lnTo>
                  <a:lnTo>
                    <a:pt x="201472" y="263426"/>
                  </a:lnTo>
                  <a:lnTo>
                    <a:pt x="46489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512" y="0"/>
            <a:ext cx="2156460" cy="2384425"/>
            <a:chOff x="1512" y="0"/>
            <a:chExt cx="2156460" cy="2384425"/>
          </a:xfrm>
        </p:grpSpPr>
        <p:sp>
          <p:nvSpPr>
            <p:cNvPr id="6" name="object 6"/>
            <p:cNvSpPr/>
            <p:nvPr/>
          </p:nvSpPr>
          <p:spPr>
            <a:xfrm>
              <a:off x="1706462" y="0"/>
              <a:ext cx="451484" cy="389890"/>
            </a:xfrm>
            <a:custGeom>
              <a:avLst/>
              <a:gdLst/>
              <a:ahLst/>
              <a:cxnLst/>
              <a:rect l="l" t="t" r="r" b="b"/>
              <a:pathLst>
                <a:path w="451485" h="389890">
                  <a:moveTo>
                    <a:pt x="451374" y="0"/>
                  </a:moveTo>
                  <a:lnTo>
                    <a:pt x="327853" y="0"/>
                  </a:lnTo>
                  <a:lnTo>
                    <a:pt x="0" y="328147"/>
                  </a:lnTo>
                  <a:lnTo>
                    <a:pt x="61438" y="389582"/>
                  </a:lnTo>
                  <a:lnTo>
                    <a:pt x="45137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2592" y="193548"/>
              <a:ext cx="1111250" cy="1111250"/>
            </a:xfrm>
            <a:custGeom>
              <a:avLst/>
              <a:gdLst/>
              <a:ahLst/>
              <a:cxnLst/>
              <a:rect l="l" t="t" r="r" b="b"/>
              <a:pathLst>
                <a:path w="1111250" h="1111250">
                  <a:moveTo>
                    <a:pt x="555997" y="0"/>
                  </a:moveTo>
                  <a:lnTo>
                    <a:pt x="0" y="555604"/>
                  </a:lnTo>
                  <a:lnTo>
                    <a:pt x="555997" y="1111209"/>
                  </a:lnTo>
                  <a:lnTo>
                    <a:pt x="1111197" y="555604"/>
                  </a:lnTo>
                  <a:lnTo>
                    <a:pt x="55599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12" y="322993"/>
              <a:ext cx="1429385" cy="2061210"/>
            </a:xfrm>
            <a:custGeom>
              <a:avLst/>
              <a:gdLst/>
              <a:ahLst/>
              <a:cxnLst/>
              <a:rect l="l" t="t" r="r" b="b"/>
              <a:pathLst>
                <a:path w="1429385" h="2061210">
                  <a:moveTo>
                    <a:pt x="398644" y="0"/>
                  </a:moveTo>
                  <a:lnTo>
                    <a:pt x="0" y="398644"/>
                  </a:lnTo>
                  <a:lnTo>
                    <a:pt x="0" y="1662717"/>
                  </a:lnTo>
                  <a:lnTo>
                    <a:pt x="398644" y="2061054"/>
                  </a:lnTo>
                  <a:lnTo>
                    <a:pt x="1428774" y="1030924"/>
                  </a:lnTo>
                  <a:lnTo>
                    <a:pt x="39864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2483" y="0"/>
              <a:ext cx="1385570" cy="692785"/>
            </a:xfrm>
            <a:custGeom>
              <a:avLst/>
              <a:gdLst/>
              <a:ahLst/>
              <a:cxnLst/>
              <a:rect l="l" t="t" r="r" b="b"/>
              <a:pathLst>
                <a:path w="1385570" h="692785">
                  <a:moveTo>
                    <a:pt x="1385427" y="0"/>
                  </a:moveTo>
                  <a:lnTo>
                    <a:pt x="0" y="0"/>
                  </a:lnTo>
                  <a:lnTo>
                    <a:pt x="692710" y="692456"/>
                  </a:lnTo>
                  <a:lnTo>
                    <a:pt x="138542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225" y="0"/>
            <a:ext cx="3550517" cy="19314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07314" marR="111760">
              <a:lnSpc>
                <a:spcPct val="101699"/>
              </a:lnSpc>
              <a:spcBef>
                <a:spcPts val="105"/>
              </a:spcBef>
            </a:pPr>
            <a:r>
              <a:rPr dirty="0" spc="50"/>
              <a:t>Empowering</a:t>
            </a:r>
            <a:r>
              <a:rPr dirty="0" spc="-30"/>
              <a:t> </a:t>
            </a:r>
            <a:r>
              <a:rPr dirty="0" spc="30"/>
              <a:t>individuals</a:t>
            </a:r>
            <a:r>
              <a:rPr dirty="0" spc="-35"/>
              <a:t> </a:t>
            </a:r>
            <a:r>
              <a:rPr dirty="0" spc="65"/>
              <a:t>and</a:t>
            </a:r>
            <a:r>
              <a:rPr dirty="0" spc="-30"/>
              <a:t> </a:t>
            </a:r>
            <a:r>
              <a:rPr dirty="0" spc="40"/>
              <a:t>organizations</a:t>
            </a:r>
            <a:r>
              <a:rPr dirty="0" spc="-30"/>
              <a:t> </a:t>
            </a:r>
            <a:r>
              <a:rPr dirty="0" spc="25"/>
              <a:t>to </a:t>
            </a:r>
            <a:r>
              <a:rPr dirty="0" spc="-315"/>
              <a:t> </a:t>
            </a:r>
            <a:r>
              <a:rPr dirty="0" spc="25"/>
              <a:t>stay</a:t>
            </a:r>
            <a:r>
              <a:rPr dirty="0" spc="-45"/>
              <a:t> </a:t>
            </a:r>
            <a:r>
              <a:rPr dirty="0" spc="70"/>
              <a:t>one</a:t>
            </a:r>
            <a:r>
              <a:rPr dirty="0" spc="-40"/>
              <a:t> </a:t>
            </a:r>
            <a:r>
              <a:rPr dirty="0" spc="35"/>
              <a:t>step</a:t>
            </a:r>
            <a:r>
              <a:rPr dirty="0" spc="-40"/>
              <a:t> </a:t>
            </a:r>
            <a:r>
              <a:rPr dirty="0" spc="55"/>
              <a:t>ahead</a:t>
            </a:r>
            <a:r>
              <a:rPr dirty="0" spc="-45"/>
              <a:t> </a:t>
            </a:r>
            <a:r>
              <a:rPr dirty="0" spc="30"/>
              <a:t>of</a:t>
            </a:r>
            <a:r>
              <a:rPr dirty="0" spc="-40"/>
              <a:t> </a:t>
            </a:r>
            <a:r>
              <a:rPr dirty="0" spc="55">
                <a:solidFill>
                  <a:srgbClr val="000000"/>
                </a:solidFill>
              </a:rPr>
              <a:t>phishing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5"/>
              <a:t>attacks.</a:t>
            </a:r>
          </a:p>
          <a:p>
            <a:pPr algn="ctr" marR="5080">
              <a:lnSpc>
                <a:spcPct val="102600"/>
              </a:lnSpc>
              <a:spcBef>
                <a:spcPts val="10"/>
              </a:spcBef>
            </a:pPr>
            <a:r>
              <a:rPr dirty="0" spc="45"/>
              <a:t>Embracing</a:t>
            </a:r>
            <a:r>
              <a:rPr dirty="0" spc="-40"/>
              <a:t> </a:t>
            </a:r>
            <a:r>
              <a:rPr dirty="0" spc="45"/>
              <a:t>a</a:t>
            </a:r>
            <a:r>
              <a:rPr dirty="0" spc="-40"/>
              <a:t> </a:t>
            </a:r>
            <a:r>
              <a:rPr dirty="0" spc="5"/>
              <a:t>creative</a:t>
            </a:r>
            <a:r>
              <a:rPr dirty="0" spc="-35"/>
              <a:t> </a:t>
            </a:r>
            <a:r>
              <a:rPr dirty="0" spc="50"/>
              <a:t>approach</a:t>
            </a:r>
            <a:r>
              <a:rPr dirty="0" spc="-40"/>
              <a:t> </a:t>
            </a:r>
            <a:r>
              <a:rPr dirty="0" spc="20"/>
              <a:t>to</a:t>
            </a:r>
            <a:r>
              <a:rPr dirty="0" spc="-35"/>
              <a:t> </a:t>
            </a:r>
            <a:r>
              <a:rPr dirty="0" spc="10">
                <a:solidFill>
                  <a:srgbClr val="000000"/>
                </a:solidFill>
              </a:rPr>
              <a:t>cybersecurity</a:t>
            </a:r>
            <a:r>
              <a:rPr dirty="0" spc="10"/>
              <a:t>. </a:t>
            </a:r>
            <a:r>
              <a:rPr dirty="0" spc="-315"/>
              <a:t> </a:t>
            </a:r>
            <a:r>
              <a:rPr dirty="0" spc="65"/>
              <a:t>Unmasking</a:t>
            </a:r>
            <a:r>
              <a:rPr dirty="0" spc="-40"/>
              <a:t> </a:t>
            </a:r>
            <a:r>
              <a:rPr dirty="0" spc="20"/>
              <a:t>the</a:t>
            </a:r>
            <a:r>
              <a:rPr dirty="0" spc="-40"/>
              <a:t> </a:t>
            </a:r>
            <a:r>
              <a:rPr dirty="0" spc="10"/>
              <a:t>art</a:t>
            </a:r>
            <a:r>
              <a:rPr dirty="0" spc="-40"/>
              <a:t> </a:t>
            </a:r>
            <a:r>
              <a:rPr dirty="0" spc="30"/>
              <a:t>of</a:t>
            </a:r>
            <a:r>
              <a:rPr dirty="0" spc="-40"/>
              <a:t> </a:t>
            </a:r>
            <a:r>
              <a:rPr dirty="0" spc="55">
                <a:solidFill>
                  <a:srgbClr val="000000"/>
                </a:solidFill>
              </a:rPr>
              <a:t>phishing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65"/>
              <a:t>and</a:t>
            </a:r>
            <a:r>
              <a:rPr dirty="0" spc="-40"/>
              <a:t> </a:t>
            </a:r>
            <a:r>
              <a:rPr dirty="0" spc="40"/>
              <a:t>safeguarding </a:t>
            </a:r>
            <a:r>
              <a:rPr dirty="0" spc="-315"/>
              <a:t> </a:t>
            </a:r>
            <a:r>
              <a:rPr dirty="0" spc="35"/>
              <a:t>against</a:t>
            </a:r>
            <a:r>
              <a:rPr dirty="0" spc="-45"/>
              <a:t> </a:t>
            </a:r>
            <a:r>
              <a:rPr dirty="0" spc="20"/>
              <a:t>deceptive</a:t>
            </a:r>
            <a:r>
              <a:rPr dirty="0" spc="-40"/>
              <a:t> </a:t>
            </a:r>
            <a:r>
              <a:rPr dirty="0" spc="40"/>
              <a:t>schemes.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98914" y="624173"/>
            <a:ext cx="163068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60"/>
              <a:t>Conclusion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449" y="346792"/>
            <a:ext cx="2922905" cy="2428240"/>
            <a:chOff x="2924449" y="346792"/>
            <a:chExt cx="2922905" cy="2428240"/>
          </a:xfrm>
        </p:grpSpPr>
        <p:sp>
          <p:nvSpPr>
            <p:cNvPr id="3" name="object 3"/>
            <p:cNvSpPr/>
            <p:nvPr/>
          </p:nvSpPr>
          <p:spPr>
            <a:xfrm>
              <a:off x="3569360" y="713562"/>
              <a:ext cx="2277745" cy="2061210"/>
            </a:xfrm>
            <a:custGeom>
              <a:avLst/>
              <a:gdLst/>
              <a:ahLst/>
              <a:cxnLst/>
              <a:rect l="l" t="t" r="r" b="b"/>
              <a:pathLst>
                <a:path w="2277745" h="2061210">
                  <a:moveTo>
                    <a:pt x="940117" y="1208417"/>
                  </a:moveTo>
                  <a:lnTo>
                    <a:pt x="556412" y="824699"/>
                  </a:lnTo>
                  <a:lnTo>
                    <a:pt x="0" y="1380299"/>
                  </a:lnTo>
                  <a:lnTo>
                    <a:pt x="384530" y="1764030"/>
                  </a:lnTo>
                  <a:lnTo>
                    <a:pt x="940117" y="1208417"/>
                  </a:lnTo>
                  <a:close/>
                </a:path>
                <a:path w="2277745" h="2061210">
                  <a:moveTo>
                    <a:pt x="2277376" y="396887"/>
                  </a:moveTo>
                  <a:lnTo>
                    <a:pt x="1880641" y="0"/>
                  </a:lnTo>
                  <a:lnTo>
                    <a:pt x="850112" y="1030922"/>
                  </a:lnTo>
                  <a:lnTo>
                    <a:pt x="1880641" y="2061057"/>
                  </a:lnTo>
                  <a:lnTo>
                    <a:pt x="2277376" y="1664474"/>
                  </a:lnTo>
                  <a:lnTo>
                    <a:pt x="2277376" y="396887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66567" y="1037983"/>
              <a:ext cx="989965" cy="1086485"/>
            </a:xfrm>
            <a:custGeom>
              <a:avLst/>
              <a:gdLst/>
              <a:ahLst/>
              <a:cxnLst/>
              <a:rect l="l" t="t" r="r" b="b"/>
              <a:pathLst>
                <a:path w="989964" h="1086485">
                  <a:moveTo>
                    <a:pt x="955941" y="61429"/>
                  </a:moveTo>
                  <a:lnTo>
                    <a:pt x="894486" y="0"/>
                  </a:lnTo>
                  <a:lnTo>
                    <a:pt x="0" y="893686"/>
                  </a:lnTo>
                  <a:lnTo>
                    <a:pt x="62230" y="955929"/>
                  </a:lnTo>
                  <a:lnTo>
                    <a:pt x="955941" y="61429"/>
                  </a:lnTo>
                  <a:close/>
                </a:path>
                <a:path w="989964" h="1086485">
                  <a:moveTo>
                    <a:pt x="989584" y="530656"/>
                  </a:moveTo>
                  <a:lnTo>
                    <a:pt x="787323" y="328409"/>
                  </a:lnTo>
                  <a:lnTo>
                    <a:pt x="231736" y="883996"/>
                  </a:lnTo>
                  <a:lnTo>
                    <a:pt x="433971" y="1086269"/>
                  </a:lnTo>
                  <a:lnTo>
                    <a:pt x="989584" y="530656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24449" y="34679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2717" y="0"/>
                  </a:moveTo>
                  <a:lnTo>
                    <a:pt x="0" y="282726"/>
                  </a:lnTo>
                  <a:lnTo>
                    <a:pt x="282717" y="566251"/>
                  </a:lnTo>
                  <a:lnTo>
                    <a:pt x="566272" y="282726"/>
                  </a:lnTo>
                  <a:lnTo>
                    <a:pt x="28271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78662" y="49940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223266" y="0"/>
                  </a:moveTo>
                  <a:lnTo>
                    <a:pt x="38557" y="0"/>
                  </a:lnTo>
                  <a:lnTo>
                    <a:pt x="23724" y="2973"/>
                  </a:lnTo>
                  <a:lnTo>
                    <a:pt x="11449" y="11140"/>
                  </a:lnTo>
                  <a:lnTo>
                    <a:pt x="3088" y="23375"/>
                  </a:lnTo>
                  <a:lnTo>
                    <a:pt x="0" y="38551"/>
                  </a:lnTo>
                  <a:lnTo>
                    <a:pt x="0" y="224049"/>
                  </a:lnTo>
                  <a:lnTo>
                    <a:pt x="2972" y="238864"/>
                  </a:lnTo>
                  <a:lnTo>
                    <a:pt x="11140" y="251047"/>
                  </a:lnTo>
                  <a:lnTo>
                    <a:pt x="23377" y="259167"/>
                  </a:lnTo>
                  <a:lnTo>
                    <a:pt x="38557" y="261792"/>
                  </a:lnTo>
                  <a:lnTo>
                    <a:pt x="223266" y="261792"/>
                  </a:lnTo>
                  <a:lnTo>
                    <a:pt x="238098" y="258830"/>
                  </a:lnTo>
                  <a:lnTo>
                    <a:pt x="250374" y="250748"/>
                  </a:lnTo>
                  <a:lnTo>
                    <a:pt x="253315" y="246528"/>
                  </a:lnTo>
                  <a:lnTo>
                    <a:pt x="38557" y="246528"/>
                  </a:lnTo>
                  <a:lnTo>
                    <a:pt x="29492" y="244696"/>
                  </a:lnTo>
                  <a:lnTo>
                    <a:pt x="22090" y="239702"/>
                  </a:lnTo>
                  <a:lnTo>
                    <a:pt x="17100" y="232300"/>
                  </a:lnTo>
                  <a:lnTo>
                    <a:pt x="15270" y="223241"/>
                  </a:lnTo>
                  <a:lnTo>
                    <a:pt x="15270" y="38551"/>
                  </a:lnTo>
                  <a:lnTo>
                    <a:pt x="17100" y="29486"/>
                  </a:lnTo>
                  <a:lnTo>
                    <a:pt x="22090" y="22083"/>
                  </a:lnTo>
                  <a:lnTo>
                    <a:pt x="29521" y="17085"/>
                  </a:lnTo>
                  <a:lnTo>
                    <a:pt x="38557" y="15261"/>
                  </a:lnTo>
                  <a:lnTo>
                    <a:pt x="253881" y="15261"/>
                  </a:lnTo>
                  <a:lnTo>
                    <a:pt x="250576" y="11237"/>
                  </a:lnTo>
                  <a:lnTo>
                    <a:pt x="244731" y="6433"/>
                  </a:lnTo>
                  <a:lnTo>
                    <a:pt x="238132" y="2908"/>
                  </a:lnTo>
                  <a:lnTo>
                    <a:pt x="230927" y="739"/>
                  </a:lnTo>
                  <a:lnTo>
                    <a:pt x="223266" y="0"/>
                  </a:lnTo>
                  <a:close/>
                </a:path>
                <a:path w="262254" h="262255">
                  <a:moveTo>
                    <a:pt x="198422" y="31152"/>
                  </a:moveTo>
                  <a:lnTo>
                    <a:pt x="190347" y="31312"/>
                  </a:lnTo>
                  <a:lnTo>
                    <a:pt x="180715" y="31312"/>
                  </a:lnTo>
                  <a:lnTo>
                    <a:pt x="176692" y="32122"/>
                  </a:lnTo>
                  <a:lnTo>
                    <a:pt x="137799" y="52685"/>
                  </a:lnTo>
                  <a:lnTo>
                    <a:pt x="130911" y="76294"/>
                  </a:lnTo>
                  <a:lnTo>
                    <a:pt x="130911" y="108405"/>
                  </a:lnTo>
                  <a:lnTo>
                    <a:pt x="111648" y="108405"/>
                  </a:lnTo>
                  <a:lnTo>
                    <a:pt x="107624" y="111620"/>
                  </a:lnTo>
                  <a:lnTo>
                    <a:pt x="107624" y="150171"/>
                  </a:lnTo>
                  <a:lnTo>
                    <a:pt x="110825" y="154186"/>
                  </a:lnTo>
                  <a:lnTo>
                    <a:pt x="130911" y="154186"/>
                  </a:lnTo>
                  <a:lnTo>
                    <a:pt x="130911" y="246528"/>
                  </a:lnTo>
                  <a:lnTo>
                    <a:pt x="146182" y="246528"/>
                  </a:lnTo>
                  <a:lnTo>
                    <a:pt x="146182" y="142134"/>
                  </a:lnTo>
                  <a:lnTo>
                    <a:pt x="143594" y="138921"/>
                  </a:lnTo>
                  <a:lnTo>
                    <a:pt x="122895" y="138921"/>
                  </a:lnTo>
                  <a:lnTo>
                    <a:pt x="122895" y="123669"/>
                  </a:lnTo>
                  <a:lnTo>
                    <a:pt x="142951" y="123669"/>
                  </a:lnTo>
                  <a:lnTo>
                    <a:pt x="146974" y="120453"/>
                  </a:lnTo>
                  <a:lnTo>
                    <a:pt x="146182" y="115631"/>
                  </a:lnTo>
                  <a:lnTo>
                    <a:pt x="146182" y="64245"/>
                  </a:lnTo>
                  <a:lnTo>
                    <a:pt x="182331" y="46576"/>
                  </a:lnTo>
                  <a:lnTo>
                    <a:pt x="187147" y="46576"/>
                  </a:lnTo>
                  <a:lnTo>
                    <a:pt x="191140" y="45777"/>
                  </a:lnTo>
                  <a:lnTo>
                    <a:pt x="228657" y="45777"/>
                  </a:lnTo>
                  <a:lnTo>
                    <a:pt x="228904" y="44171"/>
                  </a:lnTo>
                  <a:lnTo>
                    <a:pt x="229697" y="40148"/>
                  </a:lnTo>
                  <a:lnTo>
                    <a:pt x="227289" y="36944"/>
                  </a:lnTo>
                  <a:lnTo>
                    <a:pt x="223266" y="35335"/>
                  </a:lnTo>
                  <a:lnTo>
                    <a:pt x="215190" y="33239"/>
                  </a:lnTo>
                  <a:lnTo>
                    <a:pt x="206806" y="31819"/>
                  </a:lnTo>
                  <a:lnTo>
                    <a:pt x="198422" y="31152"/>
                  </a:lnTo>
                  <a:close/>
                </a:path>
                <a:path w="262254" h="262255">
                  <a:moveTo>
                    <a:pt x="198363" y="65852"/>
                  </a:moveTo>
                  <a:lnTo>
                    <a:pt x="193548" y="65852"/>
                  </a:lnTo>
                  <a:lnTo>
                    <a:pt x="191140" y="66650"/>
                  </a:lnTo>
                  <a:lnTo>
                    <a:pt x="181543" y="69627"/>
                  </a:lnTo>
                  <a:lnTo>
                    <a:pt x="174578" y="74783"/>
                  </a:lnTo>
                  <a:lnTo>
                    <a:pt x="170474" y="81915"/>
                  </a:lnTo>
                  <a:lnTo>
                    <a:pt x="169468" y="90748"/>
                  </a:lnTo>
                  <a:lnTo>
                    <a:pt x="169468" y="119655"/>
                  </a:lnTo>
                  <a:lnTo>
                    <a:pt x="172669" y="123669"/>
                  </a:lnTo>
                  <a:lnTo>
                    <a:pt x="205618" y="123669"/>
                  </a:lnTo>
                  <a:lnTo>
                    <a:pt x="201594" y="138921"/>
                  </a:lnTo>
                  <a:lnTo>
                    <a:pt x="172669" y="138921"/>
                  </a:lnTo>
                  <a:lnTo>
                    <a:pt x="168645" y="142134"/>
                  </a:lnTo>
                  <a:lnTo>
                    <a:pt x="169468" y="146148"/>
                  </a:lnTo>
                  <a:lnTo>
                    <a:pt x="169468" y="246528"/>
                  </a:lnTo>
                  <a:lnTo>
                    <a:pt x="184708" y="246528"/>
                  </a:lnTo>
                  <a:lnTo>
                    <a:pt x="184708" y="154186"/>
                  </a:lnTo>
                  <a:lnTo>
                    <a:pt x="211226" y="154186"/>
                  </a:lnTo>
                  <a:lnTo>
                    <a:pt x="214426" y="151781"/>
                  </a:lnTo>
                  <a:lnTo>
                    <a:pt x="215249" y="148565"/>
                  </a:lnTo>
                  <a:lnTo>
                    <a:pt x="222473" y="118049"/>
                  </a:lnTo>
                  <a:lnTo>
                    <a:pt x="223266" y="115631"/>
                  </a:lnTo>
                  <a:lnTo>
                    <a:pt x="221681" y="110822"/>
                  </a:lnTo>
                  <a:lnTo>
                    <a:pt x="220065" y="109215"/>
                  </a:lnTo>
                  <a:lnTo>
                    <a:pt x="218852" y="108405"/>
                  </a:lnTo>
                  <a:lnTo>
                    <a:pt x="184708" y="108405"/>
                  </a:lnTo>
                  <a:lnTo>
                    <a:pt x="184708" y="87532"/>
                  </a:lnTo>
                  <a:lnTo>
                    <a:pt x="185531" y="83521"/>
                  </a:lnTo>
                  <a:lnTo>
                    <a:pt x="194370" y="81915"/>
                  </a:lnTo>
                  <a:lnTo>
                    <a:pt x="197571" y="81915"/>
                  </a:lnTo>
                  <a:lnTo>
                    <a:pt x="199186" y="81104"/>
                  </a:lnTo>
                  <a:lnTo>
                    <a:pt x="222464" y="81104"/>
                  </a:lnTo>
                  <a:lnTo>
                    <a:pt x="224058" y="79497"/>
                  </a:lnTo>
                  <a:lnTo>
                    <a:pt x="224058" y="77888"/>
                  </a:lnTo>
                  <a:lnTo>
                    <a:pt x="225515" y="67458"/>
                  </a:lnTo>
                  <a:lnTo>
                    <a:pt x="210433" y="67458"/>
                  </a:lnTo>
                  <a:lnTo>
                    <a:pt x="207203" y="66650"/>
                  </a:lnTo>
                  <a:lnTo>
                    <a:pt x="203210" y="66650"/>
                  </a:lnTo>
                  <a:lnTo>
                    <a:pt x="198363" y="65852"/>
                  </a:lnTo>
                  <a:close/>
                </a:path>
                <a:path w="262254" h="262255">
                  <a:moveTo>
                    <a:pt x="253881" y="15261"/>
                  </a:moveTo>
                  <a:lnTo>
                    <a:pt x="223266" y="15261"/>
                  </a:lnTo>
                  <a:lnTo>
                    <a:pt x="232330" y="17091"/>
                  </a:lnTo>
                  <a:lnTo>
                    <a:pt x="239732" y="22083"/>
                  </a:lnTo>
                  <a:lnTo>
                    <a:pt x="244722" y="29486"/>
                  </a:lnTo>
                  <a:lnTo>
                    <a:pt x="246552" y="38551"/>
                  </a:lnTo>
                  <a:lnTo>
                    <a:pt x="246552" y="224049"/>
                  </a:lnTo>
                  <a:lnTo>
                    <a:pt x="244722" y="233095"/>
                  </a:lnTo>
                  <a:lnTo>
                    <a:pt x="239732" y="240410"/>
                  </a:lnTo>
                  <a:lnTo>
                    <a:pt x="232330" y="245164"/>
                  </a:lnTo>
                  <a:lnTo>
                    <a:pt x="223266" y="246528"/>
                  </a:lnTo>
                  <a:lnTo>
                    <a:pt x="253315" y="246528"/>
                  </a:lnTo>
                  <a:lnTo>
                    <a:pt x="258734" y="238752"/>
                  </a:lnTo>
                  <a:lnTo>
                    <a:pt x="261823" y="224049"/>
                  </a:lnTo>
                  <a:lnTo>
                    <a:pt x="261823" y="38551"/>
                  </a:lnTo>
                  <a:lnTo>
                    <a:pt x="261081" y="30894"/>
                  </a:lnTo>
                  <a:lnTo>
                    <a:pt x="258908" y="23688"/>
                  </a:lnTo>
                  <a:lnTo>
                    <a:pt x="255380" y="17085"/>
                  </a:lnTo>
                  <a:lnTo>
                    <a:pt x="253881" y="15261"/>
                  </a:lnTo>
                  <a:close/>
                </a:path>
                <a:path w="262254" h="262255">
                  <a:moveTo>
                    <a:pt x="142951" y="138123"/>
                  </a:moveTo>
                  <a:lnTo>
                    <a:pt x="138927" y="138921"/>
                  </a:lnTo>
                  <a:lnTo>
                    <a:pt x="143594" y="138921"/>
                  </a:lnTo>
                  <a:lnTo>
                    <a:pt x="142951" y="138123"/>
                  </a:lnTo>
                  <a:close/>
                </a:path>
                <a:path w="262254" h="262255">
                  <a:moveTo>
                    <a:pt x="217657" y="107606"/>
                  </a:moveTo>
                  <a:lnTo>
                    <a:pt x="215249" y="108405"/>
                  </a:lnTo>
                  <a:lnTo>
                    <a:pt x="218852" y="108405"/>
                  </a:lnTo>
                  <a:lnTo>
                    <a:pt x="217657" y="107606"/>
                  </a:lnTo>
                  <a:close/>
                </a:path>
                <a:path w="262254" h="262255">
                  <a:moveTo>
                    <a:pt x="222464" y="81104"/>
                  </a:moveTo>
                  <a:lnTo>
                    <a:pt x="204002" y="81104"/>
                  </a:lnTo>
                  <a:lnTo>
                    <a:pt x="208818" y="81915"/>
                  </a:lnTo>
                  <a:lnTo>
                    <a:pt x="212049" y="83521"/>
                  </a:lnTo>
                  <a:lnTo>
                    <a:pt x="213634" y="83521"/>
                  </a:lnTo>
                  <a:lnTo>
                    <a:pt x="215249" y="84319"/>
                  </a:lnTo>
                  <a:lnTo>
                    <a:pt x="219273" y="84319"/>
                  </a:lnTo>
                  <a:lnTo>
                    <a:pt x="222464" y="81104"/>
                  </a:lnTo>
                  <a:close/>
                </a:path>
                <a:path w="262254" h="262255">
                  <a:moveTo>
                    <a:pt x="228657" y="45777"/>
                  </a:moveTo>
                  <a:lnTo>
                    <a:pt x="198363" y="45777"/>
                  </a:lnTo>
                  <a:lnTo>
                    <a:pt x="205618" y="46576"/>
                  </a:lnTo>
                  <a:lnTo>
                    <a:pt x="212841" y="48981"/>
                  </a:lnTo>
                  <a:lnTo>
                    <a:pt x="211866" y="57018"/>
                  </a:lnTo>
                  <a:lnTo>
                    <a:pt x="211226" y="62636"/>
                  </a:lnTo>
                  <a:lnTo>
                    <a:pt x="210433" y="67458"/>
                  </a:lnTo>
                  <a:lnTo>
                    <a:pt x="225515" y="67458"/>
                  </a:lnTo>
                  <a:lnTo>
                    <a:pt x="227205" y="55409"/>
                  </a:lnTo>
                  <a:lnTo>
                    <a:pt x="228657" y="45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90936" y="346798"/>
              <a:ext cx="1200150" cy="566420"/>
            </a:xfrm>
            <a:custGeom>
              <a:avLst/>
              <a:gdLst/>
              <a:ahLst/>
              <a:cxnLst/>
              <a:rect l="l" t="t" r="r" b="b"/>
              <a:pathLst>
                <a:path w="1200150" h="566419">
                  <a:moveTo>
                    <a:pt x="566254" y="282727"/>
                  </a:moveTo>
                  <a:lnTo>
                    <a:pt x="282727" y="0"/>
                  </a:lnTo>
                  <a:lnTo>
                    <a:pt x="0" y="282727"/>
                  </a:lnTo>
                  <a:lnTo>
                    <a:pt x="282727" y="566254"/>
                  </a:lnTo>
                  <a:lnTo>
                    <a:pt x="566254" y="282727"/>
                  </a:lnTo>
                  <a:close/>
                </a:path>
                <a:path w="1200150" h="566419">
                  <a:moveTo>
                    <a:pt x="1199908" y="282727"/>
                  </a:moveTo>
                  <a:lnTo>
                    <a:pt x="916774" y="0"/>
                  </a:lnTo>
                  <a:lnTo>
                    <a:pt x="633679" y="282727"/>
                  </a:lnTo>
                  <a:lnTo>
                    <a:pt x="916774" y="566254"/>
                  </a:lnTo>
                  <a:lnTo>
                    <a:pt x="1199908" y="282727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1317" y="530733"/>
              <a:ext cx="184708" cy="1999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42760" y="49940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222473" y="0"/>
                  </a:moveTo>
                  <a:lnTo>
                    <a:pt x="38557" y="0"/>
                  </a:lnTo>
                  <a:lnTo>
                    <a:pt x="23724" y="3099"/>
                  </a:lnTo>
                  <a:lnTo>
                    <a:pt x="11449" y="11544"/>
                  </a:lnTo>
                  <a:lnTo>
                    <a:pt x="3088" y="24054"/>
                  </a:lnTo>
                  <a:lnTo>
                    <a:pt x="0" y="39349"/>
                  </a:lnTo>
                  <a:lnTo>
                    <a:pt x="0" y="223266"/>
                  </a:lnTo>
                  <a:lnTo>
                    <a:pt x="3088" y="238099"/>
                  </a:lnTo>
                  <a:lnTo>
                    <a:pt x="11449" y="250372"/>
                  </a:lnTo>
                  <a:lnTo>
                    <a:pt x="23724" y="258730"/>
                  </a:lnTo>
                  <a:lnTo>
                    <a:pt x="38557" y="261817"/>
                  </a:lnTo>
                  <a:lnTo>
                    <a:pt x="222473" y="261817"/>
                  </a:lnTo>
                  <a:lnTo>
                    <a:pt x="237318" y="258730"/>
                  </a:lnTo>
                  <a:lnTo>
                    <a:pt x="249680" y="250372"/>
                  </a:lnTo>
                  <a:lnTo>
                    <a:pt x="252355" y="246552"/>
                  </a:lnTo>
                  <a:lnTo>
                    <a:pt x="38557" y="246552"/>
                  </a:lnTo>
                  <a:lnTo>
                    <a:pt x="29505" y="244720"/>
                  </a:lnTo>
                  <a:lnTo>
                    <a:pt x="22101" y="239725"/>
                  </a:lnTo>
                  <a:lnTo>
                    <a:pt x="17104" y="232323"/>
                  </a:lnTo>
                  <a:lnTo>
                    <a:pt x="15270" y="223266"/>
                  </a:lnTo>
                  <a:lnTo>
                    <a:pt x="15270" y="39349"/>
                  </a:lnTo>
                  <a:lnTo>
                    <a:pt x="17104" y="30278"/>
                  </a:lnTo>
                  <a:lnTo>
                    <a:pt x="22101" y="22787"/>
                  </a:lnTo>
                  <a:lnTo>
                    <a:pt x="29505" y="17555"/>
                  </a:lnTo>
                  <a:lnTo>
                    <a:pt x="38557" y="15261"/>
                  </a:lnTo>
                  <a:lnTo>
                    <a:pt x="252401" y="15261"/>
                  </a:lnTo>
                  <a:lnTo>
                    <a:pt x="250275" y="12150"/>
                  </a:lnTo>
                  <a:lnTo>
                    <a:pt x="237764" y="3553"/>
                  </a:lnTo>
                  <a:lnTo>
                    <a:pt x="222473" y="0"/>
                  </a:lnTo>
                  <a:close/>
                </a:path>
                <a:path w="262254" h="262255">
                  <a:moveTo>
                    <a:pt x="252401" y="15261"/>
                  </a:moveTo>
                  <a:lnTo>
                    <a:pt x="222473" y="15261"/>
                  </a:lnTo>
                  <a:lnTo>
                    <a:pt x="231538" y="17106"/>
                  </a:lnTo>
                  <a:lnTo>
                    <a:pt x="238940" y="22188"/>
                  </a:lnTo>
                  <a:lnTo>
                    <a:pt x="243930" y="29829"/>
                  </a:lnTo>
                  <a:lnTo>
                    <a:pt x="245760" y="39349"/>
                  </a:lnTo>
                  <a:lnTo>
                    <a:pt x="245760" y="223266"/>
                  </a:lnTo>
                  <a:lnTo>
                    <a:pt x="243930" y="232323"/>
                  </a:lnTo>
                  <a:lnTo>
                    <a:pt x="238940" y="239725"/>
                  </a:lnTo>
                  <a:lnTo>
                    <a:pt x="231538" y="244720"/>
                  </a:lnTo>
                  <a:lnTo>
                    <a:pt x="222473" y="246552"/>
                  </a:lnTo>
                  <a:lnTo>
                    <a:pt x="252355" y="246552"/>
                  </a:lnTo>
                  <a:lnTo>
                    <a:pt x="258276" y="238099"/>
                  </a:lnTo>
                  <a:lnTo>
                    <a:pt x="261823" y="223266"/>
                  </a:lnTo>
                  <a:lnTo>
                    <a:pt x="261823" y="39349"/>
                  </a:lnTo>
                  <a:lnTo>
                    <a:pt x="258722" y="24509"/>
                  </a:lnTo>
                  <a:lnTo>
                    <a:pt x="252401" y="152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57290" y="34679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3524" y="0"/>
                  </a:moveTo>
                  <a:lnTo>
                    <a:pt x="0" y="282726"/>
                  </a:lnTo>
                  <a:lnTo>
                    <a:pt x="283524" y="566251"/>
                  </a:lnTo>
                  <a:lnTo>
                    <a:pt x="566287" y="282726"/>
                  </a:lnTo>
                  <a:lnTo>
                    <a:pt x="283524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1237" y="530720"/>
              <a:ext cx="200771" cy="1999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10724" y="499414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199974" y="68262"/>
                  </a:moveTo>
                  <a:lnTo>
                    <a:pt x="192722" y="61823"/>
                  </a:lnTo>
                  <a:lnTo>
                    <a:pt x="184708" y="61823"/>
                  </a:lnTo>
                  <a:lnTo>
                    <a:pt x="175869" y="61823"/>
                  </a:lnTo>
                  <a:lnTo>
                    <a:pt x="169430" y="69049"/>
                  </a:lnTo>
                  <a:lnTo>
                    <a:pt x="169430" y="85928"/>
                  </a:lnTo>
                  <a:lnTo>
                    <a:pt x="176657" y="92341"/>
                  </a:lnTo>
                  <a:lnTo>
                    <a:pt x="184708" y="93154"/>
                  </a:lnTo>
                  <a:lnTo>
                    <a:pt x="193548" y="93154"/>
                  </a:lnTo>
                  <a:lnTo>
                    <a:pt x="199974" y="85928"/>
                  </a:lnTo>
                  <a:lnTo>
                    <a:pt x="199974" y="68262"/>
                  </a:lnTo>
                  <a:close/>
                </a:path>
                <a:path w="262254" h="262255">
                  <a:moveTo>
                    <a:pt x="261785" y="38557"/>
                  </a:moveTo>
                  <a:lnTo>
                    <a:pt x="258813" y="23723"/>
                  </a:lnTo>
                  <a:lnTo>
                    <a:pt x="253187" y="15265"/>
                  </a:lnTo>
                  <a:lnTo>
                    <a:pt x="250647" y="11442"/>
                  </a:lnTo>
                  <a:lnTo>
                    <a:pt x="246545" y="8648"/>
                  </a:lnTo>
                  <a:lnTo>
                    <a:pt x="246545" y="38557"/>
                  </a:lnTo>
                  <a:lnTo>
                    <a:pt x="246545" y="224053"/>
                  </a:lnTo>
                  <a:lnTo>
                    <a:pt x="244716" y="233095"/>
                  </a:lnTo>
                  <a:lnTo>
                    <a:pt x="239712" y="240411"/>
                  </a:lnTo>
                  <a:lnTo>
                    <a:pt x="232308" y="245160"/>
                  </a:lnTo>
                  <a:lnTo>
                    <a:pt x="223266" y="246532"/>
                  </a:lnTo>
                  <a:lnTo>
                    <a:pt x="38519" y="246532"/>
                  </a:lnTo>
                  <a:lnTo>
                    <a:pt x="29476" y="244703"/>
                  </a:lnTo>
                  <a:lnTo>
                    <a:pt x="22072" y="239801"/>
                  </a:lnTo>
                  <a:lnTo>
                    <a:pt x="17068" y="232638"/>
                  </a:lnTo>
                  <a:lnTo>
                    <a:pt x="15240" y="224053"/>
                  </a:lnTo>
                  <a:lnTo>
                    <a:pt x="15240" y="38557"/>
                  </a:lnTo>
                  <a:lnTo>
                    <a:pt x="17068" y="29489"/>
                  </a:lnTo>
                  <a:lnTo>
                    <a:pt x="22072" y="22085"/>
                  </a:lnTo>
                  <a:lnTo>
                    <a:pt x="29476" y="17094"/>
                  </a:lnTo>
                  <a:lnTo>
                    <a:pt x="38519" y="15265"/>
                  </a:lnTo>
                  <a:lnTo>
                    <a:pt x="223266" y="15265"/>
                  </a:lnTo>
                  <a:lnTo>
                    <a:pt x="232308" y="17094"/>
                  </a:lnTo>
                  <a:lnTo>
                    <a:pt x="239712" y="22085"/>
                  </a:lnTo>
                  <a:lnTo>
                    <a:pt x="244716" y="29489"/>
                  </a:lnTo>
                  <a:lnTo>
                    <a:pt x="246545" y="38557"/>
                  </a:lnTo>
                  <a:lnTo>
                    <a:pt x="246545" y="8648"/>
                  </a:lnTo>
                  <a:lnTo>
                    <a:pt x="238429" y="3086"/>
                  </a:lnTo>
                  <a:lnTo>
                    <a:pt x="223266" y="0"/>
                  </a:lnTo>
                  <a:lnTo>
                    <a:pt x="38519" y="0"/>
                  </a:lnTo>
                  <a:lnTo>
                    <a:pt x="23698" y="2971"/>
                  </a:lnTo>
                  <a:lnTo>
                    <a:pt x="11430" y="11137"/>
                  </a:lnTo>
                  <a:lnTo>
                    <a:pt x="3086" y="23380"/>
                  </a:lnTo>
                  <a:lnTo>
                    <a:pt x="0" y="38557"/>
                  </a:lnTo>
                  <a:lnTo>
                    <a:pt x="0" y="224053"/>
                  </a:lnTo>
                  <a:lnTo>
                    <a:pt x="2971" y="238861"/>
                  </a:lnTo>
                  <a:lnTo>
                    <a:pt x="11137" y="251053"/>
                  </a:lnTo>
                  <a:lnTo>
                    <a:pt x="23355" y="259168"/>
                  </a:lnTo>
                  <a:lnTo>
                    <a:pt x="38519" y="261797"/>
                  </a:lnTo>
                  <a:lnTo>
                    <a:pt x="223266" y="261797"/>
                  </a:lnTo>
                  <a:lnTo>
                    <a:pt x="238086" y="258826"/>
                  </a:lnTo>
                  <a:lnTo>
                    <a:pt x="250355" y="250748"/>
                  </a:lnTo>
                  <a:lnTo>
                    <a:pt x="253288" y="246532"/>
                  </a:lnTo>
                  <a:lnTo>
                    <a:pt x="258711" y="238747"/>
                  </a:lnTo>
                  <a:lnTo>
                    <a:pt x="261785" y="224053"/>
                  </a:lnTo>
                  <a:lnTo>
                    <a:pt x="261785" y="38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2682" y="522588"/>
              <a:ext cx="210068" cy="21463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1336" y="602935"/>
            <a:ext cx="1958339" cy="6616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50" spc="135">
                <a:latin typeface="Cambria"/>
                <a:cs typeface="Cambria"/>
              </a:rPr>
              <a:t>Thanks!</a:t>
            </a:r>
            <a:endParaRPr sz="41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8267" y="1430880"/>
            <a:ext cx="1649730" cy="11455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ctr" marL="12700" marR="5080">
              <a:lnSpc>
                <a:spcPts val="1680"/>
              </a:lnSpc>
              <a:spcBef>
                <a:spcPts val="434"/>
              </a:spcBef>
            </a:pPr>
            <a:r>
              <a:rPr dirty="0" sz="1650" spc="180">
                <a:solidFill>
                  <a:srgbClr val="FFFFFF"/>
                </a:solidFill>
                <a:latin typeface="Cambria"/>
                <a:cs typeface="Cambria"/>
              </a:rPr>
              <a:t>Do</a:t>
            </a:r>
            <a:r>
              <a:rPr dirty="0" sz="1650" spc="-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50" spc="80">
                <a:solidFill>
                  <a:srgbClr val="FFFFFF"/>
                </a:solidFill>
                <a:latin typeface="Cambria"/>
                <a:cs typeface="Cambria"/>
              </a:rPr>
              <a:t>you</a:t>
            </a:r>
            <a:r>
              <a:rPr dirty="0" sz="1650" spc="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Cambria"/>
                <a:cs typeface="Cambria"/>
              </a:rPr>
              <a:t>have</a:t>
            </a:r>
            <a:r>
              <a:rPr dirty="0" sz="1650" spc="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50" spc="65">
                <a:solidFill>
                  <a:srgbClr val="FFFFFF"/>
                </a:solidFill>
                <a:latin typeface="Cambria"/>
                <a:cs typeface="Cambria"/>
              </a:rPr>
              <a:t>any </a:t>
            </a:r>
            <a:r>
              <a:rPr dirty="0" sz="1650" spc="-3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50" spc="70">
                <a:solidFill>
                  <a:srgbClr val="FFFFFF"/>
                </a:solidFill>
                <a:latin typeface="Cambria"/>
                <a:cs typeface="Cambria"/>
              </a:rPr>
              <a:t>questions?</a:t>
            </a:r>
            <a:endParaRPr sz="1650">
              <a:latin typeface="Cambria"/>
              <a:cs typeface="Cambria"/>
            </a:endParaRPr>
          </a:p>
          <a:p>
            <a:pPr algn="ctr">
              <a:lnSpc>
                <a:spcPts val="1060"/>
              </a:lnSpc>
              <a:spcBef>
                <a:spcPts val="1025"/>
              </a:spcBef>
            </a:pPr>
            <a:r>
              <a:rPr dirty="0" sz="950" spc="45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ratneshsh0978@email.com</a:t>
            </a:r>
            <a:endParaRPr sz="950">
              <a:latin typeface="Trebuchet MS"/>
              <a:cs typeface="Trebuchet MS"/>
            </a:endParaRPr>
          </a:p>
          <a:p>
            <a:pPr algn="ctr" marL="635">
              <a:lnSpc>
                <a:spcPts val="985"/>
              </a:lnSpc>
            </a:pPr>
            <a:r>
              <a:rPr dirty="0" sz="950" spc="60">
                <a:solidFill>
                  <a:srgbClr val="FFFFFF"/>
                </a:solidFill>
                <a:latin typeface="Trebuchet MS"/>
                <a:cs typeface="Trebuchet MS"/>
              </a:rPr>
              <a:t>+91</a:t>
            </a:r>
            <a:r>
              <a:rPr dirty="0" sz="9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60">
                <a:solidFill>
                  <a:srgbClr val="FFFFFF"/>
                </a:solidFill>
                <a:latin typeface="Trebuchet MS"/>
                <a:cs typeface="Trebuchet MS"/>
              </a:rPr>
              <a:t>9532290097</a:t>
            </a:r>
            <a:endParaRPr sz="950">
              <a:latin typeface="Trebuchet MS"/>
              <a:cs typeface="Trebuchet MS"/>
            </a:endParaRPr>
          </a:p>
          <a:p>
            <a:pPr algn="ctr" marL="214629" marR="205740">
              <a:lnSpc>
                <a:spcPts val="980"/>
              </a:lnSpc>
              <a:spcBef>
                <a:spcPts val="90"/>
              </a:spcBef>
            </a:pPr>
            <a:r>
              <a:rPr dirty="0" sz="950" spc="3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www.wedogroup.live </a:t>
            </a:r>
            <a:r>
              <a:rPr dirty="0" sz="9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FFFFFF"/>
                </a:solidFill>
                <a:latin typeface="Trebuchet MS"/>
                <a:cs typeface="Trebuchet MS"/>
              </a:rPr>
              <a:t>@_ratnesh_sharma_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2650" y="1385951"/>
            <a:ext cx="1927225" cy="30480"/>
          </a:xfrm>
          <a:custGeom>
            <a:avLst/>
            <a:gdLst/>
            <a:ahLst/>
            <a:cxnLst/>
            <a:rect l="l" t="t" r="r" b="b"/>
            <a:pathLst>
              <a:path w="1927225" h="30480">
                <a:moveTo>
                  <a:pt x="1927110" y="0"/>
                </a:moveTo>
                <a:lnTo>
                  <a:pt x="0" y="0"/>
                </a:lnTo>
                <a:lnTo>
                  <a:pt x="0" y="30441"/>
                </a:lnTo>
                <a:lnTo>
                  <a:pt x="1927110" y="30441"/>
                </a:lnTo>
                <a:lnTo>
                  <a:pt x="1927110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2" y="711465"/>
                  </a:lnTo>
                  <a:lnTo>
                    <a:pt x="612022" y="55994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71462" y="312539"/>
            <a:ext cx="1651000" cy="354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0"/>
              <a:t>Int</a:t>
            </a:r>
            <a:r>
              <a:rPr dirty="0" spc="-150"/>
              <a:t>r</a:t>
            </a:r>
            <a:r>
              <a:rPr dirty="0" spc="220"/>
              <a:t>o</a:t>
            </a:r>
            <a:r>
              <a:rPr dirty="0" spc="215"/>
              <a:t>d</a:t>
            </a:r>
            <a:r>
              <a:rPr dirty="0" spc="-15"/>
              <a:t>uc</a:t>
            </a:r>
            <a:r>
              <a:rPr dirty="0" spc="-20"/>
              <a:t>t</a:t>
            </a:r>
            <a:r>
              <a:rPr dirty="0" spc="5"/>
              <a:t>ion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317" y="927722"/>
            <a:ext cx="476914" cy="12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917" y="1366110"/>
            <a:ext cx="1020345" cy="1268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4854" y="1658374"/>
            <a:ext cx="476941" cy="1268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49084" y="890811"/>
            <a:ext cx="1969135" cy="902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361950">
              <a:lnSpc>
                <a:spcPct val="100899"/>
              </a:lnSpc>
              <a:spcBef>
                <a:spcPts val="95"/>
              </a:spcBef>
            </a:pPr>
            <a:r>
              <a:rPr dirty="0" sz="950" spc="35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dirty="0" sz="9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9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latin typeface="Trebuchet MS"/>
                <a:cs typeface="Trebuchet MS"/>
              </a:rPr>
              <a:t>phishing </a:t>
            </a:r>
            <a:r>
              <a:rPr dirty="0" sz="950" spc="-270">
                <a:latin typeface="Trebuchet MS"/>
                <a:cs typeface="Trebuchet MS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Trebuchet MS"/>
                <a:cs typeface="Trebuchet MS"/>
              </a:rPr>
              <a:t>landscape </a:t>
            </a:r>
            <a:r>
              <a:rPr dirty="0" sz="950" spc="5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95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dirty="0" sz="950" spc="15">
                <a:solidFill>
                  <a:srgbClr val="FFFFFF"/>
                </a:solidFill>
                <a:latin typeface="Trebuchet MS"/>
                <a:cs typeface="Trebuchet MS"/>
              </a:rPr>
              <a:t>impact </a:t>
            </a:r>
            <a:r>
              <a:rPr dirty="0" sz="950" spc="6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9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FFFFFF"/>
                </a:solidFill>
                <a:latin typeface="Trebuchet MS"/>
                <a:cs typeface="Trebuchet MS"/>
              </a:rPr>
              <a:t>cybersecurity. 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Exploring </a:t>
            </a:r>
            <a:r>
              <a:rPr dirty="0" sz="950" spc="10">
                <a:solidFill>
                  <a:srgbClr val="FFFFFF"/>
                </a:solidFill>
                <a:latin typeface="Trebuchet MS"/>
                <a:cs typeface="Trebuchet MS"/>
              </a:rPr>
              <a:t>deceptive </a:t>
            </a:r>
            <a:r>
              <a:rPr dirty="0" sz="95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FFFFFF"/>
                </a:solidFill>
                <a:latin typeface="Trebuchet MS"/>
                <a:cs typeface="Trebuchet MS"/>
              </a:rPr>
              <a:t>schemes </a:t>
            </a:r>
            <a:r>
              <a:rPr dirty="0" sz="950" spc="5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950" spc="10">
                <a:latin typeface="Trebuchet MS"/>
                <a:cs typeface="Trebuchet MS"/>
              </a:rPr>
              <a:t>social </a:t>
            </a:r>
            <a:r>
              <a:rPr dirty="0" sz="950" spc="30">
                <a:latin typeface="Trebuchet MS"/>
                <a:cs typeface="Trebuchet MS"/>
              </a:rPr>
              <a:t>engineering </a:t>
            </a:r>
            <a:r>
              <a:rPr dirty="0" sz="950" spc="35">
                <a:latin typeface="Trebuchet MS"/>
                <a:cs typeface="Trebuchet MS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rebuchet MS"/>
                <a:cs typeface="Trebuchet MS"/>
              </a:rPr>
              <a:t>tactics.</a:t>
            </a:r>
            <a:r>
              <a:rPr dirty="0" sz="9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45">
                <a:solidFill>
                  <a:srgbClr val="FFFFFF"/>
                </a:solidFill>
                <a:latin typeface="Trebuchet MS"/>
                <a:cs typeface="Trebuchet MS"/>
              </a:rPr>
              <a:t>Unmasking</a:t>
            </a:r>
            <a:r>
              <a:rPr dirty="0" sz="9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9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35">
                <a:solidFill>
                  <a:srgbClr val="FFFFFF"/>
                </a:solidFill>
                <a:latin typeface="Trebuchet MS"/>
                <a:cs typeface="Trebuchet MS"/>
              </a:rPr>
              <a:t>psychology </a:t>
            </a:r>
            <a:r>
              <a:rPr dirty="0" sz="95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FFFFFF"/>
                </a:solidFill>
                <a:latin typeface="Trebuchet MS"/>
                <a:cs typeface="Trebuchet MS"/>
              </a:rPr>
              <a:t>behind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latin typeface="Trebuchet MS"/>
                <a:cs typeface="Trebuchet MS"/>
              </a:rPr>
              <a:t>phishing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rebuchet MS"/>
                <a:cs typeface="Trebuchet MS"/>
              </a:rPr>
              <a:t>attacks.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16" name="object 16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1077" y="0"/>
            <a:ext cx="2435860" cy="1732914"/>
            <a:chOff x="3411077" y="0"/>
            <a:chExt cx="2435860" cy="1732914"/>
          </a:xfrm>
        </p:grpSpPr>
        <p:sp>
          <p:nvSpPr>
            <p:cNvPr id="3" name="object 3"/>
            <p:cNvSpPr/>
            <p:nvPr/>
          </p:nvSpPr>
          <p:spPr>
            <a:xfrm>
              <a:off x="3582949" y="12"/>
              <a:ext cx="2264410" cy="1628139"/>
            </a:xfrm>
            <a:custGeom>
              <a:avLst/>
              <a:gdLst/>
              <a:ahLst/>
              <a:cxnLst/>
              <a:rect l="l" t="t" r="r" b="b"/>
              <a:pathLst>
                <a:path w="2264410" h="1628139">
                  <a:moveTo>
                    <a:pt x="939330" y="1012659"/>
                  </a:moveTo>
                  <a:lnTo>
                    <a:pt x="555586" y="628129"/>
                  </a:lnTo>
                  <a:lnTo>
                    <a:pt x="0" y="1183741"/>
                  </a:lnTo>
                  <a:lnTo>
                    <a:pt x="383717" y="1568259"/>
                  </a:lnTo>
                  <a:lnTo>
                    <a:pt x="939330" y="1012659"/>
                  </a:lnTo>
                  <a:close/>
                </a:path>
                <a:path w="2264410" h="1628139">
                  <a:moveTo>
                    <a:pt x="2263787" y="178587"/>
                  </a:moveTo>
                  <a:lnTo>
                    <a:pt x="2085200" y="0"/>
                  </a:lnTo>
                  <a:lnTo>
                    <a:pt x="1219022" y="0"/>
                  </a:lnTo>
                  <a:lnTo>
                    <a:pt x="621576" y="597433"/>
                  </a:lnTo>
                  <a:lnTo>
                    <a:pt x="1652104" y="1627962"/>
                  </a:lnTo>
                  <a:lnTo>
                    <a:pt x="2263787" y="1016292"/>
                  </a:lnTo>
                  <a:lnTo>
                    <a:pt x="2263787" y="178587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411077" y="457056"/>
              <a:ext cx="758190" cy="758190"/>
            </a:xfrm>
            <a:custGeom>
              <a:avLst/>
              <a:gdLst/>
              <a:ahLst/>
              <a:cxnLst/>
              <a:rect l="l" t="t" r="r" b="b"/>
              <a:pathLst>
                <a:path w="758189" h="758190">
                  <a:moveTo>
                    <a:pt x="555589" y="0"/>
                  </a:moveTo>
                  <a:lnTo>
                    <a:pt x="0" y="555604"/>
                  </a:lnTo>
                  <a:lnTo>
                    <a:pt x="202265" y="757857"/>
                  </a:lnTo>
                  <a:lnTo>
                    <a:pt x="757854" y="201454"/>
                  </a:lnTo>
                  <a:lnTo>
                    <a:pt x="55558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86451" y="1110581"/>
              <a:ext cx="560705" cy="622300"/>
            </a:xfrm>
            <a:custGeom>
              <a:avLst/>
              <a:gdLst/>
              <a:ahLst/>
              <a:cxnLst/>
              <a:rect l="l" t="t" r="r" b="b"/>
              <a:pathLst>
                <a:path w="560704" h="622300">
                  <a:moveTo>
                    <a:pt x="560295" y="0"/>
                  </a:moveTo>
                  <a:lnTo>
                    <a:pt x="0" y="559793"/>
                  </a:lnTo>
                  <a:lnTo>
                    <a:pt x="62240" y="622039"/>
                  </a:lnTo>
                  <a:lnTo>
                    <a:pt x="560295" y="123539"/>
                  </a:lnTo>
                  <a:lnTo>
                    <a:pt x="560295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512" y="1298544"/>
            <a:ext cx="1475740" cy="1989455"/>
            <a:chOff x="1512" y="1298544"/>
            <a:chExt cx="1475740" cy="1989455"/>
          </a:xfrm>
        </p:grpSpPr>
        <p:sp>
          <p:nvSpPr>
            <p:cNvPr id="7" name="object 7"/>
            <p:cNvSpPr/>
            <p:nvPr/>
          </p:nvSpPr>
          <p:spPr>
            <a:xfrm>
              <a:off x="1512" y="2174022"/>
              <a:ext cx="1475740" cy="1114425"/>
            </a:xfrm>
            <a:custGeom>
              <a:avLst/>
              <a:gdLst/>
              <a:ahLst/>
              <a:cxnLst/>
              <a:rect l="l" t="t" r="r" b="b"/>
              <a:pathLst>
                <a:path w="1475740" h="1114425">
                  <a:moveTo>
                    <a:pt x="445032" y="0"/>
                  </a:moveTo>
                  <a:lnTo>
                    <a:pt x="0" y="444856"/>
                  </a:lnTo>
                  <a:lnTo>
                    <a:pt x="0" y="1113924"/>
                  </a:lnTo>
                  <a:lnTo>
                    <a:pt x="1391791" y="1113924"/>
                  </a:lnTo>
                  <a:lnTo>
                    <a:pt x="1475551" y="1030125"/>
                  </a:lnTo>
                  <a:lnTo>
                    <a:pt x="445032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12" y="1298544"/>
              <a:ext cx="615950" cy="1231265"/>
            </a:xfrm>
            <a:custGeom>
              <a:avLst/>
              <a:gdLst/>
              <a:ahLst/>
              <a:cxnLst/>
              <a:rect l="l" t="t" r="r" b="b"/>
              <a:pathLst>
                <a:path w="615950" h="1231264">
                  <a:moveTo>
                    <a:pt x="0" y="0"/>
                  </a:moveTo>
                  <a:lnTo>
                    <a:pt x="0" y="1231134"/>
                  </a:lnTo>
                  <a:lnTo>
                    <a:pt x="615564" y="615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5365" y="691533"/>
            <a:ext cx="2219960" cy="354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0">
                <a:latin typeface="Cambria"/>
                <a:cs typeface="Cambria"/>
              </a:rPr>
              <a:t>Deceptive</a:t>
            </a:r>
            <a:r>
              <a:rPr dirty="0" spc="20">
                <a:latin typeface="Cambria"/>
                <a:cs typeface="Cambria"/>
              </a:rPr>
              <a:t> </a:t>
            </a:r>
            <a:r>
              <a:rPr dirty="0" spc="80">
                <a:latin typeface="Cambria"/>
                <a:cs typeface="Cambria"/>
              </a:rPr>
              <a:t>Emails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782" y="1276837"/>
            <a:ext cx="429252" cy="1141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75347" y="1242356"/>
            <a:ext cx="1911350" cy="683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287020">
              <a:lnSpc>
                <a:spcPct val="101800"/>
              </a:lnSpc>
              <a:spcBef>
                <a:spcPts val="95"/>
              </a:spcBef>
            </a:pP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Identifying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red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ﬂags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latin typeface="Trebuchet MS"/>
                <a:cs typeface="Trebuchet MS"/>
              </a:rPr>
              <a:t>phishing </a:t>
            </a:r>
            <a:r>
              <a:rPr dirty="0" sz="850" spc="-240"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Trebuchet MS"/>
                <a:cs typeface="Trebuchet MS"/>
              </a:rPr>
              <a:t>emails.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anatomy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deceptive 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email.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Unveiling </a:t>
            </a:r>
            <a:r>
              <a:rPr dirty="0" sz="850" spc="55">
                <a:solidFill>
                  <a:srgbClr val="FFFFFF"/>
                </a:solidFill>
                <a:latin typeface="Trebuchet MS"/>
                <a:cs typeface="Trebuchet MS"/>
              </a:rPr>
              <a:t>common </a:t>
            </a: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tactics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cybercriminals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lure</a:t>
            </a:r>
            <a:endParaRPr sz="8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victims</a:t>
            </a:r>
            <a:r>
              <a:rPr dirty="0" sz="8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8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8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traps.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4598" y="1166647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30" h="30480">
                <a:moveTo>
                  <a:pt x="1293863" y="0"/>
                </a:moveTo>
                <a:lnTo>
                  <a:pt x="0" y="0"/>
                </a:lnTo>
                <a:lnTo>
                  <a:pt x="0" y="30454"/>
                </a:lnTo>
                <a:lnTo>
                  <a:pt x="1293863" y="30454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6988" y="1061668"/>
            <a:ext cx="2036673" cy="20366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2" y="711465"/>
                  </a:lnTo>
                  <a:lnTo>
                    <a:pt x="612022" y="55994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57859" y="327769"/>
            <a:ext cx="1564640" cy="421005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algn="r" marR="5080">
              <a:lnSpc>
                <a:spcPts val="1545"/>
              </a:lnSpc>
              <a:spcBef>
                <a:spcPts val="115"/>
              </a:spcBef>
            </a:pPr>
            <a:r>
              <a:rPr dirty="0" sz="1400" spc="-55"/>
              <a:t>Social</a:t>
            </a:r>
            <a:r>
              <a:rPr dirty="0" sz="1400" spc="-345"/>
              <a:t> </a:t>
            </a:r>
            <a:r>
              <a:rPr dirty="0" sz="1400" spc="114"/>
              <a:t>En</a:t>
            </a:r>
            <a:r>
              <a:rPr dirty="0" sz="1400" spc="110"/>
              <a:t>g</a:t>
            </a:r>
            <a:r>
              <a:rPr dirty="0" sz="1400" spc="-285"/>
              <a:t>i</a:t>
            </a:r>
            <a:r>
              <a:rPr dirty="0" sz="1400" spc="85"/>
              <a:t>nee</a:t>
            </a:r>
            <a:r>
              <a:rPr dirty="0" sz="1400" spc="-45"/>
              <a:t>ring</a:t>
            </a:r>
            <a:endParaRPr sz="1400"/>
          </a:p>
          <a:p>
            <a:pPr algn="r" marR="5080">
              <a:lnSpc>
                <a:spcPts val="1545"/>
              </a:lnSpc>
            </a:pPr>
            <a:r>
              <a:rPr dirty="0" sz="1400" spc="-60"/>
              <a:t>Tactics</a:t>
            </a:r>
            <a:endParaRPr sz="14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2505" y="927722"/>
            <a:ext cx="307229" cy="987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2859" y="1077004"/>
            <a:ext cx="669228" cy="1236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4854" y="1658374"/>
            <a:ext cx="476941" cy="1268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33310" y="890811"/>
            <a:ext cx="1885314" cy="902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419734">
              <a:lnSpc>
                <a:spcPct val="100899"/>
              </a:lnSpc>
              <a:spcBef>
                <a:spcPts val="95"/>
              </a:spcBef>
            </a:pP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Exploring</a:t>
            </a:r>
            <a:r>
              <a:rPr dirty="0" sz="9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9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FFFFFF"/>
                </a:solidFill>
                <a:latin typeface="Trebuchet MS"/>
                <a:cs typeface="Trebuchet MS"/>
              </a:rPr>
              <a:t>art</a:t>
            </a:r>
            <a:r>
              <a:rPr dirty="0" sz="9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latin typeface="Trebuchet MS"/>
                <a:cs typeface="Trebuchet MS"/>
              </a:rPr>
              <a:t>social </a:t>
            </a:r>
            <a:r>
              <a:rPr dirty="0" sz="950" spc="-270">
                <a:latin typeface="Trebuchet MS"/>
                <a:cs typeface="Trebuchet MS"/>
              </a:rPr>
              <a:t> </a:t>
            </a:r>
            <a:r>
              <a:rPr dirty="0" sz="950" spc="15">
                <a:latin typeface="Trebuchet MS"/>
                <a:cs typeface="Trebuchet MS"/>
              </a:rPr>
              <a:t>engineering</a:t>
            </a:r>
            <a:r>
              <a:rPr dirty="0" sz="950" spc="1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35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55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95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FFFFFF"/>
                </a:solidFill>
                <a:latin typeface="Trebuchet MS"/>
                <a:cs typeface="Trebuchet MS"/>
              </a:rPr>
              <a:t>cybercriminals </a:t>
            </a:r>
            <a:r>
              <a:rPr dirty="0" sz="950" spc="5">
                <a:solidFill>
                  <a:srgbClr val="FFFFFF"/>
                </a:solidFill>
                <a:latin typeface="Trebuchet MS"/>
                <a:cs typeface="Trebuchet MS"/>
              </a:rPr>
              <a:t>exploit </a:t>
            </a:r>
            <a:r>
              <a:rPr dirty="0" sz="950" spc="65">
                <a:solidFill>
                  <a:srgbClr val="FFFFFF"/>
                </a:solidFill>
                <a:latin typeface="Trebuchet MS"/>
                <a:cs typeface="Trebuchet MS"/>
              </a:rPr>
              <a:t>human </a:t>
            </a:r>
            <a:r>
              <a:rPr dirty="0" sz="9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psychology. Recognizing </a:t>
            </a:r>
            <a:r>
              <a:rPr dirty="0" sz="950" spc="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FFFFFF"/>
                </a:solidFill>
                <a:latin typeface="Trebuchet MS"/>
                <a:cs typeface="Trebuchet MS"/>
              </a:rPr>
              <a:t>manipulation</a:t>
            </a:r>
            <a:r>
              <a:rPr dirty="0" sz="9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dirty="0" sz="9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5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9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9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950" spc="40">
                <a:latin typeface="Trebuchet MS"/>
                <a:cs typeface="Trebuchet MS"/>
              </a:rPr>
              <a:t>phishing</a:t>
            </a:r>
            <a:r>
              <a:rPr dirty="0" sz="950" spc="-40"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rebuchet MS"/>
                <a:cs typeface="Trebuchet MS"/>
              </a:rPr>
              <a:t>attacks.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16" name="object 16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1077" y="0"/>
            <a:ext cx="2435860" cy="1732914"/>
            <a:chOff x="3411077" y="0"/>
            <a:chExt cx="2435860" cy="1732914"/>
          </a:xfrm>
        </p:grpSpPr>
        <p:sp>
          <p:nvSpPr>
            <p:cNvPr id="3" name="object 3"/>
            <p:cNvSpPr/>
            <p:nvPr/>
          </p:nvSpPr>
          <p:spPr>
            <a:xfrm>
              <a:off x="3582949" y="12"/>
              <a:ext cx="2264410" cy="1628139"/>
            </a:xfrm>
            <a:custGeom>
              <a:avLst/>
              <a:gdLst/>
              <a:ahLst/>
              <a:cxnLst/>
              <a:rect l="l" t="t" r="r" b="b"/>
              <a:pathLst>
                <a:path w="2264410" h="1628139">
                  <a:moveTo>
                    <a:pt x="939330" y="1012659"/>
                  </a:moveTo>
                  <a:lnTo>
                    <a:pt x="555586" y="628129"/>
                  </a:lnTo>
                  <a:lnTo>
                    <a:pt x="0" y="1183741"/>
                  </a:lnTo>
                  <a:lnTo>
                    <a:pt x="383717" y="1568259"/>
                  </a:lnTo>
                  <a:lnTo>
                    <a:pt x="939330" y="1012659"/>
                  </a:lnTo>
                  <a:close/>
                </a:path>
                <a:path w="2264410" h="1628139">
                  <a:moveTo>
                    <a:pt x="2263787" y="178587"/>
                  </a:moveTo>
                  <a:lnTo>
                    <a:pt x="2085200" y="0"/>
                  </a:lnTo>
                  <a:lnTo>
                    <a:pt x="1219022" y="0"/>
                  </a:lnTo>
                  <a:lnTo>
                    <a:pt x="621576" y="597433"/>
                  </a:lnTo>
                  <a:lnTo>
                    <a:pt x="1652104" y="1627962"/>
                  </a:lnTo>
                  <a:lnTo>
                    <a:pt x="2263787" y="1016292"/>
                  </a:lnTo>
                  <a:lnTo>
                    <a:pt x="2263787" y="178587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411077" y="457056"/>
              <a:ext cx="758190" cy="758190"/>
            </a:xfrm>
            <a:custGeom>
              <a:avLst/>
              <a:gdLst/>
              <a:ahLst/>
              <a:cxnLst/>
              <a:rect l="l" t="t" r="r" b="b"/>
              <a:pathLst>
                <a:path w="758189" h="758190">
                  <a:moveTo>
                    <a:pt x="555589" y="0"/>
                  </a:moveTo>
                  <a:lnTo>
                    <a:pt x="0" y="555604"/>
                  </a:lnTo>
                  <a:lnTo>
                    <a:pt x="202265" y="757857"/>
                  </a:lnTo>
                  <a:lnTo>
                    <a:pt x="757854" y="201454"/>
                  </a:lnTo>
                  <a:lnTo>
                    <a:pt x="55558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86451" y="1110581"/>
              <a:ext cx="560705" cy="622300"/>
            </a:xfrm>
            <a:custGeom>
              <a:avLst/>
              <a:gdLst/>
              <a:ahLst/>
              <a:cxnLst/>
              <a:rect l="l" t="t" r="r" b="b"/>
              <a:pathLst>
                <a:path w="560704" h="622300">
                  <a:moveTo>
                    <a:pt x="560295" y="0"/>
                  </a:moveTo>
                  <a:lnTo>
                    <a:pt x="0" y="559793"/>
                  </a:lnTo>
                  <a:lnTo>
                    <a:pt x="62240" y="622039"/>
                  </a:lnTo>
                  <a:lnTo>
                    <a:pt x="560295" y="123539"/>
                  </a:lnTo>
                  <a:lnTo>
                    <a:pt x="560295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1298544"/>
            <a:ext cx="1821274" cy="19894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094" y="700677"/>
            <a:ext cx="2902585" cy="3035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90">
                <a:latin typeface="Cambria"/>
                <a:cs typeface="Cambria"/>
              </a:rPr>
              <a:t>Impersonation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75">
                <a:latin typeface="Cambria"/>
                <a:cs typeface="Cambria"/>
              </a:rPr>
              <a:t>Techniques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924" y="1242356"/>
            <a:ext cx="1879600" cy="814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53340" marR="5080" indent="-41275">
              <a:lnSpc>
                <a:spcPct val="101600"/>
              </a:lnSpc>
              <a:spcBef>
                <a:spcPts val="95"/>
              </a:spcBef>
            </a:pP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Unmasking</a:t>
            </a:r>
            <a:r>
              <a:rPr dirty="0" sz="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art</a:t>
            </a:r>
            <a:r>
              <a:rPr dirty="0" sz="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impersonation </a:t>
            </a:r>
            <a:r>
              <a:rPr dirty="0" sz="85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latin typeface="Trebuchet MS"/>
                <a:cs typeface="Trebuchet MS"/>
              </a:rPr>
              <a:t>phishing</a:t>
            </a:r>
            <a:r>
              <a:rPr dirty="0" sz="850" spc="-40"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attacks.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Recognizing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85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tactics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impersonate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trusted </a:t>
            </a:r>
            <a:r>
              <a:rPr dirty="0" sz="85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entities.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Understanding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psychology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behind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successful</a:t>
            </a:r>
            <a:endParaRPr sz="8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impersonation.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4598" y="1166647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30" h="30480">
                <a:moveTo>
                  <a:pt x="1293863" y="0"/>
                </a:moveTo>
                <a:lnTo>
                  <a:pt x="0" y="0"/>
                </a:lnTo>
                <a:lnTo>
                  <a:pt x="0" y="30454"/>
                </a:lnTo>
                <a:lnTo>
                  <a:pt x="1293863" y="30454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6988" y="1061668"/>
            <a:ext cx="2036673" cy="20366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508" y="0"/>
            <a:ext cx="5641975" cy="3288029"/>
            <a:chOff x="203508" y="0"/>
            <a:chExt cx="5641975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508" y="1867"/>
              <a:ext cx="5408199" cy="32860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49742" y="404704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28" y="0"/>
                  </a:moveTo>
                  <a:lnTo>
                    <a:pt x="0" y="1030129"/>
                  </a:lnTo>
                  <a:lnTo>
                    <a:pt x="1030528" y="2061057"/>
                  </a:lnTo>
                  <a:lnTo>
                    <a:pt x="2061057" y="1030129"/>
                  </a:lnTo>
                  <a:lnTo>
                    <a:pt x="1030528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89761" y="0"/>
              <a:ext cx="2061210" cy="1175385"/>
            </a:xfrm>
            <a:custGeom>
              <a:avLst/>
              <a:gdLst/>
              <a:ahLst/>
              <a:cxnLst/>
              <a:rect l="l" t="t" r="r" b="b"/>
              <a:pathLst>
                <a:path w="2061210" h="1175385">
                  <a:moveTo>
                    <a:pt x="1916261" y="0"/>
                  </a:moveTo>
                  <a:lnTo>
                    <a:pt x="144782" y="0"/>
                  </a:lnTo>
                  <a:lnTo>
                    <a:pt x="0" y="144779"/>
                  </a:lnTo>
                  <a:lnTo>
                    <a:pt x="1030516" y="1175323"/>
                  </a:lnTo>
                  <a:lnTo>
                    <a:pt x="2061045" y="144779"/>
                  </a:lnTo>
                  <a:lnTo>
                    <a:pt x="1916261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82954" y="937"/>
              <a:ext cx="2262505" cy="3285490"/>
            </a:xfrm>
            <a:custGeom>
              <a:avLst/>
              <a:gdLst/>
              <a:ahLst/>
              <a:cxnLst/>
              <a:rect l="l" t="t" r="r" b="b"/>
              <a:pathLst>
                <a:path w="2262504" h="3285490">
                  <a:moveTo>
                    <a:pt x="2261984" y="0"/>
                  </a:moveTo>
                  <a:lnTo>
                    <a:pt x="0" y="0"/>
                  </a:lnTo>
                  <a:lnTo>
                    <a:pt x="0" y="3284890"/>
                  </a:lnTo>
                  <a:lnTo>
                    <a:pt x="2261984" y="3284890"/>
                  </a:lnTo>
                  <a:lnTo>
                    <a:pt x="2261984" y="0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4793" y="551708"/>
            <a:ext cx="1451610" cy="421005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algn="r" marR="5080">
              <a:lnSpc>
                <a:spcPts val="1545"/>
              </a:lnSpc>
              <a:spcBef>
                <a:spcPts val="115"/>
              </a:spcBef>
            </a:pPr>
            <a:r>
              <a:rPr dirty="0" sz="1400" spc="50">
                <a:latin typeface="Cambria"/>
                <a:cs typeface="Cambria"/>
              </a:rPr>
              <a:t>Phi</a:t>
            </a:r>
            <a:r>
              <a:rPr dirty="0" sz="1400" spc="55">
                <a:latin typeface="Cambria"/>
                <a:cs typeface="Cambria"/>
              </a:rPr>
              <a:t>shing</a:t>
            </a:r>
            <a:r>
              <a:rPr dirty="0" sz="1400" spc="55">
                <a:latin typeface="Cambria"/>
                <a:cs typeface="Cambria"/>
              </a:rPr>
              <a:t> </a:t>
            </a:r>
            <a:r>
              <a:rPr dirty="0" sz="1400" spc="85">
                <a:latin typeface="Cambria"/>
                <a:cs typeface="Cambria"/>
              </a:rPr>
              <a:t>W</a:t>
            </a:r>
            <a:r>
              <a:rPr dirty="0" sz="1400" spc="50">
                <a:latin typeface="Cambria"/>
                <a:cs typeface="Cambria"/>
              </a:rPr>
              <a:t>ebsite</a:t>
            </a:r>
            <a:endParaRPr sz="1400">
              <a:latin typeface="Cambria"/>
              <a:cs typeface="Cambria"/>
            </a:endParaRPr>
          </a:p>
          <a:p>
            <a:pPr algn="r" marR="5080">
              <a:lnSpc>
                <a:spcPts val="1545"/>
              </a:lnSpc>
            </a:pPr>
            <a:r>
              <a:rPr dirty="0" sz="1400" spc="80">
                <a:latin typeface="Cambria"/>
                <a:cs typeface="Cambria"/>
              </a:rPr>
              <a:t>Detection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60261" y="1257729"/>
            <a:ext cx="1282065" cy="374015"/>
            <a:chOff x="3860261" y="1257729"/>
            <a:chExt cx="1282065" cy="3740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5471" y="1257729"/>
              <a:ext cx="196504" cy="838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0261" y="1517559"/>
              <a:ext cx="429249" cy="1141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5471" y="1257729"/>
              <a:ext cx="196504" cy="8385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03996" y="1087305"/>
            <a:ext cx="1935480" cy="683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46355" marR="5080" indent="-34290">
              <a:lnSpc>
                <a:spcPct val="101600"/>
              </a:lnSpc>
              <a:spcBef>
                <a:spcPts val="95"/>
              </a:spcBef>
            </a:pP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Spotting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fraudulent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websites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dirty="0" sz="85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visual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cues </a:t>
            </a:r>
            <a:r>
              <a:rPr dirty="0" sz="850" spc="4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50" spc="40">
                <a:latin typeface="Trebuchet MS"/>
                <a:cs typeface="Trebuchet MS"/>
              </a:rPr>
              <a:t>URL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inspection.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 Analyzing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key indicators of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latin typeface="Trebuchet MS"/>
                <a:cs typeface="Trebuchet MS"/>
              </a:rPr>
              <a:t>phishing</a:t>
            </a:r>
            <a:r>
              <a:rPr dirty="0" sz="850" spc="-30"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Trebuchet MS"/>
                <a:cs typeface="Trebuchet MS"/>
              </a:rPr>
              <a:t>website.</a:t>
            </a:r>
            <a:r>
              <a:rPr dirty="0" sz="8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dirty="0" sz="8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85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importance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dirty="0" sz="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Trebuchet MS"/>
                <a:cs typeface="Trebuchet MS"/>
              </a:rPr>
              <a:t>validation.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7032" y="1011605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2" y="711465"/>
                  </a:lnTo>
                  <a:lnTo>
                    <a:pt x="612022" y="55994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96391" y="327769"/>
            <a:ext cx="1626235" cy="421005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algn="r" marR="5080">
              <a:lnSpc>
                <a:spcPts val="1545"/>
              </a:lnSpc>
              <a:spcBef>
                <a:spcPts val="115"/>
              </a:spcBef>
            </a:pPr>
            <a:r>
              <a:rPr dirty="0" sz="1400" spc="85">
                <a:latin typeface="Cambria"/>
                <a:cs typeface="Cambria"/>
              </a:rPr>
              <a:t>Se</a:t>
            </a:r>
            <a:r>
              <a:rPr dirty="0" sz="1400" spc="50">
                <a:latin typeface="Cambria"/>
                <a:cs typeface="Cambria"/>
              </a:rPr>
              <a:t>curity</a:t>
            </a:r>
            <a:r>
              <a:rPr dirty="0" sz="1400" spc="-40">
                <a:latin typeface="Cambria"/>
                <a:cs typeface="Cambria"/>
              </a:rPr>
              <a:t> </a:t>
            </a:r>
            <a:r>
              <a:rPr dirty="0" sz="1400" spc="15">
                <a:latin typeface="Cambria"/>
                <a:cs typeface="Cambria"/>
              </a:rPr>
              <a:t>A</a:t>
            </a:r>
            <a:r>
              <a:rPr dirty="0" sz="1400" spc="15">
                <a:latin typeface="Cambria"/>
                <a:cs typeface="Cambria"/>
              </a:rPr>
              <a:t>w</a:t>
            </a:r>
            <a:r>
              <a:rPr dirty="0" sz="1400" spc="30">
                <a:latin typeface="Cambria"/>
                <a:cs typeface="Cambria"/>
              </a:rPr>
              <a:t>a</a:t>
            </a:r>
            <a:r>
              <a:rPr dirty="0" sz="1400" spc="10">
                <a:latin typeface="Cambria"/>
                <a:cs typeface="Cambria"/>
              </a:rPr>
              <a:t>r</a:t>
            </a:r>
            <a:r>
              <a:rPr dirty="0" sz="1400" spc="60">
                <a:latin typeface="Cambria"/>
                <a:cs typeface="Cambria"/>
              </a:rPr>
              <a:t>e</a:t>
            </a:r>
            <a:r>
              <a:rPr dirty="0" sz="1400" spc="55">
                <a:latin typeface="Cambria"/>
                <a:cs typeface="Cambria"/>
              </a:rPr>
              <a:t>ness</a:t>
            </a:r>
            <a:endParaRPr sz="1400">
              <a:latin typeface="Cambria"/>
              <a:cs typeface="Cambria"/>
            </a:endParaRPr>
          </a:p>
          <a:p>
            <a:pPr algn="r" marR="5080">
              <a:lnSpc>
                <a:spcPts val="1545"/>
              </a:lnSpc>
            </a:pPr>
            <a:r>
              <a:rPr dirty="0" sz="1400" spc="40">
                <a:latin typeface="Cambria"/>
                <a:cs typeface="Cambria"/>
              </a:rPr>
              <a:t>Training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6085" y="1077004"/>
            <a:ext cx="1076230" cy="1236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4854" y="1366110"/>
            <a:ext cx="476941" cy="12682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54354" y="890821"/>
            <a:ext cx="2064385" cy="902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398145" marR="5080" indent="-199390">
              <a:lnSpc>
                <a:spcPct val="100899"/>
              </a:lnSpc>
              <a:spcBef>
                <a:spcPts val="95"/>
              </a:spcBef>
            </a:pPr>
            <a:r>
              <a:rPr dirty="0" sz="950" spc="35">
                <a:solidFill>
                  <a:srgbClr val="FFFFFF"/>
                </a:solidFill>
                <a:latin typeface="Trebuchet MS"/>
                <a:cs typeface="Trebuchet MS"/>
              </a:rPr>
              <a:t>Empowering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dirty="0" sz="95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latin typeface="Trebuchet MS"/>
                <a:cs typeface="Trebuchet MS"/>
              </a:rPr>
              <a:t>security </a:t>
            </a:r>
            <a:r>
              <a:rPr dirty="0" sz="950" spc="35">
                <a:latin typeface="Trebuchet MS"/>
                <a:cs typeface="Trebuchet MS"/>
              </a:rPr>
              <a:t>awareness </a:t>
            </a:r>
            <a:r>
              <a:rPr dirty="0" sz="950" spc="5">
                <a:solidFill>
                  <a:srgbClr val="FFFFFF"/>
                </a:solidFill>
                <a:latin typeface="Trebuchet MS"/>
                <a:cs typeface="Trebuchet MS"/>
              </a:rPr>
              <a:t>training. </a:t>
            </a:r>
            <a:r>
              <a:rPr dirty="0" sz="9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dirty="0" sz="9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9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FFFFFF"/>
                </a:solidFill>
                <a:latin typeface="Trebuchet MS"/>
                <a:cs typeface="Trebuchet MS"/>
              </a:rPr>
              <a:t>resilient</a:t>
            </a:r>
            <a:r>
              <a:rPr dirty="0" sz="9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FFFFFF"/>
                </a:solidFill>
                <a:latin typeface="Trebuchet MS"/>
                <a:cs typeface="Trebuchet MS"/>
              </a:rPr>
              <a:t>workforce </a:t>
            </a:r>
            <a:r>
              <a:rPr dirty="0" sz="95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against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latin typeface="Trebuchet MS"/>
                <a:cs typeface="Trebuchet MS"/>
              </a:rPr>
              <a:t>phishing</a:t>
            </a:r>
            <a:r>
              <a:rPr dirty="0" sz="950" spc="-45"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rebuchet MS"/>
                <a:cs typeface="Trebuchet MS"/>
              </a:rPr>
              <a:t>attacks.</a:t>
            </a:r>
            <a:endParaRPr sz="950">
              <a:latin typeface="Trebuchet MS"/>
              <a:cs typeface="Trebuchet MS"/>
            </a:endParaRPr>
          </a:p>
          <a:p>
            <a:pPr algn="r" marL="79375" marR="5080" indent="-67310">
              <a:lnSpc>
                <a:spcPct val="100899"/>
              </a:lnSpc>
              <a:spcBef>
                <a:spcPts val="5"/>
              </a:spcBef>
            </a:pPr>
            <a:r>
              <a:rPr dirty="0" sz="950" spc="3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Trebuchet MS"/>
                <a:cs typeface="Trebuchet MS"/>
              </a:rPr>
              <a:t>eﬀective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rebuchet MS"/>
                <a:cs typeface="Trebuchet MS"/>
              </a:rPr>
              <a:t>strategies</a:t>
            </a:r>
            <a:r>
              <a:rPr dirty="0" sz="9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95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foster</a:t>
            </a:r>
            <a:r>
              <a:rPr dirty="0" sz="9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9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security-conscious</a:t>
            </a:r>
            <a:r>
              <a:rPr dirty="0" sz="9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rebuchet MS"/>
                <a:cs typeface="Trebuchet MS"/>
              </a:rPr>
              <a:t>culture.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15" name="object 15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900" y="697630"/>
            <a:ext cx="289877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45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dirty="0" sz="1750" spc="9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1750" spc="2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1750" spc="35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1750" spc="25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1750" spc="125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dirty="0" sz="1750" spc="15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dirty="0" sz="1750" spc="3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1750" spc="114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dirty="0" sz="1750" spc="50">
                <a:solidFill>
                  <a:srgbClr val="FFFFFF"/>
                </a:solidFill>
                <a:latin typeface="Cambria"/>
                <a:cs typeface="Cambria"/>
              </a:rPr>
              <a:t>tor</a:t>
            </a:r>
            <a:r>
              <a:rPr dirty="0" sz="1750" spc="-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1750" spc="9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1750" spc="4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1750" spc="70">
                <a:solidFill>
                  <a:srgbClr val="FFFFFF"/>
                </a:solidFill>
                <a:latin typeface="Cambria"/>
                <a:cs typeface="Cambria"/>
              </a:rPr>
              <a:t>hentic</a:t>
            </a:r>
            <a:r>
              <a:rPr dirty="0" sz="1750" spc="7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1750" spc="70">
                <a:solidFill>
                  <a:srgbClr val="FFFFFF"/>
                </a:solidFill>
                <a:latin typeface="Cambria"/>
                <a:cs typeface="Cambria"/>
              </a:rPr>
              <a:t>tion</a:t>
            </a:r>
            <a:endParaRPr sz="17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059" y="1276243"/>
            <a:ext cx="592378" cy="894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856" y="1543361"/>
            <a:ext cx="859380" cy="3479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2528" y="1242362"/>
            <a:ext cx="1904364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3970">
              <a:lnSpc>
                <a:spcPct val="101099"/>
              </a:lnSpc>
              <a:spcBef>
                <a:spcPts val="100"/>
              </a:spcBef>
            </a:pP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Leveraging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latin typeface="Trebuchet MS"/>
                <a:cs typeface="Trebuchet MS"/>
              </a:rPr>
              <a:t>multi-factor </a:t>
            </a:r>
            <a:r>
              <a:rPr dirty="0" sz="850" spc="-240">
                <a:latin typeface="Trebuchet MS"/>
                <a:cs typeface="Trebuchet MS"/>
              </a:rPr>
              <a:t> </a:t>
            </a:r>
            <a:r>
              <a:rPr dirty="0" sz="850" spc="10">
                <a:latin typeface="Trebuchet MS"/>
                <a:cs typeface="Trebuchet MS"/>
              </a:rPr>
              <a:t>authentication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enhance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security. </a:t>
            </a:r>
            <a:r>
              <a:rPr dirty="0" sz="8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Exploring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eﬀectiveness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70">
                <a:latin typeface="Trebuchet MS"/>
                <a:cs typeface="Trebuchet MS"/>
              </a:rPr>
              <a:t>MFA</a:t>
            </a:r>
            <a:r>
              <a:rPr dirty="0" sz="850" spc="-45"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850">
              <a:latin typeface="Trebuchet MS"/>
              <a:cs typeface="Trebuchet MS"/>
            </a:endParaRPr>
          </a:p>
          <a:p>
            <a:pPr algn="r" marL="160655" marR="5080" indent="461009">
              <a:lnSpc>
                <a:spcPct val="101099"/>
              </a:lnSpc>
              <a:spcBef>
                <a:spcPts val="25"/>
              </a:spcBef>
            </a:pPr>
            <a:r>
              <a:rPr dirty="0" sz="850" spc="10">
                <a:solidFill>
                  <a:srgbClr val="FFFFFF"/>
                </a:solidFill>
                <a:latin typeface="Trebuchet MS"/>
                <a:cs typeface="Trebuchet MS"/>
              </a:rPr>
              <a:t>mitigating</a:t>
            </a:r>
            <a:r>
              <a:rPr dirty="0" sz="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latin typeface="Trebuchet MS"/>
                <a:cs typeface="Trebuchet MS"/>
              </a:rPr>
              <a:t>phishing</a:t>
            </a:r>
            <a:r>
              <a:rPr dirty="0" sz="850" spc="-50"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Trebuchet MS"/>
                <a:cs typeface="Trebuchet MS"/>
              </a:rPr>
              <a:t>risks. </a:t>
            </a:r>
            <a:r>
              <a:rPr dirty="0" sz="85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r>
              <a:rPr dirty="0" sz="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70">
                <a:latin typeface="Trebuchet MS"/>
                <a:cs typeface="Trebuchet MS"/>
              </a:rPr>
              <a:t>MFA</a:t>
            </a:r>
            <a:r>
              <a:rPr dirty="0" sz="850" spc="-40"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practices.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4598" y="1166647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30" h="30480">
                <a:moveTo>
                  <a:pt x="1293863" y="0"/>
                </a:moveTo>
                <a:lnTo>
                  <a:pt x="0" y="0"/>
                </a:lnTo>
                <a:lnTo>
                  <a:pt x="0" y="30454"/>
                </a:lnTo>
                <a:lnTo>
                  <a:pt x="1293863" y="30454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6988" y="1061668"/>
            <a:ext cx="2036673" cy="20366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1077" y="0"/>
            <a:ext cx="2435860" cy="1732914"/>
            <a:chOff x="3411077" y="0"/>
            <a:chExt cx="2435860" cy="1732914"/>
          </a:xfrm>
        </p:grpSpPr>
        <p:sp>
          <p:nvSpPr>
            <p:cNvPr id="3" name="object 3"/>
            <p:cNvSpPr/>
            <p:nvPr/>
          </p:nvSpPr>
          <p:spPr>
            <a:xfrm>
              <a:off x="3582949" y="12"/>
              <a:ext cx="2264410" cy="1628139"/>
            </a:xfrm>
            <a:custGeom>
              <a:avLst/>
              <a:gdLst/>
              <a:ahLst/>
              <a:cxnLst/>
              <a:rect l="l" t="t" r="r" b="b"/>
              <a:pathLst>
                <a:path w="2264410" h="1628139">
                  <a:moveTo>
                    <a:pt x="939330" y="1012659"/>
                  </a:moveTo>
                  <a:lnTo>
                    <a:pt x="555586" y="628129"/>
                  </a:lnTo>
                  <a:lnTo>
                    <a:pt x="0" y="1183741"/>
                  </a:lnTo>
                  <a:lnTo>
                    <a:pt x="383717" y="1568259"/>
                  </a:lnTo>
                  <a:lnTo>
                    <a:pt x="939330" y="1012659"/>
                  </a:lnTo>
                  <a:close/>
                </a:path>
                <a:path w="2264410" h="1628139">
                  <a:moveTo>
                    <a:pt x="2263787" y="178587"/>
                  </a:moveTo>
                  <a:lnTo>
                    <a:pt x="2085200" y="0"/>
                  </a:lnTo>
                  <a:lnTo>
                    <a:pt x="1219022" y="0"/>
                  </a:lnTo>
                  <a:lnTo>
                    <a:pt x="621576" y="597433"/>
                  </a:lnTo>
                  <a:lnTo>
                    <a:pt x="1652104" y="1627962"/>
                  </a:lnTo>
                  <a:lnTo>
                    <a:pt x="2263787" y="1016292"/>
                  </a:lnTo>
                  <a:lnTo>
                    <a:pt x="2263787" y="178587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411077" y="457056"/>
              <a:ext cx="758190" cy="758190"/>
            </a:xfrm>
            <a:custGeom>
              <a:avLst/>
              <a:gdLst/>
              <a:ahLst/>
              <a:cxnLst/>
              <a:rect l="l" t="t" r="r" b="b"/>
              <a:pathLst>
                <a:path w="758189" h="758190">
                  <a:moveTo>
                    <a:pt x="555589" y="0"/>
                  </a:moveTo>
                  <a:lnTo>
                    <a:pt x="0" y="555604"/>
                  </a:lnTo>
                  <a:lnTo>
                    <a:pt x="202265" y="757857"/>
                  </a:lnTo>
                  <a:lnTo>
                    <a:pt x="757854" y="201454"/>
                  </a:lnTo>
                  <a:lnTo>
                    <a:pt x="55558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86451" y="1110581"/>
              <a:ext cx="560705" cy="622300"/>
            </a:xfrm>
            <a:custGeom>
              <a:avLst/>
              <a:gdLst/>
              <a:ahLst/>
              <a:cxnLst/>
              <a:rect l="l" t="t" r="r" b="b"/>
              <a:pathLst>
                <a:path w="560704" h="622300">
                  <a:moveTo>
                    <a:pt x="560295" y="0"/>
                  </a:moveTo>
                  <a:lnTo>
                    <a:pt x="0" y="559793"/>
                  </a:lnTo>
                  <a:lnTo>
                    <a:pt x="62240" y="622039"/>
                  </a:lnTo>
                  <a:lnTo>
                    <a:pt x="560295" y="123539"/>
                  </a:lnTo>
                  <a:lnTo>
                    <a:pt x="560295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1298544"/>
            <a:ext cx="2053102" cy="19894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904" y="697630"/>
            <a:ext cx="2897505" cy="3435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-30"/>
              <a:t>Inci</a:t>
            </a:r>
            <a:r>
              <a:rPr dirty="0" sz="2050" spc="-35"/>
              <a:t>d</a:t>
            </a:r>
            <a:r>
              <a:rPr dirty="0" sz="2050" spc="70"/>
              <a:t>e</a:t>
            </a:r>
            <a:r>
              <a:rPr dirty="0" sz="2050" spc="265"/>
              <a:t>n</a:t>
            </a:r>
            <a:r>
              <a:rPr dirty="0" sz="2050" spc="-270"/>
              <a:t>t</a:t>
            </a:r>
            <a:r>
              <a:rPr dirty="0" sz="2050" spc="-500"/>
              <a:t> </a:t>
            </a:r>
            <a:r>
              <a:rPr dirty="0" sz="2050" spc="310"/>
              <a:t>R</a:t>
            </a:r>
            <a:r>
              <a:rPr dirty="0" sz="2050" spc="70"/>
              <a:t>e</a:t>
            </a:r>
            <a:r>
              <a:rPr dirty="0" sz="2050" spc="125"/>
              <a:t>sp</a:t>
            </a:r>
            <a:r>
              <a:rPr dirty="0" sz="2050" spc="120"/>
              <a:t>o</a:t>
            </a:r>
            <a:r>
              <a:rPr dirty="0" sz="2050" spc="85"/>
              <a:t>nse</a:t>
            </a:r>
            <a:r>
              <a:rPr dirty="0" sz="2050" spc="-500"/>
              <a:t> </a:t>
            </a:r>
            <a:r>
              <a:rPr dirty="0" sz="2050" spc="20"/>
              <a:t>Plan</a:t>
            </a:r>
            <a:endParaRPr sz="20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5782" y="1276837"/>
            <a:ext cx="429588" cy="2450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9115" y="1242358"/>
            <a:ext cx="1917700" cy="814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424815">
              <a:lnSpc>
                <a:spcPct val="101499"/>
              </a:lnSpc>
              <a:spcBef>
                <a:spcPts val="95"/>
              </a:spcBef>
            </a:pP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Developing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latin typeface="Trebuchet MS"/>
                <a:cs typeface="Trebuchet MS"/>
              </a:rPr>
              <a:t>incident </a:t>
            </a:r>
            <a:r>
              <a:rPr dirty="0" sz="850" spc="-240">
                <a:latin typeface="Trebuchet MS"/>
                <a:cs typeface="Trebuchet MS"/>
              </a:rPr>
              <a:t> </a:t>
            </a:r>
            <a:r>
              <a:rPr dirty="0" sz="850" spc="40">
                <a:latin typeface="Trebuchet MS"/>
                <a:cs typeface="Trebuchet MS"/>
              </a:rPr>
              <a:t>response </a:t>
            </a:r>
            <a:r>
              <a:rPr dirty="0" sz="850" spc="30">
                <a:latin typeface="Trebuchet MS"/>
                <a:cs typeface="Trebuchet MS"/>
              </a:rPr>
              <a:t>plan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combat </a:t>
            </a:r>
            <a:r>
              <a:rPr dirty="0" sz="850" spc="35">
                <a:latin typeface="Trebuchet MS"/>
                <a:cs typeface="Trebuchet MS"/>
              </a:rPr>
              <a:t>phishing </a:t>
            </a:r>
            <a:r>
              <a:rPr dirty="0" sz="850" spc="40"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attacks. </a:t>
            </a:r>
            <a:r>
              <a:rPr dirty="0" sz="850" spc="35">
                <a:solidFill>
                  <a:srgbClr val="FFFFFF"/>
                </a:solidFill>
                <a:latin typeface="Trebuchet MS"/>
                <a:cs typeface="Trebuchet MS"/>
              </a:rPr>
              <a:t>Understanding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key 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FFFFFF"/>
                </a:solidFill>
                <a:latin typeface="Trebuchet MS"/>
                <a:cs typeface="Trebuchet MS"/>
              </a:rPr>
              <a:t>components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Trebuchet MS"/>
                <a:cs typeface="Trebuchet MS"/>
              </a:rPr>
              <a:t>eﬀective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FFFFFF"/>
                </a:solidFill>
                <a:latin typeface="Trebuchet MS"/>
                <a:cs typeface="Trebuchet MS"/>
              </a:rPr>
              <a:t>response </a:t>
            </a:r>
            <a:r>
              <a:rPr dirty="0" sz="85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strategy. 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Implementing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proactive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FFFFFF"/>
                </a:solidFill>
                <a:latin typeface="Trebuchet MS"/>
                <a:cs typeface="Trebuchet MS"/>
              </a:rPr>
              <a:t>measures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5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minimize</a:t>
            </a:r>
            <a:r>
              <a:rPr dirty="0" sz="8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Trebuchet MS"/>
                <a:cs typeface="Trebuchet MS"/>
              </a:rPr>
              <a:t>impact.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4598" y="1166647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30" h="30480">
                <a:moveTo>
                  <a:pt x="1293863" y="0"/>
                </a:moveTo>
                <a:lnTo>
                  <a:pt x="0" y="0"/>
                </a:lnTo>
                <a:lnTo>
                  <a:pt x="0" y="30454"/>
                </a:lnTo>
                <a:lnTo>
                  <a:pt x="1293863" y="30454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6988" y="1061668"/>
            <a:ext cx="2036673" cy="20366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2023-11-30T05:52:41Z</dcterms:created>
  <dcterms:modified xsi:type="dcterms:W3CDTF">2023-11-30T05:52:41Z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LastSaved">
    <vt:filetime>2023-11-30T00:00:00Z</vt:filetime>
  </property>
</Properties>
</file>