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irfan" initials="mi" lastIdx="1" clrIdx="0">
    <p:extLst>
      <p:ext uri="{19B8F6BF-5375-455C-9EA6-DF929625EA0E}">
        <p15:presenceInfo xmlns:p15="http://schemas.microsoft.com/office/powerpoint/2012/main" userId="b2f1c1c7696c9c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A95A1-FC66-4C33-AF6E-FF37B34072F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D6E6-4849-48CD-B3A0-2D3482E5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2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tnesh1210/Car-details-price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838670"/>
            <a:ext cx="12192000" cy="962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CC0000"/>
              </a:buClr>
              <a:buSzPts val="5200"/>
            </a:pPr>
            <a:r>
              <a:rPr kumimoji="0" lang="en-GB" sz="4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kumimoji="0" lang="en-GB" sz="4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br>
              <a:rPr kumimoji="0" lang="en-GB" sz="4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endParaRPr lang="en-GB" sz="4200" b="1" kern="0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buClr>
                <a:srgbClr val="CC0000"/>
              </a:buClr>
              <a:buSzPts val="5200"/>
            </a:pPr>
            <a:endParaRPr kumimoji="0" lang="en-GB" sz="42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buClr>
                <a:srgbClr val="CC0000"/>
              </a:buClr>
              <a:buSzPts val="5200"/>
            </a:pPr>
            <a:r>
              <a:rPr lang="en-GB" sz="4200" b="1" kern="0" noProof="0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kumimoji="0" lang="en-GB" sz="42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lvl="0" algn="ctr">
              <a:buClr>
                <a:srgbClr val="CC0000"/>
              </a:buClr>
              <a:buSzPts val="5200"/>
            </a:pPr>
            <a:endParaRPr kumimoji="0" lang="en-GB" sz="42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lnSpc>
                <a:spcPct val="150000"/>
              </a:lnSpc>
              <a:buClr>
                <a:srgbClr val="CC0000"/>
              </a:buClr>
              <a:buSzPts val="5200"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Car</a:t>
            </a:r>
            <a:r>
              <a:rPr kumimoji="0" lang="en-GB" sz="3600" b="1" i="0" u="none" strike="noStrike" kern="0" cap="none" spc="0" normalizeH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Details Price Prediction</a:t>
            </a:r>
          </a:p>
          <a:p>
            <a:pPr lvl="0" algn="ctr">
              <a:lnSpc>
                <a:spcPct val="150000"/>
              </a:lnSpc>
              <a:buClr>
                <a:srgbClr val="CC0000"/>
              </a:buClr>
              <a:buSzPts val="5200"/>
            </a:pPr>
            <a:r>
              <a:rPr lang="en-GB" sz="3600" b="1" kern="0" noProof="0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(Machine Learning )</a:t>
            </a:r>
            <a:b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(Regression)</a:t>
            </a:r>
            <a:b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kern="0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b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kern="0" dirty="0" err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Ratnesh</a:t>
            </a:r>
            <a:r>
              <a:rPr lang="en-GB" sz="2800" b="1" kern="0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 Verma</a:t>
            </a:r>
          </a:p>
          <a:p>
            <a:pPr lvl="0" algn="ctr">
              <a:lnSpc>
                <a:spcPct val="150000"/>
              </a:lnSpc>
              <a:buClr>
                <a:srgbClr val="CC0000"/>
              </a:buClr>
              <a:buSzPts val="5200"/>
            </a:pPr>
            <a:r>
              <a:rPr lang="en-GB" sz="2800" b="1" kern="0" dirty="0" err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en-GB" sz="2800" b="1" kern="0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 link-https://github.com/Ratnesh1210/Car-details-price-prediction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134F5C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lnSpc>
                <a:spcPct val="150000"/>
              </a:lnSpc>
              <a:buClr>
                <a:srgbClr val="CC0000"/>
              </a:buClr>
              <a:buSzPts val="5200"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134F5C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9473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EABF-9C88-11C4-32D9-3A340F1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9" y="1"/>
            <a:ext cx="10515600" cy="1236372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5. Plot of price vs KM driven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26BBCC-F5BE-C466-19BF-85AB02FDBC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14" y="1690688"/>
            <a:ext cx="55711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067" y="2770623"/>
            <a:ext cx="4468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As we can see that as the kilometer driven is increasing the selling price of car is decreasing.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After 250000 Km the selling price of car become constant.</a:t>
            </a:r>
          </a:p>
        </p:txBody>
      </p:sp>
    </p:spTree>
    <p:extLst>
      <p:ext uri="{BB962C8B-B14F-4D97-AF65-F5344CB8AC3E}">
        <p14:creationId xmlns:p14="http://schemas.microsoft.com/office/powerpoint/2010/main" val="328047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2" y="1"/>
            <a:ext cx="10515600" cy="940158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6. Plot of Average selling price in each year base on fuel type</a:t>
            </a:r>
            <a:endParaRPr lang="en-US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" y="940159"/>
            <a:ext cx="12037453" cy="57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6.Box plot of selling price on the basis of transmission of car</a:t>
            </a:r>
            <a:endParaRPr lang="en-US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555" y="1004552"/>
            <a:ext cx="5844345" cy="530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281" y="2075164"/>
            <a:ext cx="4468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As we can see that the minimum, maximum and median selling price of manual transmission cars are low as compare to automatic. 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There are maximum number of outliers are present in the selling price of automatic cars.</a:t>
            </a:r>
          </a:p>
        </p:txBody>
      </p:sp>
    </p:spTree>
    <p:extLst>
      <p:ext uri="{BB962C8B-B14F-4D97-AF65-F5344CB8AC3E}">
        <p14:creationId xmlns:p14="http://schemas.microsoft.com/office/powerpoint/2010/main" val="100474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EF29-FF4F-1FA6-72FA-FAC0276A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    1. Distribution plot of Price</a:t>
            </a:r>
            <a:br>
              <a:rPr lang="en-GB" sz="3100" kern="0" dirty="0">
                <a:solidFill>
                  <a:srgbClr val="CC0000"/>
                </a:solidFill>
                <a:latin typeface="Arial"/>
                <a:cs typeface="Arial"/>
              </a:rPr>
            </a:b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E95007-8F0D-F403-AE12-3398251B2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7730"/>
            <a:ext cx="4901587" cy="34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64C516B-34AA-FE9B-8061-4D59E75C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30" y="1886950"/>
            <a:ext cx="5067070" cy="32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43448" y="147011"/>
            <a:ext cx="760282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ct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IN" sz="2800" kern="0" dirty="0">
                <a:solidFill>
                  <a:srgbClr val="CC0000"/>
                </a:solidFill>
                <a:latin typeface="Arial"/>
                <a:ea typeface="+mj-ea"/>
                <a:cs typeface="Arial"/>
                <a:sym typeface="Montserrat"/>
              </a:rPr>
              <a:t>Feature Engineering and Data Pre-processing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1232" y="4980088"/>
            <a:ext cx="2242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kern="0" dirty="0">
                <a:solidFill>
                  <a:srgbClr val="212121"/>
                </a:solidFill>
                <a:cs typeface="Arial"/>
              </a:rPr>
              <a:t>   original price data</a:t>
            </a:r>
            <a:endParaRPr lang="en-US" sz="2000" kern="0" dirty="0">
              <a:solidFill>
                <a:srgbClr val="212121"/>
              </a:solidFill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9487" y="59038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  <a:latin typeface="Calibri Light" panose="020F0302020204030204"/>
              </a:rPr>
              <a:t>                          </a:t>
            </a:r>
            <a:br>
              <a:rPr lang="en-GB" sz="2800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GB" sz="2800" dirty="0">
                <a:solidFill>
                  <a:prstClr val="black"/>
                </a:solidFill>
                <a:latin typeface="Calibri Light" panose="020F0302020204030204"/>
              </a:rPr>
              <a:t>                                                                          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64305" y="5142477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kern="0" dirty="0">
                <a:solidFill>
                  <a:srgbClr val="212121"/>
                </a:solidFill>
                <a:cs typeface="Arial"/>
              </a:rPr>
              <a:t>      After logarithmic transformation</a:t>
            </a:r>
            <a:endParaRPr lang="en-US" sz="2000" kern="0" dirty="0">
              <a:solidFill>
                <a:srgbClr val="212121"/>
              </a:solidFill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5605719"/>
            <a:ext cx="1023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  <a:sym typeface="Montserrat"/>
              </a:rPr>
              <a:t>Here after applying logarithmic transformation the data become normally distributed</a:t>
            </a:r>
            <a:r>
              <a:rPr lang="en-IN" sz="2000" dirty="0">
                <a:solidFill>
                  <a:prstClr val="black"/>
                </a:solidFill>
                <a:sym typeface="Montserra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40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A19C-C9B3-8AEF-AA13-9919D67A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-115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2. Features importance of variables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D5F03D-B728-CDEC-0776-47DE706EA8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72" y="1210158"/>
            <a:ext cx="5207241" cy="54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3039" y="2210415"/>
            <a:ext cx="44680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</a:rPr>
              <a:t>It tells how powerful is that feature in predicting the target variable.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Here we can see that the feature “fuel_LPG”,” owner_Test Drive Car” and “fuel_Electric” have very less importance so we can ignore this feature in training the ML model.  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212121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26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9019-3ACA-054C-5195-0E18D939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037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ML MODEL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07A-1299-A1FD-229E-9AA41CBE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194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</a:rPr>
              <a:t>Linear Regression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</a:rPr>
              <a:t>Decision Tree Regressor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</a:rPr>
              <a:t>Random Forest Regressor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Lasso and Ridge Regression (L1 and L2 Regularization)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IN" sz="2000" kern="0" dirty="0">
              <a:solidFill>
                <a:srgbClr val="212121"/>
              </a:solidFill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2999512"/>
            <a:ext cx="10375006" cy="21600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497" y="5380672"/>
            <a:ext cx="10375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Among all the Random Forest Regressor is performing the best with the accuracy of 72.26% followed by Linear and Lasso Regressor with accuracy of 69.06 % so here we are choosing Random Forest Regressor for best prediction.</a:t>
            </a:r>
            <a:endParaRPr lang="en-IN" sz="2000" kern="0" dirty="0">
              <a:solidFill>
                <a:srgbClr val="212121"/>
              </a:solidFill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8742" y="2477199"/>
            <a:ext cx="234391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2800" kern="0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Metrics Table</a:t>
            </a:r>
            <a:endParaRPr lang="en-US" sz="2800" kern="0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41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B8A2-7586-2711-EA9B-AD2E529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14"/>
            <a:ext cx="10515600" cy="957495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Prediction of random 20 data points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6E6-EB93-B996-C8E1-E1A7B233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673"/>
            <a:ext cx="10515600" cy="4351338"/>
          </a:xfrm>
        </p:spPr>
        <p:txBody>
          <a:bodyPr/>
          <a:lstStyle/>
          <a:p>
            <a:r>
              <a:rPr lang="en-GB" sz="2000" kern="0" dirty="0">
                <a:solidFill>
                  <a:srgbClr val="212121"/>
                </a:solidFill>
                <a:cs typeface="Arial"/>
              </a:rPr>
              <a:t>For this 20 data point R2 score is 89.92 %</a:t>
            </a:r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78142-CACD-A074-598D-335A9122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2623"/>
            <a:ext cx="10249027" cy="32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0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C9E-43AE-108A-EDF8-EF18FE59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Plot between Actual and Predicted Data of randomly 20 data points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2F6EBE7-5AAF-3C04-E2CF-CF8D3B105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39" y="1690688"/>
            <a:ext cx="5676196" cy="418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554" y="2892996"/>
            <a:ext cx="44680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As we can see that Actual and predicted values almost follow linear path so our model is almost best fit..  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212121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10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6D23-7AFA-3D7A-D817-3C659C2F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3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Features important based on Random Forest Regressor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196D1-7400-4546-E824-626A7389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26" y="1454046"/>
            <a:ext cx="5467820" cy="50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9CA4-7161-B2F4-3266-FF1417A6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79" y="236337"/>
            <a:ext cx="10515600" cy="1325563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sz="2800" kern="0" dirty="0">
                <a:solidFill>
                  <a:srgbClr val="CC0000"/>
                </a:solidFill>
                <a:latin typeface="Arial"/>
                <a:cs typeface="Arial"/>
              </a:rPr>
              <a:t>Conclusion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F2D5-F876-5E6B-5AEA-9FC5227F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78" y="1159099"/>
            <a:ext cx="10515600" cy="5930721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Before creating the regression model, it is crucial to clean and pre-process the data so that it is in the right format.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Unnecessary data that skew the results were also filtered out.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Feature engineering and exploratory data analysis were performed to gather more meaningful information from the data.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Apart from this, various data visualization, like box plot, frequency plot, histogram, pair plot, correlation matrix and scatter plot were created to understand the </a:t>
            </a:r>
            <a:r>
              <a:rPr lang="en-GB" sz="2000" kern="0" dirty="0" err="1">
                <a:solidFill>
                  <a:srgbClr val="212121"/>
                </a:solidFill>
                <a:cs typeface="Arial"/>
              </a:rPr>
              <a:t>uni</a:t>
            </a:r>
            <a:r>
              <a:rPr lang="en-GB" sz="2000" kern="0" dirty="0">
                <a:solidFill>
                  <a:srgbClr val="212121"/>
                </a:solidFill>
                <a:cs typeface="Arial"/>
              </a:rPr>
              <a:t>-variate distribution and multi-variate relationship of the data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Majority of cars are Diesel (49.6%) and Petrol (48.9%)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The number of unique car count is: 1491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Maximum sold cars belongs to First owners.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Selling price of cars is decreasing as per their running status.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We performed Regression Analysis on our data set to model the prices of cars.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GB" sz="2000" kern="0" dirty="0">
                <a:solidFill>
                  <a:srgbClr val="212121"/>
                </a:solidFill>
                <a:cs typeface="Arial"/>
              </a:rPr>
              <a:t>Among the all regression models, it is clear that Random Forest Regressor is giving the best result with the accuracy of 72.4% followed by linear Regressor with accuracy of 69.2%. So, we will use the random forest </a:t>
            </a:r>
            <a:r>
              <a:rPr lang="en-GB" sz="2000" kern="0" dirty="0" err="1">
                <a:solidFill>
                  <a:srgbClr val="212121"/>
                </a:solidFill>
                <a:cs typeface="Arial"/>
              </a:rPr>
              <a:t>regressor</a:t>
            </a:r>
            <a:r>
              <a:rPr lang="en-GB" sz="2000" kern="0" dirty="0">
                <a:solidFill>
                  <a:srgbClr val="212121"/>
                </a:solidFill>
                <a:cs typeface="Arial"/>
              </a:rPr>
              <a:t> to predict the sales.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GB" sz="2200" kern="0" dirty="0">
              <a:solidFill>
                <a:srgbClr val="212121"/>
              </a:solidFill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5F61-1689-F29C-3888-9373AAA4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759C-D89C-9967-4D27-7C408158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https://github.com/Ratnesh1210/Car-details-price-prediction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E796-578B-30C2-0A61-E491F986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8" y="1047705"/>
            <a:ext cx="10515600" cy="4953850"/>
          </a:xfrm>
        </p:spPr>
        <p:txBody>
          <a:bodyPr>
            <a:noAutofit/>
          </a:bodyPr>
          <a:lstStyle/>
          <a:p>
            <a:r>
              <a:rPr lang="en-IN" sz="9600" b="1" dirty="0">
                <a:solidFill>
                  <a:srgbClr val="C00000"/>
                </a:solidFill>
              </a:rPr>
              <a:t>        </a:t>
            </a:r>
            <a:r>
              <a:rPr lang="en-IN" sz="15000" b="1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E417-EAE1-9C32-28DD-DD2AB0B1491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329619" y="4056845"/>
            <a:ext cx="45719" cy="2145876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endParaRPr lang="en-GB" sz="2200" kern="0" dirty="0">
              <a:solidFill>
                <a:srgbClr val="212121"/>
              </a:solidFill>
              <a:cs typeface="Arial"/>
            </a:endParaRPr>
          </a:p>
          <a:p>
            <a:r>
              <a:rPr lang="en-IN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497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Points for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IN" dirty="0">
                <a:sym typeface="Montserrat"/>
              </a:rPr>
              <a:t>Data Summary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IN" dirty="0">
                <a:sym typeface="Montserrat"/>
              </a:rPr>
              <a:t>Data wrangling and Visualisation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IN" dirty="0">
                <a:sym typeface="Montserrat"/>
              </a:rPr>
              <a:t>Feature Engineering and Data Pre-processing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IN" dirty="0">
                <a:sym typeface="Montserrat"/>
              </a:rPr>
              <a:t>ML model Implementation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IN" sz="2000" dirty="0">
                <a:sym typeface="Montserrat"/>
              </a:rPr>
              <a:t>          1.   Linear Regression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IN" sz="2000" dirty="0">
                <a:sym typeface="Montserrat"/>
              </a:rPr>
              <a:t>          2.   Decision Tree Regressor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IN" sz="2000" dirty="0">
                <a:sym typeface="Montserrat"/>
              </a:rPr>
              <a:t>          3.   Random Forest Regressor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IN" sz="2000" dirty="0">
                <a:sym typeface="Montserrat"/>
              </a:rPr>
              <a:t>          4.   </a:t>
            </a:r>
            <a:r>
              <a:rPr lang="en-US" sz="2000" dirty="0">
                <a:sym typeface="Montserrat"/>
              </a:rPr>
              <a:t>Lasso and Ridge Regression (L1 and L2 Regularization)</a:t>
            </a:r>
            <a:endParaRPr lang="en-IN" sz="2000" dirty="0">
              <a:sym typeface="Montserrat"/>
            </a:endParaRPr>
          </a:p>
          <a:p>
            <a:pPr marL="571500" lvl="0" indent="-4572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IN" dirty="0">
                <a:sym typeface="Montserrat"/>
              </a:rPr>
              <a:t>Conclusion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endParaRPr lang="en-IN" dirty="0">
              <a:sym typeface="Montserrat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endParaRPr lang="en-IN" dirty="0">
              <a:sym typeface="Montserra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0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rgbClr val="CC0000"/>
                </a:solidFill>
                <a:latin typeface="Arial"/>
                <a:cs typeface="Arial"/>
                <a:sym typeface="Arial"/>
              </a:rPr>
              <a:t>Data Summary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48"/>
            <a:ext cx="10515600" cy="4351338"/>
          </a:xfrm>
        </p:spPr>
        <p:txBody>
          <a:bodyPr/>
          <a:lstStyle/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2000" dirty="0">
                <a:sym typeface="Arial"/>
              </a:rPr>
              <a:t>The given dataset is a dataset of Car Details. There are 4340 rows and 8 columns in the data set. The file format is the form of </a:t>
            </a:r>
            <a:r>
              <a:rPr lang="en-US" sz="2000" dirty="0" err="1">
                <a:sym typeface="Arial"/>
              </a:rPr>
              <a:t>csv</a:t>
            </a:r>
            <a:r>
              <a:rPr lang="en-US" sz="2000" dirty="0">
                <a:sym typeface="Arial"/>
              </a:rPr>
              <a:t>. 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endParaRPr lang="en-US" sz="2000" dirty="0">
              <a:sym typeface="Arial"/>
            </a:endParaRP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endParaRPr lang="en-US" sz="2000" dirty="0">
              <a:sym typeface="Arial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endParaRPr lang="en-US" sz="2000" dirty="0">
              <a:sym typeface="Arial"/>
            </a:endParaRP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endParaRPr lang="en-US" sz="2000" dirty="0"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FD0086-C2A2-A807-BEE2-B2D7906EB4DB}"/>
              </a:ext>
            </a:extLst>
          </p:cNvPr>
          <p:cNvSpPr/>
          <p:nvPr/>
        </p:nvSpPr>
        <p:spPr>
          <a:xfrm>
            <a:off x="4291773" y="2371402"/>
            <a:ext cx="1900052" cy="807522"/>
          </a:xfrm>
          <a:prstGeom prst="ellipse">
            <a:avLst/>
          </a:prstGeom>
          <a:solidFill>
            <a:srgbClr val="FFAB40"/>
          </a:solidFill>
          <a:ln w="25400" cap="flat" cmpd="sng" algn="ctr">
            <a:solidFill>
              <a:srgbClr val="FFAB4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Arial"/>
                <a:sym typeface="Arial"/>
              </a:rPr>
              <a:t>Data Summary</a:t>
            </a:r>
          </a:p>
        </p:txBody>
      </p:sp>
      <p:sp>
        <p:nvSpPr>
          <p:cNvPr id="7" name="Rectangle 6" descr="DDDFDDF&#10;">
            <a:extLst>
              <a:ext uri="{FF2B5EF4-FFF2-40B4-BE49-F238E27FC236}">
                <a16:creationId xmlns:a16="http://schemas.microsoft.com/office/drawing/2014/main" id="{544CA73A-C7A2-80C0-BBA2-2A48CAFC2242}"/>
              </a:ext>
            </a:extLst>
          </p:cNvPr>
          <p:cNvSpPr/>
          <p:nvPr/>
        </p:nvSpPr>
        <p:spPr>
          <a:xfrm>
            <a:off x="627032" y="4294984"/>
            <a:ext cx="2458192" cy="1986756"/>
          </a:xfrm>
          <a:prstGeom prst="rect">
            <a:avLst/>
          </a:prstGeom>
          <a:solidFill>
            <a:srgbClr val="EEFF41"/>
          </a:solidFill>
          <a:ln w="25400" cap="flat" cmpd="sng" algn="ctr">
            <a:solidFill>
              <a:srgbClr val="EEFF4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sng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Categorical Data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Name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Year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Fuel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Seller Type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Transmission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134F5C">
                    <a:lumMod val="50000"/>
                  </a:srgbClr>
                </a:solidFill>
                <a:effectLst/>
                <a:uLnTx/>
                <a:uFillTx/>
                <a:latin typeface="Arial"/>
                <a:sym typeface="Arial"/>
              </a:rPr>
              <a:t>Owner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134F5C">
                  <a:lumMod val="50000"/>
                </a:srgbClr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34943-9DAA-D985-A47B-56427AD25866}"/>
              </a:ext>
            </a:extLst>
          </p:cNvPr>
          <p:cNvSpPr/>
          <p:nvPr/>
        </p:nvSpPr>
        <p:spPr>
          <a:xfrm>
            <a:off x="7104954" y="4294984"/>
            <a:ext cx="2956597" cy="1449095"/>
          </a:xfrm>
          <a:prstGeom prst="rect">
            <a:avLst/>
          </a:prstGeom>
          <a:gradFill rotWithShape="1">
            <a:gsLst>
              <a:gs pos="0">
                <a:srgbClr val="0097A7">
                  <a:tint val="50000"/>
                  <a:satMod val="300000"/>
                </a:srgbClr>
              </a:gs>
              <a:gs pos="35000">
                <a:srgbClr val="0097A7">
                  <a:tint val="37000"/>
                  <a:satMod val="300000"/>
                </a:srgbClr>
              </a:gs>
              <a:gs pos="100000">
                <a:srgbClr val="0097A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97A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sym typeface="Arial"/>
              </a:rPr>
              <a:t>Numerical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1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sym typeface="Arial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sym typeface="Arial"/>
              </a:rPr>
              <a:t>Selling price (Target variable)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sym typeface="Arial"/>
              </a:rPr>
              <a:t>Km driven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A05BE-885E-531E-F3DD-F5A1A4EB38AE}"/>
              </a:ext>
            </a:extLst>
          </p:cNvPr>
          <p:cNvCxnSpPr>
            <a:cxnSpLocks/>
          </p:cNvCxnSpPr>
          <p:nvPr/>
        </p:nvCxnSpPr>
        <p:spPr>
          <a:xfrm flipH="1">
            <a:off x="3226804" y="3283184"/>
            <a:ext cx="1064969" cy="835073"/>
          </a:xfrm>
          <a:prstGeom prst="straightConnector1">
            <a:avLst/>
          </a:prstGeom>
          <a:noFill/>
          <a:ln w="57150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FE2CB6-D89B-866B-0DEE-29260C26B6BF}"/>
              </a:ext>
            </a:extLst>
          </p:cNvPr>
          <p:cNvCxnSpPr>
            <a:cxnSpLocks/>
          </p:cNvCxnSpPr>
          <p:nvPr/>
        </p:nvCxnSpPr>
        <p:spPr>
          <a:xfrm>
            <a:off x="6155493" y="3282553"/>
            <a:ext cx="1251593" cy="820497"/>
          </a:xfrm>
          <a:prstGeom prst="straightConnector1">
            <a:avLst/>
          </a:prstGeom>
          <a:noFill/>
          <a:ln w="57150" cap="flat" cmpd="sng" algn="ctr">
            <a:solidFill>
              <a:srgbClr val="FFAB4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" name="Plus 10"/>
          <p:cNvSpPr/>
          <p:nvPr/>
        </p:nvSpPr>
        <p:spPr>
          <a:xfrm>
            <a:off x="4502941" y="4323841"/>
            <a:ext cx="1101293" cy="1420238"/>
          </a:xfrm>
          <a:prstGeom prst="mathPlus">
            <a:avLst/>
          </a:prstGeom>
          <a:solidFill>
            <a:srgbClr val="FFAB40"/>
          </a:solidFill>
          <a:ln w="25400" cap="flat" cmpd="sng" algn="ctr">
            <a:solidFill>
              <a:srgbClr val="FFAB4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134F5C"/>
              </a:solidFill>
              <a:effectLst/>
              <a:uLnTx/>
              <a:uFillTx/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2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kern="0" dirty="0">
                <a:solidFill>
                  <a:srgbClr val="CC0000"/>
                </a:solidFill>
                <a:latin typeface="Arial"/>
                <a:cs typeface="Arial"/>
                <a:sym typeface="Arial"/>
              </a:rPr>
              <a:t>Data Summary</a:t>
            </a:r>
            <a:endParaRPr lang="en-US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256"/>
            <a:ext cx="10515600" cy="4351338"/>
          </a:xfrm>
        </p:spPr>
        <p:txBody>
          <a:bodyPr>
            <a:noAutofit/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>
                <a:sym typeface="Arial"/>
              </a:rPr>
              <a:t>There are no null values present in the dataset.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>
                <a:sym typeface="Arial"/>
              </a:rPr>
              <a:t>The number of duplicate row present in the dataset is 763.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>
                <a:sym typeface="Arial"/>
              </a:rPr>
              <a:t>There are 1491 unique cars are registered in the data set.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>
                <a:sym typeface="Arial"/>
              </a:rPr>
              <a:t> The car details are available from year 1992 to 2019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>
                <a:sym typeface="Arial"/>
              </a:rPr>
              <a:t>The Fuel Type of car classified into 4 types: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1600" dirty="0">
                <a:sym typeface="Arial"/>
              </a:rPr>
              <a:t>              1. Petrol                   2. CNG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1600" dirty="0">
                <a:sym typeface="Arial"/>
              </a:rPr>
              <a:t>              3. Diesel                   4. Electric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/>
              <a:t>There are three types of seller: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1600" dirty="0"/>
              <a:t>              1.  Individual            2.  Trustmark dealer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1600" dirty="0"/>
              <a:t>              3.  Dealer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/>
              <a:t>The types of  transmission are: 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2000" dirty="0"/>
              <a:t>            </a:t>
            </a:r>
            <a:r>
              <a:rPr lang="en-US" sz="1600" dirty="0"/>
              <a:t>1. Manual                 2.  Automatic</a:t>
            </a:r>
          </a:p>
          <a:p>
            <a:pPr marL="400050" indent="-28575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</a:pPr>
            <a:r>
              <a:rPr lang="en-US" sz="2000" dirty="0"/>
              <a:t>Types of owner are: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2000" dirty="0"/>
              <a:t>            </a:t>
            </a:r>
            <a:r>
              <a:rPr lang="en-US" sz="1600" dirty="0"/>
              <a:t>1.  First Owner                                   2. Second owner 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1600" dirty="0"/>
              <a:t>               3. Third owner                                   4. Fourth and Above owner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buClr>
                <a:srgbClr val="134F5C">
                  <a:lumMod val="50000"/>
                </a:srgbClr>
              </a:buClr>
              <a:buSzPts val="1800"/>
              <a:buNone/>
            </a:pPr>
            <a:r>
              <a:rPr lang="en-US" sz="1600" dirty="0"/>
              <a:t>               5. Test and Drive car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46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FBB-7F44-25E8-BF42-42E2986F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85" y="351911"/>
            <a:ext cx="10515600" cy="132234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kern="0" dirty="0">
                <a:solidFill>
                  <a:srgbClr val="CC0000"/>
                </a:solidFill>
                <a:latin typeface="Arial"/>
                <a:cs typeface="Arial"/>
                <a:sym typeface="Montserrat"/>
              </a:rPr>
              <a:t>Data Wrangling and Visualisation</a:t>
            </a:r>
            <a:br>
              <a:rPr lang="en-IN" sz="3100" kern="0" dirty="0">
                <a:solidFill>
                  <a:srgbClr val="CC0000"/>
                </a:solidFill>
                <a:latin typeface="Arial"/>
                <a:cs typeface="Arial"/>
                <a:sym typeface="Montserrat"/>
              </a:rPr>
            </a:br>
            <a:br>
              <a:rPr lang="en-IN" sz="3100" kern="0" dirty="0">
                <a:solidFill>
                  <a:srgbClr val="CC0000"/>
                </a:solidFill>
                <a:latin typeface="Arial"/>
                <a:cs typeface="Arial"/>
                <a:sym typeface="Montserrat"/>
              </a:rPr>
            </a:br>
            <a:r>
              <a:rPr lang="en-IN" sz="3100" kern="0" dirty="0">
                <a:solidFill>
                  <a:srgbClr val="CC0000"/>
                </a:solidFill>
                <a:latin typeface="Arial"/>
                <a:cs typeface="Arial"/>
                <a:sym typeface="Montserrat"/>
              </a:rPr>
              <a:t>1.  Count of each type of car.</a:t>
            </a:r>
            <a:r>
              <a:rPr lang="en-GB" sz="3100" kern="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br>
              <a:rPr lang="en-IN" dirty="0">
                <a:sym typeface="Montserrat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067" y="2770623"/>
            <a:ext cx="44680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The  maximum number of cars  are of Diesel and Petrol.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212121"/>
                </a:solidFill>
                <a:cs typeface="Arial"/>
                <a:sym typeface="Arial"/>
              </a:rPr>
              <a:t>The minimum number of cars are of Electric and CNG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68" y="1893194"/>
            <a:ext cx="5821251" cy="47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EA8-C599-463F-061F-71B027FC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0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                   2.  Number of Types of Owners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70E1B-CFCD-247B-D6FF-F2D83EF0C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2" y="1632720"/>
            <a:ext cx="5100550" cy="3028013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2F7FE5B-D860-E952-43C7-A2BA14012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15" y="1429555"/>
            <a:ext cx="5442327" cy="34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6015" y="5294379"/>
            <a:ext cx="1023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  <a:sym typeface="Montserrat"/>
              </a:rPr>
              <a:t>Here we can see that the number of first owner is maximum and test Drive car are minimum</a:t>
            </a:r>
            <a:r>
              <a:rPr lang="en-IN" sz="2000" dirty="0">
                <a:solidFill>
                  <a:prstClr val="black"/>
                </a:solidFill>
                <a:sym typeface="Montserra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27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C2CF-335C-C7A5-92BE-4DBB6C85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3- Types of cars and its Average selling price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11" y="1634208"/>
            <a:ext cx="5426114" cy="34787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598" y="1741431"/>
            <a:ext cx="3474948" cy="31590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6015" y="5294379"/>
            <a:ext cx="1023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  <a:sym typeface="Montserrat"/>
              </a:rPr>
              <a:t>Here we can see that Diesel cars most costlier and LPG car type are less costlier</a:t>
            </a:r>
            <a:r>
              <a:rPr lang="en-IN" sz="2000" dirty="0">
                <a:solidFill>
                  <a:prstClr val="black"/>
                </a:solidFill>
                <a:sym typeface="Montserra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26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3954-EBF0-957E-AEDE-423B313F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kern="0" dirty="0">
                <a:solidFill>
                  <a:srgbClr val="CC0000"/>
                </a:solidFill>
                <a:latin typeface="Arial"/>
                <a:cs typeface="Arial"/>
              </a:rPr>
              <a:t>4. Types of seller and their count </a:t>
            </a:r>
            <a:endParaRPr lang="en-IN" sz="2800" kern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BDDEF0-B1E0-E3A1-58A9-0BAD47E34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2794"/>
            <a:ext cx="4391696" cy="340569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9" y="1585100"/>
            <a:ext cx="5171941" cy="3646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799" y="5605719"/>
            <a:ext cx="1023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rgbClr val="212121"/>
                </a:solidFill>
                <a:cs typeface="Arial"/>
                <a:sym typeface="Montserrat"/>
              </a:rPr>
              <a:t>Here we can see that Individual dealers are maximum and Trustmark Dealer are minimum</a:t>
            </a:r>
            <a:r>
              <a:rPr lang="en-IN" sz="2000" dirty="0">
                <a:solidFill>
                  <a:prstClr val="black"/>
                </a:solidFill>
                <a:sym typeface="Montserra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27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912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Roboto</vt:lpstr>
      <vt:lpstr>Wingdings</vt:lpstr>
      <vt:lpstr>Office Theme</vt:lpstr>
      <vt:lpstr>PowerPoint Presentation</vt:lpstr>
      <vt:lpstr>Github link</vt:lpstr>
      <vt:lpstr>Points for Discussions</vt:lpstr>
      <vt:lpstr>Data Summary</vt:lpstr>
      <vt:lpstr>Data Summary</vt:lpstr>
      <vt:lpstr>Data Wrangling and Visualisation  1.  Count of each type of car.  </vt:lpstr>
      <vt:lpstr>                   2.  Number of Types of Owners</vt:lpstr>
      <vt:lpstr>3- Types of cars and its Average selling price</vt:lpstr>
      <vt:lpstr>4. Types of seller and their count </vt:lpstr>
      <vt:lpstr>5. Plot of price vs KM driven</vt:lpstr>
      <vt:lpstr>6. Plot of Average selling price in each year base on fuel type</vt:lpstr>
      <vt:lpstr>6.Box plot of selling price on the basis of transmission of car</vt:lpstr>
      <vt:lpstr>    1. Distribution plot of Price </vt:lpstr>
      <vt:lpstr>2. Features importance of variables</vt:lpstr>
      <vt:lpstr>ML MODEL</vt:lpstr>
      <vt:lpstr>Prediction of random 20 data points</vt:lpstr>
      <vt:lpstr>Plot between Actual and Predicted Data of randomly 20 data points.</vt:lpstr>
      <vt:lpstr>Features important based on Random Forest Regressor</vt:lpstr>
      <vt:lpstr> Conclusion 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ratnesh verma</cp:lastModifiedBy>
  <cp:revision>27</cp:revision>
  <dcterms:created xsi:type="dcterms:W3CDTF">2023-03-18T14:24:23Z</dcterms:created>
  <dcterms:modified xsi:type="dcterms:W3CDTF">2023-03-20T07:46:30Z</dcterms:modified>
</cp:coreProperties>
</file>