
<file path=[Content_Types].xml><?xml version="1.0" encoding="utf-8"?>
<Types xmlns="http://schemas.openxmlformats.org/package/2006/content-types">
  <Default Extension="1png" ContentType="image/png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9" r:id="rId4"/>
    <p:sldId id="266" r:id="rId5"/>
    <p:sldId id="305" r:id="rId6"/>
    <p:sldId id="306" r:id="rId7"/>
    <p:sldId id="302" r:id="rId8"/>
    <p:sldId id="310" r:id="rId9"/>
    <p:sldId id="272" r:id="rId10"/>
    <p:sldId id="278" r:id="rId11"/>
    <p:sldId id="279" r:id="rId12"/>
    <p:sldId id="312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  <p:embeddedFont>
      <p:font typeface="Tw Cen MT" panose="020B06020201040206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9769" autoAdjust="0"/>
  </p:normalViewPr>
  <p:slideViewPr>
    <p:cSldViewPr snapToGrid="0">
      <p:cViewPr varScale="1">
        <p:scale>
          <a:sx n="91" d="100"/>
          <a:sy n="91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6075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8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223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70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28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4262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92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431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505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953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374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3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545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617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5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373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273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567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31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24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1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524495" y="1765738"/>
            <a:ext cx="8512500" cy="366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4000" b="1" dirty="0">
                <a:solidFill>
                  <a:srgbClr val="CC0000"/>
                </a:solidFill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  <a:t>Project Title</a:t>
            </a:r>
            <a:br>
              <a:rPr lang="en-GB" sz="4200" b="1" dirty="0">
                <a:solidFill>
                  <a:srgbClr val="CC0000"/>
                </a:solidFill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Rockwell" panose="020606030202050204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/>
              <a:t> EMAIL CAMPAIGN EFFECTIVENESS PREDICTION</a:t>
            </a:r>
            <a:br>
              <a:rPr lang="en-US" sz="3600" dirty="0"/>
            </a:br>
            <a:r>
              <a:rPr lang="en-US" sz="3600" dirty="0"/>
              <a:t>(CLASSIFICATION)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GB" sz="36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Vishal Singh(142302009)</a:t>
            </a:r>
            <a:b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 err="1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Santanu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Pal(142302016)</a:t>
            </a:r>
            <a:b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Ratnesh Verma(142302017)</a:t>
            </a:r>
            <a:b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5D4E-26C0-4189-3E76-075B8AC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1" y="169484"/>
            <a:ext cx="8520600" cy="5727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        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7C38-3B7B-A09F-ADFF-BAA983A2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61" y="742184"/>
            <a:ext cx="8657111" cy="3692658"/>
          </a:xfrm>
        </p:spPr>
        <p:txBody>
          <a:bodyPr/>
          <a:lstStyle/>
          <a:p>
            <a:pPr marL="114300" indent="0">
              <a:buClr>
                <a:schemeClr val="bg1">
                  <a:lumMod val="50000"/>
                </a:schemeClr>
              </a:buClr>
              <a:buNone/>
            </a:pPr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114300" indent="0">
              <a:buClr>
                <a:schemeClr val="bg1">
                  <a:lumMod val="50000"/>
                </a:schemeClr>
              </a:buClr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114300" indent="0">
              <a:buClr>
                <a:schemeClr val="bg1">
                  <a:lumMod val="50000"/>
                </a:schemeClr>
              </a:buClr>
              <a:buNone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                               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Clr>
                <a:schemeClr val="bg1">
                  <a:lumMod val="50000"/>
                </a:schemeClr>
              </a:buClr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8ECEF-4686-6D32-75DA-7A52034D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5" y="708658"/>
            <a:ext cx="3769179" cy="4434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60E4A-BA07-86CD-0331-FAFFB3B8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97" y="536027"/>
            <a:ext cx="3769179" cy="45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945-AE58-57AD-3101-5A1646D0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06" y="116732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C535-FF8D-4874-74FC-E781E1B3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89432"/>
            <a:ext cx="8633489" cy="4701637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location doesn't significantly impact email responses (ignored, read, acknowledged).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Campaign type 1 had fewer emails but a high likelihood of being read. Campaign type 2 saw the most emails, with most being ignored. Campaign 3 had fewer emails but more reads and acknowledgments.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Time email sent isn't a strong factor; emails sent in the middle of the day tend to be read and acknowledged more.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More past communications lead to increased reads and acknowledgments, showing a customer connection trend.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Longer emails tend to get ignored more frequently.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Ignored emails contain more images.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Outliers exist in most continuous variables and we removed  both majority and  minority class.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1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945-AE58-57AD-3101-5A1646D0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06" y="116732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Recommendations based on analysis: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C535-FF8D-4874-74FC-E781E1B3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72604"/>
            <a:ext cx="8633489" cy="470163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1. Email Content:</a:t>
            </a:r>
            <a:br>
              <a:rPr lang="en-US" dirty="0"/>
            </a:br>
            <a:r>
              <a:rPr lang="en-US" dirty="0"/>
              <a:t>    Maintain a reasonable word count, ensuring concise and impactful content without      excessive marketing gimmicks.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2. </a:t>
            </a:r>
            <a:r>
              <a:rPr lang="en-US" b="1" dirty="0"/>
              <a:t>Email Campaigns:</a:t>
            </a:r>
            <a:br>
              <a:rPr lang="en-US" dirty="0"/>
            </a:br>
            <a:r>
              <a:rPr lang="en-US" dirty="0"/>
              <a:t>   Continuing Campaign 1 appears wiser given its higher success rate compared to other campaigns, suggesting discontinuation of the less successful campaigns.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3. Multimedia Usage:</a:t>
            </a:r>
            <a:br>
              <a:rPr lang="en-US" dirty="0"/>
            </a:br>
            <a:r>
              <a:rPr lang="en-US" dirty="0"/>
              <a:t>    Control the number of images and links in emails to avoid overwhelming recipients.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4. Customer Interaction:</a:t>
            </a:r>
            <a:br>
              <a:rPr lang="en-US" dirty="0"/>
            </a:br>
            <a:r>
              <a:rPr lang="en-US" dirty="0"/>
              <a:t>    maintain a healthy customer relationship as a higher number of past communications positively influenced email responses.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                                                        Thank YOU</a:t>
            </a:r>
            <a:endParaRPr lang="en-US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B967-C50E-1701-8958-76C61D11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D4E7-7965-8E3B-10A0-6DCA7C180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Most of the small to medium business owners are making effective use of Gmail-based Email marketing Strategies for offline targeting of converting their prospective customers into leads so that they stay with them in business. The main objective is to create a machine learning model to characterize the mail and track the mail that is ignored; read; acknowledged by the reader. Data columns are self-explanatory.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300" dirty="0">
              <a:latin typeface="+mn-lt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Class 0 implies Email is ignored by the reader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Class 1 implies Email is Read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Class 2 implies Email is Acknowledged by Reader</a:t>
            </a:r>
            <a:endParaRPr lang="en-IN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5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05B-EAB3-52A2-7095-64AD0B30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3740"/>
            <a:ext cx="8520600" cy="572700"/>
          </a:xfrm>
        </p:spPr>
        <p:txBody>
          <a:bodyPr/>
          <a:lstStyle/>
          <a:p>
            <a:r>
              <a:rPr lang="en-IN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2B80-5C7B-E583-F45B-AB8B9B22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07" y="706440"/>
            <a:ext cx="8520600" cy="3416400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+mn-lt"/>
              </a:rPr>
              <a:t>The number of rows in data is: 68353 and the number of columns in data is 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FEF0E7-411B-A921-842A-68E405D4A348}"/>
              </a:ext>
            </a:extLst>
          </p:cNvPr>
          <p:cNvSpPr/>
          <p:nvPr/>
        </p:nvSpPr>
        <p:spPr>
          <a:xfrm>
            <a:off x="3268631" y="1164380"/>
            <a:ext cx="1900052" cy="73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Summary</a:t>
            </a:r>
          </a:p>
        </p:txBody>
      </p:sp>
      <p:sp>
        <p:nvSpPr>
          <p:cNvPr id="11" name="Rectangle 10" descr="DDDFDDF&#10;">
            <a:extLst>
              <a:ext uri="{FF2B5EF4-FFF2-40B4-BE49-F238E27FC236}">
                <a16:creationId xmlns:a16="http://schemas.microsoft.com/office/drawing/2014/main" id="{9A442135-9A79-60A7-9CD3-27387C27A375}"/>
              </a:ext>
            </a:extLst>
          </p:cNvPr>
          <p:cNvSpPr/>
          <p:nvPr/>
        </p:nvSpPr>
        <p:spPr>
          <a:xfrm>
            <a:off x="517979" y="1896723"/>
            <a:ext cx="2318652" cy="3246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err="1">
                <a:solidFill>
                  <a:schemeClr val="bg1">
                    <a:lumMod val="50000"/>
                  </a:schemeClr>
                </a:solidFill>
              </a:rPr>
              <a:t>Categorical_data</a:t>
            </a:r>
            <a:endParaRPr lang="en-IN" b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Email 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Email  source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Customer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Email campaign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Time email sent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Email status(Target variable)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6A4E8-16B2-9115-8DA1-191B7281C37B}"/>
              </a:ext>
            </a:extLst>
          </p:cNvPr>
          <p:cNvSpPr/>
          <p:nvPr/>
        </p:nvSpPr>
        <p:spPr>
          <a:xfrm>
            <a:off x="5001902" y="2275118"/>
            <a:ext cx="3112239" cy="26765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>
                <a:solidFill>
                  <a:schemeClr val="accent2"/>
                </a:solidFill>
              </a:rPr>
              <a:t>Continous</a:t>
            </a:r>
            <a:r>
              <a:rPr lang="en-IN" b="1" u="sng" dirty="0">
                <a:solidFill>
                  <a:schemeClr val="accent2"/>
                </a:solidFill>
              </a:rPr>
              <a:t> data</a:t>
            </a:r>
          </a:p>
          <a:p>
            <a:pPr algn="ctr"/>
            <a:endParaRPr lang="en-IN" b="1" u="sng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Word count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Subject hotness score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links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past communication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07E8D1-242F-DDD9-518F-BAB4EB6E1EA9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976171" y="1789474"/>
            <a:ext cx="570716" cy="291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44BC97-804B-198F-BAF9-9C49CE1EFB0F}"/>
              </a:ext>
            </a:extLst>
          </p:cNvPr>
          <p:cNvCxnSpPr>
            <a:cxnSpLocks/>
          </p:cNvCxnSpPr>
          <p:nvPr/>
        </p:nvCxnSpPr>
        <p:spPr>
          <a:xfrm>
            <a:off x="5001902" y="1742115"/>
            <a:ext cx="794757" cy="414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us 6">
            <a:extLst>
              <a:ext uri="{FF2B5EF4-FFF2-40B4-BE49-F238E27FC236}">
                <a16:creationId xmlns:a16="http://schemas.microsoft.com/office/drawing/2014/main" id="{30ABE4EF-8ADB-2759-992A-106F9C7BDF8B}"/>
              </a:ext>
            </a:extLst>
          </p:cNvPr>
          <p:cNvSpPr/>
          <p:nvPr/>
        </p:nvSpPr>
        <p:spPr>
          <a:xfrm>
            <a:off x="3182450" y="2495289"/>
            <a:ext cx="1473633" cy="1288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73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B173-D8F5-E7D6-548A-F5BEE2F0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603" y="611354"/>
            <a:ext cx="8097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Pie Chart for Categorical data (Univariate) and distribution graph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904FCA-6C17-5AB1-1EE9-ADF14A38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" y="1223931"/>
            <a:ext cx="4351724" cy="3613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0FAD35-08C3-F98D-D839-7617E27B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80314"/>
            <a:ext cx="4572000" cy="33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82" y="177577"/>
            <a:ext cx="452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Bar plot for categorical data(Bivariate)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A5A83-D4D3-0ED0-808D-0B05973D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5" y="693683"/>
            <a:ext cx="8734095" cy="42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83" y="177577"/>
            <a:ext cx="6812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Box plot for continuous data to show outliers(Bivariate) and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93B48-AC36-E71D-E9A5-468FF467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8" y="590458"/>
            <a:ext cx="4614250" cy="339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28E00-DEB6-2686-AE08-91CC824D85D3}"/>
              </a:ext>
            </a:extLst>
          </p:cNvPr>
          <p:cNvSpPr txBox="1"/>
          <p:nvPr/>
        </p:nvSpPr>
        <p:spPr>
          <a:xfrm>
            <a:off x="462455" y="4092119"/>
            <a:ext cx="838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 Word count all other features has outliers which needs to be removed</a:t>
            </a:r>
          </a:p>
          <a:p>
            <a:r>
              <a:rPr lang="en-US" dirty="0"/>
              <a:t>Here we can see that Total links and Total images are highly correlated , hence we can either merge them in one column or can delete one of the column.</a:t>
            </a:r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80635-FE81-6498-D949-07D7AE76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76" y="726153"/>
            <a:ext cx="3328365" cy="31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DAAF-674A-84A5-5E9F-9335C4F3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8" y="299110"/>
            <a:ext cx="8520600" cy="5727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+mn-lt"/>
              </a:rPr>
              <a:t>Feature Engineering and 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7" y="1342919"/>
            <a:ext cx="8107869" cy="3882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Features having missing values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sz="1300" dirty="0">
                <a:solidFill>
                  <a:srgbClr val="212121"/>
                </a:solidFill>
                <a:latin typeface="+mn-lt"/>
              </a:rPr>
              <a:t>Customer location: 11595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(16.97%)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 Total past communication: 6825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(9.98%)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 Total links: 2201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(3.2%)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 Total images: 1677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(2.45%)</a:t>
            </a:r>
          </a:p>
          <a:p>
            <a:pPr marL="342900" indent="-2286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212121"/>
              </a:solidFill>
              <a:latin typeface="+mn-lt"/>
            </a:endParaRPr>
          </a:p>
          <a:p>
            <a:pPr marL="342900" indent="-2286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212121"/>
                </a:solidFill>
                <a:latin typeface="+mn-lt"/>
              </a:rPr>
              <a:t>Handling Missing Values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b="1" dirty="0">
                <a:solidFill>
                  <a:srgbClr val="212121"/>
                </a:solidFill>
                <a:latin typeface="+mn-lt"/>
              </a:rPr>
              <a:t>    </a:t>
            </a:r>
            <a:r>
              <a:rPr lang="en-US" sz="1300" dirty="0" err="1">
                <a:solidFill>
                  <a:srgbClr val="212121"/>
                </a:solidFill>
                <a:latin typeface="+mn-lt"/>
              </a:rPr>
              <a:t>Droping</a:t>
            </a:r>
            <a:r>
              <a:rPr lang="en-US" sz="1300" dirty="0">
                <a:solidFill>
                  <a:srgbClr val="212121"/>
                </a:solidFill>
                <a:latin typeface="+mn-lt"/>
              </a:rPr>
              <a:t> the customer location column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In Total past communication null values replaced by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Median</a:t>
            </a:r>
            <a:r>
              <a:rPr lang="en-US" sz="1300" dirty="0">
                <a:solidFill>
                  <a:srgbClr val="212121"/>
                </a:solidFill>
                <a:latin typeface="+mn-lt"/>
              </a:rPr>
              <a:t> 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In Total links null values replaced by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Median</a:t>
            </a:r>
            <a:r>
              <a:rPr lang="en-US" sz="1300" dirty="0">
                <a:solidFill>
                  <a:srgbClr val="212121"/>
                </a:solidFill>
                <a:latin typeface="+mn-lt"/>
              </a:rPr>
              <a:t> 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    In Total images communication null values replaced by </a:t>
            </a:r>
            <a:r>
              <a:rPr lang="en-US" sz="1300" b="1" dirty="0">
                <a:solidFill>
                  <a:srgbClr val="212121"/>
                </a:solidFill>
                <a:latin typeface="+mn-lt"/>
              </a:rPr>
              <a:t>Mode</a:t>
            </a:r>
          </a:p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212121"/>
              </a:solidFill>
              <a:latin typeface="+mn-lt"/>
            </a:endParaRPr>
          </a:p>
          <a:p>
            <a:pPr marL="342900" indent="-2286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212121"/>
                </a:solidFill>
                <a:latin typeface="+mn-lt"/>
              </a:rPr>
              <a:t>Combine '</a:t>
            </a:r>
            <a:r>
              <a:rPr lang="en-US" b="1" dirty="0" err="1">
                <a:solidFill>
                  <a:srgbClr val="212121"/>
                </a:solidFill>
                <a:latin typeface="+mn-lt"/>
              </a:rPr>
              <a:t>Total_Images</a:t>
            </a:r>
            <a:r>
              <a:rPr lang="en-US" b="1" dirty="0">
                <a:solidFill>
                  <a:srgbClr val="212121"/>
                </a:solidFill>
                <a:latin typeface="+mn-lt"/>
              </a:rPr>
              <a:t>' and '</a:t>
            </a:r>
            <a:r>
              <a:rPr lang="en-US" b="1" dirty="0" err="1">
                <a:solidFill>
                  <a:srgbClr val="212121"/>
                </a:solidFill>
                <a:latin typeface="+mn-lt"/>
              </a:rPr>
              <a:t>Total_Links</a:t>
            </a:r>
            <a:r>
              <a:rPr lang="en-US" b="1" dirty="0">
                <a:solidFill>
                  <a:srgbClr val="212121"/>
                </a:solidFill>
                <a:latin typeface="+mn-lt"/>
              </a:rPr>
              <a:t>' into a new column '</a:t>
            </a:r>
            <a:r>
              <a:rPr lang="en-US" b="1" dirty="0" err="1">
                <a:solidFill>
                  <a:srgbClr val="212121"/>
                </a:solidFill>
                <a:latin typeface="+mn-lt"/>
              </a:rPr>
              <a:t>Total_Img_links</a:t>
            </a:r>
            <a:r>
              <a:rPr lang="en-US" b="1" dirty="0">
                <a:solidFill>
                  <a:srgbClr val="212121"/>
                </a:solidFill>
                <a:latin typeface="+mn-lt"/>
              </a:rPr>
              <a:t> 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endParaRPr lang="en-US" sz="1300" b="1" dirty="0">
              <a:solidFill>
                <a:srgbClr val="212121"/>
              </a:solidFill>
              <a:latin typeface="+mn-lt"/>
            </a:endParaRP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5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1427" y="249843"/>
            <a:ext cx="8107869" cy="289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Data scaling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dirty="0">
                <a:solidFill>
                  <a:srgbClr val="212121"/>
                </a:solidFill>
                <a:latin typeface="+mn-lt"/>
              </a:rPr>
              <a:t>Used Standardization</a:t>
            </a:r>
            <a:r>
              <a:rPr lang="en-US" b="1" dirty="0">
                <a:solidFill>
                  <a:srgbClr val="212121"/>
                </a:solidFill>
                <a:latin typeface="+mn-lt"/>
              </a:rPr>
              <a:t>( Z-score </a:t>
            </a:r>
            <a:r>
              <a:rPr lang="en-US" dirty="0">
                <a:solidFill>
                  <a:srgbClr val="212121"/>
                </a:solidFill>
                <a:latin typeface="+mn-lt"/>
              </a:rPr>
              <a:t>)</a:t>
            </a:r>
          </a:p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212121"/>
              </a:solidFill>
              <a:latin typeface="+mn-lt"/>
            </a:endParaRPr>
          </a:p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Data splitting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sz="1600" dirty="0">
                <a:solidFill>
                  <a:srgbClr val="212121"/>
                </a:solidFill>
                <a:latin typeface="+mn-lt"/>
              </a:rPr>
              <a:t>Test data: 20%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sz="1600" dirty="0">
                <a:solidFill>
                  <a:srgbClr val="212121"/>
                </a:solidFill>
                <a:latin typeface="+mn-lt"/>
              </a:rPr>
              <a:t>Train data: 80%</a:t>
            </a: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endParaRPr lang="en-US" sz="1600" dirty="0">
              <a:solidFill>
                <a:srgbClr val="212121"/>
              </a:solidFill>
              <a:latin typeface="+mn-lt"/>
            </a:endParaRPr>
          </a:p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Handling Class Imbalance: </a:t>
            </a:r>
          </a:p>
          <a:p>
            <a:pPr marL="400050" indent="-28575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212121"/>
              </a:solidFill>
              <a:latin typeface="+mn-lt"/>
            </a:endParaRPr>
          </a:p>
          <a:p>
            <a:pPr marL="114300">
              <a:lnSpc>
                <a:spcPct val="115000"/>
              </a:lnSpc>
              <a:buClr>
                <a:schemeClr val="bg1">
                  <a:lumMod val="50000"/>
                </a:schemeClr>
              </a:buClr>
              <a:buSzPts val="1800"/>
            </a:pPr>
            <a:r>
              <a:rPr lang="en-US" sz="1300" dirty="0">
                <a:solidFill>
                  <a:srgbClr val="212121"/>
                </a:solidFill>
                <a:latin typeface="+mn-lt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7E62C-AD73-DCD0-F537-7AD2BFC4C298}"/>
              </a:ext>
            </a:extLst>
          </p:cNvPr>
          <p:cNvSpPr txBox="1"/>
          <p:nvPr/>
        </p:nvSpPr>
        <p:spPr>
          <a:xfrm>
            <a:off x="4035972" y="2385848"/>
            <a:ext cx="106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5280B-638D-6A14-54C7-5837009A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2" y="2571750"/>
            <a:ext cx="2737371" cy="2483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6D32D-E931-8955-A27B-15EEE5FE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21" y="2571990"/>
            <a:ext cx="2737371" cy="26148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0EBCD9-A350-227F-71B2-E13768D3AD1D}"/>
              </a:ext>
            </a:extLst>
          </p:cNvPr>
          <p:cNvSpPr/>
          <p:nvPr/>
        </p:nvSpPr>
        <p:spPr>
          <a:xfrm>
            <a:off x="3300248" y="3268717"/>
            <a:ext cx="1797269" cy="117715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247709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041A-A1BA-58F4-1A7A-3BF6500D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0" y="172650"/>
            <a:ext cx="8608564" cy="946030"/>
          </a:xfrm>
        </p:spPr>
        <p:txBody>
          <a:bodyPr/>
          <a:lstStyle/>
          <a:p>
            <a:pPr algn="ctr"/>
            <a:r>
              <a:rPr lang="en-US" dirty="0"/>
              <a:t>Model Implementation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00A9D-13A6-4865-C0DE-3951D8B9F95F}"/>
              </a:ext>
            </a:extLst>
          </p:cNvPr>
          <p:cNvSpPr txBox="1"/>
          <p:nvPr/>
        </p:nvSpPr>
        <p:spPr>
          <a:xfrm>
            <a:off x="185240" y="4145016"/>
            <a:ext cx="88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We are choosing Random Forest because its F1 score is highest among all the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E525D-0C3B-821A-A48F-6447FD62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3" y="1118680"/>
            <a:ext cx="5563920" cy="2227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7D2E97-3861-DC03-3E5E-E204ACA6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63" y="1030014"/>
            <a:ext cx="3179805" cy="23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60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2283</TotalTime>
  <Words>666</Words>
  <Application>Microsoft Office PowerPoint</Application>
  <PresentationFormat>On-screen Show (16:9)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</vt:lpstr>
      <vt:lpstr>Roboto</vt:lpstr>
      <vt:lpstr>Arial</vt:lpstr>
      <vt:lpstr>Wingdings</vt:lpstr>
      <vt:lpstr>Rockwell</vt:lpstr>
      <vt:lpstr>Tw Cen MT</vt:lpstr>
      <vt:lpstr>Droplet</vt:lpstr>
      <vt:lpstr>                            Project Title    EMAIL CAMPAIGN EFFECTIVENESS PREDICTION (CLASSIFICATION) Team Members Vishal Singh(142302009) Santanu Pal(142302016) Ratnesh Verma(142302017)    </vt:lpstr>
      <vt:lpstr>Problems statements</vt:lpstr>
      <vt:lpstr>Data Summary</vt:lpstr>
      <vt:lpstr>Data Visualization</vt:lpstr>
      <vt:lpstr>PowerPoint Presentation</vt:lpstr>
      <vt:lpstr>PowerPoint Presentation</vt:lpstr>
      <vt:lpstr>Feature Engineering and Data Preprocessing</vt:lpstr>
      <vt:lpstr>PowerPoint Presentation</vt:lpstr>
      <vt:lpstr>Model Implementation</vt:lpstr>
      <vt:lpstr>          Feature importance</vt:lpstr>
      <vt:lpstr>Conclusion </vt:lpstr>
      <vt:lpstr>Recommendations based on analysis: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 Airbnb Bookings Analysis  Team Members</dc:title>
  <dc:creator>singh</dc:creator>
  <cp:lastModifiedBy>ratnesh verma</cp:lastModifiedBy>
  <cp:revision>56</cp:revision>
  <dcterms:modified xsi:type="dcterms:W3CDTF">2023-11-17T10:29:13Z</dcterms:modified>
</cp:coreProperties>
</file>