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41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0425" y="133350"/>
            <a:ext cx="1733550" cy="581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717" y="476885"/>
            <a:ext cx="8129905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170" y="1696783"/>
            <a:ext cx="763397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" y="506094"/>
            <a:ext cx="69392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DAA</a:t>
            </a: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36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IMPLEMENTION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67" y="1047735"/>
            <a:ext cx="6406515" cy="1089660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75"/>
              </a:spcBef>
            </a:pPr>
            <a:r>
              <a:rPr sz="275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MT"/>
                <a:cs typeface="Arial MT"/>
              </a:rPr>
              <a:t>Module</a:t>
            </a:r>
            <a:r>
              <a:rPr sz="2750" dirty="0">
                <a:solidFill>
                  <a:srgbClr val="585858"/>
                </a:solidFill>
                <a:latin typeface="Arial MT"/>
                <a:cs typeface="Arial MT"/>
              </a:rPr>
              <a:t>-:Program</a:t>
            </a:r>
            <a:r>
              <a:rPr sz="2750" spc="19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585858"/>
                </a:solidFill>
                <a:latin typeface="Arial MT"/>
                <a:cs typeface="Arial MT"/>
              </a:rPr>
              <a:t>Level</a:t>
            </a:r>
            <a:r>
              <a:rPr sz="2750" spc="1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585858"/>
                </a:solidFill>
                <a:latin typeface="Arial MT"/>
                <a:cs typeface="Arial MT"/>
              </a:rPr>
              <a:t>Ojective</a:t>
            </a:r>
            <a:r>
              <a:rPr sz="2750" spc="1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585858"/>
                </a:solidFill>
                <a:latin typeface="Arial MT"/>
                <a:cs typeface="Arial MT"/>
              </a:rPr>
              <a:t>Setting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Submitted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Team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lang="en-US" sz="1800" dirty="0">
                <a:latin typeface="Arial MT"/>
                <a:cs typeface="Arial MT"/>
              </a:rPr>
              <a:t> White Walkers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67" y="2113597"/>
            <a:ext cx="197231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Arial MT"/>
                <a:cs typeface="Arial MT"/>
              </a:rPr>
              <a:t>Srinadh</a:t>
            </a:r>
            <a:r>
              <a:rPr lang="en-US" dirty="0">
                <a:latin typeface="Arial MT"/>
                <a:cs typeface="Arial MT"/>
              </a:rPr>
              <a:t> Reddy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dirty="0" err="1">
                <a:latin typeface="Arial MT"/>
                <a:cs typeface="Arial MT"/>
              </a:rPr>
              <a:t>Ratnesh</a:t>
            </a:r>
            <a:r>
              <a:rPr lang="en-US" dirty="0">
                <a:latin typeface="Arial MT"/>
                <a:cs typeface="Arial MT"/>
              </a:rPr>
              <a:t> G</a:t>
            </a:r>
            <a:endParaRPr sz="1800" dirty="0">
              <a:latin typeface="Arial MT"/>
              <a:cs typeface="Arial MT"/>
            </a:endParaRPr>
          </a:p>
          <a:p>
            <a:pPr marL="12700" marR="155575">
              <a:lnSpc>
                <a:spcPct val="99700"/>
              </a:lnSpc>
              <a:spcBef>
                <a:spcPts val="25"/>
              </a:spcBef>
            </a:pPr>
            <a:r>
              <a:rPr lang="en-US" spc="-20" dirty="0">
                <a:latin typeface="Arial MT"/>
                <a:cs typeface="Arial MT"/>
              </a:rPr>
              <a:t>Syam Kolli</a:t>
            </a:r>
            <a:r>
              <a:rPr sz="1800" spc="-20" dirty="0">
                <a:latin typeface="Arial MT"/>
                <a:cs typeface="Arial MT"/>
              </a:rPr>
              <a:t> </a:t>
            </a:r>
            <a:endParaRPr lang="en-US" sz="1800" spc="-20" dirty="0">
              <a:latin typeface="Arial MT"/>
              <a:cs typeface="Arial MT"/>
            </a:endParaRPr>
          </a:p>
          <a:p>
            <a:pPr marL="12700" marR="155575">
              <a:lnSpc>
                <a:spcPct val="99700"/>
              </a:lnSpc>
              <a:spcBef>
                <a:spcPts val="25"/>
              </a:spcBef>
            </a:pPr>
            <a:r>
              <a:rPr lang="en-US" spc="-10" dirty="0">
                <a:latin typeface="Arial MT"/>
                <a:cs typeface="Arial MT"/>
              </a:rPr>
              <a:t>Vivek </a:t>
            </a:r>
            <a:r>
              <a:rPr lang="en-US" spc="-10" dirty="0" err="1">
                <a:latin typeface="Arial MT"/>
                <a:cs typeface="Arial MT"/>
              </a:rPr>
              <a:t>ch</a:t>
            </a:r>
            <a:r>
              <a:rPr sz="1800" spc="-10" dirty="0">
                <a:latin typeface="Arial MT"/>
                <a:cs typeface="Arial MT"/>
              </a:rPr>
              <a:t>  </a:t>
            </a:r>
            <a:endParaRPr lang="en-US" sz="1800" spc="-10" dirty="0">
              <a:latin typeface="Arial MT"/>
              <a:cs typeface="Arial MT"/>
            </a:endParaRPr>
          </a:p>
          <a:p>
            <a:pPr marL="12700" marR="155575">
              <a:lnSpc>
                <a:spcPct val="99700"/>
              </a:lnSpc>
              <a:spcBef>
                <a:spcPts val="25"/>
              </a:spcBef>
            </a:pPr>
            <a:r>
              <a:rPr lang="en-US" spc="-10" dirty="0">
                <a:latin typeface="Arial MT"/>
                <a:cs typeface="Arial MT"/>
              </a:rPr>
              <a:t>Yogesh P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2689" y="2113597"/>
            <a:ext cx="191579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- </a:t>
            </a:r>
            <a:r>
              <a:rPr sz="1800" spc="-10" dirty="0">
                <a:latin typeface="Arial MT"/>
                <a:cs typeface="Arial MT"/>
              </a:rPr>
              <a:t>AP231100111</a:t>
            </a:r>
            <a:r>
              <a:rPr lang="en-US" sz="1800" spc="-10" dirty="0">
                <a:latin typeface="Arial MT"/>
                <a:cs typeface="Arial MT"/>
              </a:rPr>
              <a:t>47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- </a:t>
            </a:r>
            <a:r>
              <a:rPr sz="1800" spc="-10" dirty="0">
                <a:latin typeface="Arial MT"/>
                <a:cs typeface="Arial MT"/>
              </a:rPr>
              <a:t>AP231100111</a:t>
            </a:r>
            <a:r>
              <a:rPr lang="en-US" sz="1800" spc="-10" dirty="0">
                <a:latin typeface="Arial MT"/>
                <a:cs typeface="Arial MT"/>
              </a:rPr>
              <a:t>34</a:t>
            </a:r>
            <a:endParaRPr sz="1800" dirty="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AP2311001</a:t>
            </a:r>
            <a:r>
              <a:rPr lang="en-US" sz="1800" spc="-10" dirty="0">
                <a:latin typeface="Arial MT"/>
                <a:cs typeface="Arial MT"/>
              </a:rPr>
              <a:t>0711</a:t>
            </a:r>
            <a:endParaRPr sz="1800" dirty="0">
              <a:latin typeface="Arial MT"/>
              <a:cs typeface="Arial MT"/>
            </a:endParaRPr>
          </a:p>
          <a:p>
            <a:pPr marL="635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AP231100111</a:t>
            </a:r>
            <a:r>
              <a:rPr lang="en-US" sz="1800" spc="-10" dirty="0">
                <a:latin typeface="Arial MT"/>
                <a:cs typeface="Arial MT"/>
              </a:rPr>
              <a:t>35</a:t>
            </a:r>
            <a:endParaRPr sz="1800" dirty="0">
              <a:latin typeface="Arial MT"/>
              <a:cs typeface="Arial MT"/>
            </a:endParaRPr>
          </a:p>
          <a:p>
            <a:pPr marL="63500">
              <a:lnSpc>
                <a:spcPts val="2130"/>
              </a:lnSpc>
            </a:pPr>
            <a:r>
              <a:rPr sz="1800" dirty="0">
                <a:latin typeface="Arial MT"/>
                <a:cs typeface="Arial MT"/>
              </a:rPr>
              <a:t>-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AP23110011</a:t>
            </a:r>
            <a:r>
              <a:rPr lang="en-US" sz="1800" spc="-10" dirty="0">
                <a:latin typeface="Arial MT"/>
                <a:cs typeface="Arial MT"/>
              </a:rPr>
              <a:t>100</a:t>
            </a:r>
            <a:endParaRPr sz="1800" dirty="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67" y="4041140"/>
            <a:ext cx="4000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TECH|CSE-</a:t>
            </a:r>
            <a:r>
              <a:rPr lang="en-US" sz="1800" spc="-10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|SEMESTER-3|2023-</a:t>
            </a:r>
            <a:r>
              <a:rPr sz="1800" spc="-25" dirty="0">
                <a:latin typeface="Arial MT"/>
                <a:cs typeface="Arial MT"/>
              </a:rPr>
              <a:t>27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10" dirty="0"/>
              <a:t> </a:t>
            </a:r>
            <a:r>
              <a:rPr dirty="0"/>
              <a:t>:</a:t>
            </a:r>
            <a:r>
              <a:rPr spc="130" dirty="0"/>
              <a:t> </a:t>
            </a:r>
            <a:r>
              <a:rPr dirty="0"/>
              <a:t>Sorting</a:t>
            </a:r>
            <a:r>
              <a:rPr spc="130" dirty="0"/>
              <a:t> </a:t>
            </a:r>
            <a:r>
              <a:rPr dirty="0"/>
              <a:t>Algorithm</a:t>
            </a:r>
            <a:r>
              <a:rPr spc="155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127" y="1292487"/>
            <a:ext cx="6344285" cy="26790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Algorithm:</a:t>
            </a:r>
            <a:endParaRPr sz="18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1:</a:t>
            </a:r>
            <a:r>
              <a:rPr sz="1400" spc="-1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choose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field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sort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(code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name).</a:t>
            </a:r>
            <a:endParaRPr sz="1400">
              <a:latin typeface="Calibri"/>
              <a:cs typeface="Calibri"/>
            </a:endParaRPr>
          </a:p>
          <a:p>
            <a:pPr marL="836930" lvl="1" indent="-335915">
              <a:lnSpc>
                <a:spcPct val="100000"/>
              </a:lnSpc>
              <a:spcBef>
                <a:spcPts val="345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2:loop</a:t>
            </a:r>
            <a:r>
              <a:rPr sz="14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program_count-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5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3:</a:t>
            </a:r>
            <a:r>
              <a:rPr sz="1400" spc="-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set</a:t>
            </a:r>
            <a:r>
              <a:rPr sz="14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min_index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5"/>
              </a:spcBef>
              <a:buChar char="○"/>
              <a:tabLst>
                <a:tab pos="836930" algn="l"/>
              </a:tabLst>
            </a:pP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Step</a:t>
            </a:r>
            <a:r>
              <a:rPr sz="14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4:loop</a:t>
            </a:r>
            <a:r>
              <a:rPr sz="140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sz="1400" spc="-1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i+1</a:t>
            </a:r>
            <a:r>
              <a:rPr sz="140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400" spc="-1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program_count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930" algn="l"/>
              </a:tabLst>
            </a:pP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5: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programs[j]&lt;program[j+1]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then</a:t>
            </a:r>
            <a:r>
              <a:rPr sz="14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replace</a:t>
            </a:r>
            <a:r>
              <a:rPr sz="14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values</a:t>
            </a:r>
            <a:r>
              <a:rPr sz="1400" spc="-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min_index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4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j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50"/>
              </a:spcBef>
              <a:buChar char="○"/>
              <a:tabLst>
                <a:tab pos="836930" algn="l"/>
              </a:tabLst>
            </a:pP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6:</a:t>
            </a:r>
            <a:r>
              <a:rPr sz="14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swap</a:t>
            </a:r>
            <a:r>
              <a:rPr sz="14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prorams[i]</a:t>
            </a:r>
            <a:r>
              <a:rPr sz="140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programs[min_index]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5"/>
              </a:spcBef>
              <a:buChar char="○"/>
              <a:tabLst>
                <a:tab pos="836930" algn="l"/>
              </a:tabLst>
            </a:pP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7:</a:t>
            </a:r>
            <a:r>
              <a:rPr sz="14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continue</a:t>
            </a:r>
            <a:r>
              <a:rPr sz="14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program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until</a:t>
            </a:r>
            <a:r>
              <a:rPr sz="1400" spc="-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complete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array</a:t>
            </a:r>
            <a:r>
              <a:rPr sz="1400" spc="-1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4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sorted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50"/>
              </a:spcBef>
              <a:buChar char="○"/>
              <a:tabLst>
                <a:tab pos="836930" algn="l"/>
              </a:tabLst>
            </a:pP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8: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print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success</a:t>
            </a:r>
            <a:r>
              <a:rPr sz="1400" spc="-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message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10" dirty="0"/>
              <a:t> </a:t>
            </a:r>
            <a:r>
              <a:rPr dirty="0"/>
              <a:t>:</a:t>
            </a:r>
            <a:r>
              <a:rPr spc="125" dirty="0"/>
              <a:t> </a:t>
            </a:r>
            <a:r>
              <a:rPr dirty="0"/>
              <a:t>Time</a:t>
            </a:r>
            <a:r>
              <a:rPr spc="90" dirty="0"/>
              <a:t> </a:t>
            </a:r>
            <a:r>
              <a:rPr dirty="0"/>
              <a:t>Complexity</a:t>
            </a:r>
            <a:r>
              <a:rPr spc="14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Sorting</a:t>
            </a:r>
            <a:r>
              <a:rPr spc="130" dirty="0"/>
              <a:t> </a:t>
            </a:r>
            <a:r>
              <a:rPr spc="-10"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0270" y="1696783"/>
          <a:ext cx="754824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Sl.No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Algorithm</a:t>
                      </a:r>
                      <a:r>
                        <a:rPr sz="15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b="1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Algorithm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>
                        <a:lnSpc>
                          <a:spcPts val="238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Bubble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Sort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38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O(n^2)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>
                        <a:lnSpc>
                          <a:spcPts val="239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Sort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395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O(n^2)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05" dirty="0"/>
              <a:t> </a:t>
            </a:r>
            <a:r>
              <a:rPr dirty="0"/>
              <a:t>:</a:t>
            </a:r>
            <a:r>
              <a:rPr spc="135" dirty="0"/>
              <a:t> </a:t>
            </a:r>
            <a:r>
              <a:rPr dirty="0"/>
              <a:t>Searching</a:t>
            </a:r>
            <a:r>
              <a:rPr spc="165" dirty="0"/>
              <a:t> </a:t>
            </a:r>
            <a:r>
              <a:rPr dirty="0"/>
              <a:t>Algorithm</a:t>
            </a:r>
            <a:r>
              <a:rPr spc="15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615" y="1168463"/>
            <a:ext cx="4021454" cy="1915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18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Search: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Algorithm:</a:t>
            </a:r>
            <a:endParaRPr sz="18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1:</a:t>
            </a:r>
            <a:r>
              <a:rPr sz="14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Criteria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5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2:</a:t>
            </a:r>
            <a:r>
              <a:rPr sz="1400" spc="-11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Search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Value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5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Iterate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List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5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4: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Check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Match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5: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 Found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Case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05" dirty="0"/>
              <a:t> </a:t>
            </a:r>
            <a:r>
              <a:rPr dirty="0"/>
              <a:t>:</a:t>
            </a:r>
            <a:r>
              <a:rPr spc="135" dirty="0"/>
              <a:t> </a:t>
            </a:r>
            <a:r>
              <a:rPr dirty="0"/>
              <a:t>Searching</a:t>
            </a:r>
            <a:r>
              <a:rPr spc="165" dirty="0"/>
              <a:t> </a:t>
            </a:r>
            <a:r>
              <a:rPr dirty="0"/>
              <a:t>Algorithm</a:t>
            </a:r>
            <a:r>
              <a:rPr spc="155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427" y="1236281"/>
            <a:ext cx="7493634" cy="3602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Algorithm: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Steps: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1: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2:</a:t>
            </a:r>
            <a:r>
              <a:rPr sz="180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program_cont-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3:</a:t>
            </a:r>
            <a:r>
              <a:rPr sz="1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less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high,repeat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 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4: </a:t>
            </a: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Midpoint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(low+high)/2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5:</a:t>
            </a:r>
            <a:r>
              <a:rPr sz="1800" dirty="0">
                <a:latin typeface="Calibri"/>
                <a:cs typeface="Calibri"/>
              </a:rPr>
              <a:t>Update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6:</a:t>
            </a:r>
            <a:r>
              <a:rPr sz="1800" dirty="0">
                <a:latin typeface="Calibri"/>
                <a:cs typeface="Calibri"/>
              </a:rPr>
              <a:t>Repeat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2-5,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Continue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found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exhausted.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buFont typeface="Wingdings"/>
              <a:buChar char=""/>
              <a:tabLst>
                <a:tab pos="298450" algn="l"/>
              </a:tabLst>
            </a:pPr>
            <a:r>
              <a:rPr sz="1800" spc="-10" dirty="0">
                <a:solidFill>
                  <a:srgbClr val="BEBEBE"/>
                </a:solidFill>
                <a:latin typeface="Calibri"/>
                <a:cs typeface="Calibri"/>
              </a:rPr>
              <a:t>Step-</a:t>
            </a:r>
            <a:r>
              <a:rPr sz="1800" dirty="0">
                <a:solidFill>
                  <a:srgbClr val="BEBEBE"/>
                </a:solidFill>
                <a:latin typeface="Calibri"/>
                <a:cs typeface="Calibri"/>
              </a:rPr>
              <a:t>7:</a:t>
            </a:r>
            <a:r>
              <a:rPr sz="1800" dirty="0">
                <a:latin typeface="Calibri"/>
                <a:cs typeface="Calibri"/>
              </a:rPr>
              <a:t>Target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Found:</a:t>
            </a:r>
            <a:endParaRPr sz="1800">
              <a:latin typeface="Calibri"/>
              <a:cs typeface="Calibri"/>
            </a:endParaRPr>
          </a:p>
          <a:p>
            <a:pPr marL="298450" marR="109855" indent="-286385">
              <a:lnSpc>
                <a:spcPts val="2180"/>
              </a:lnSpc>
              <a:spcBef>
                <a:spcPts val="75"/>
              </a:spcBef>
              <a:buFont typeface="Wingdings"/>
              <a:buChar char=""/>
              <a:tabLst>
                <a:tab pos="298450" algn="l"/>
                <a:tab pos="1085215" algn="l"/>
              </a:tabLst>
            </a:pPr>
            <a:r>
              <a:rPr sz="180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target, return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 -</a:t>
            </a:r>
            <a:r>
              <a:rPr sz="1800" spc="-25" dirty="0">
                <a:latin typeface="Calibri"/>
                <a:cs typeface="Calibri"/>
              </a:rPr>
              <a:t>1).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00" dirty="0"/>
              <a:t> </a:t>
            </a:r>
            <a:r>
              <a:rPr dirty="0"/>
              <a:t>:</a:t>
            </a:r>
            <a:r>
              <a:rPr spc="130" dirty="0"/>
              <a:t> </a:t>
            </a:r>
            <a:r>
              <a:rPr dirty="0"/>
              <a:t>Time</a:t>
            </a:r>
            <a:r>
              <a:rPr spc="85" dirty="0"/>
              <a:t> </a:t>
            </a:r>
            <a:r>
              <a:rPr dirty="0"/>
              <a:t>Complexity</a:t>
            </a:r>
            <a:r>
              <a:rPr spc="15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Searching</a:t>
            </a:r>
            <a:r>
              <a:rPr spc="160" dirty="0"/>
              <a:t> </a:t>
            </a:r>
            <a:r>
              <a:rPr spc="-10"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0270" y="1696783"/>
          <a:ext cx="754824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Sl.No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Algorithm</a:t>
                      </a:r>
                      <a:r>
                        <a:rPr sz="15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Name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Algorithm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>
                        <a:lnSpc>
                          <a:spcPts val="238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38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>
                        <a:lnSpc>
                          <a:spcPts val="239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3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O(log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Overview</a:t>
            </a:r>
            <a:r>
              <a:rPr spc="110" dirty="0"/>
              <a:t> </a:t>
            </a:r>
            <a:r>
              <a:rPr dirty="0"/>
              <a:t>Code[</a:t>
            </a:r>
            <a:r>
              <a:rPr sz="1200" dirty="0"/>
              <a:t>overview</a:t>
            </a:r>
            <a:r>
              <a:rPr sz="1200" spc="70" dirty="0"/>
              <a:t> </a:t>
            </a:r>
            <a:r>
              <a:rPr sz="1250" spc="10" dirty="0"/>
              <a:t>of</a:t>
            </a:r>
            <a:r>
              <a:rPr sz="1250" spc="45" dirty="0"/>
              <a:t> </a:t>
            </a:r>
            <a:r>
              <a:rPr sz="1250" spc="10" dirty="0"/>
              <a:t>searching,Sorting,CRUD</a:t>
            </a:r>
            <a:r>
              <a:rPr sz="1250" spc="70" dirty="0"/>
              <a:t> </a:t>
            </a:r>
            <a:r>
              <a:rPr sz="1250" spc="10" dirty="0"/>
              <a:t>and</a:t>
            </a:r>
            <a:r>
              <a:rPr sz="1250" spc="105" dirty="0"/>
              <a:t> </a:t>
            </a:r>
            <a:r>
              <a:rPr sz="1250" spc="10" dirty="0"/>
              <a:t>Storage</a:t>
            </a:r>
            <a:r>
              <a:rPr sz="1250" spc="100" dirty="0"/>
              <a:t> </a:t>
            </a:r>
            <a:r>
              <a:rPr sz="1250" spc="-10" dirty="0"/>
              <a:t>options</a:t>
            </a:r>
            <a:r>
              <a:rPr spc="-10" dirty="0"/>
              <a:t>]</a:t>
            </a:r>
            <a:endParaRPr sz="1250"/>
          </a:p>
        </p:txBody>
      </p:sp>
      <p:sp>
        <p:nvSpPr>
          <p:cNvPr id="3" name="object 3"/>
          <p:cNvSpPr txBox="1"/>
          <p:nvPr/>
        </p:nvSpPr>
        <p:spPr>
          <a:xfrm>
            <a:off x="688975" y="1106487"/>
            <a:ext cx="5452110" cy="3382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CRUD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Operations</a:t>
            </a:r>
            <a:endParaRPr sz="1100">
              <a:latin typeface="Arial MT"/>
              <a:cs typeface="Arial MT"/>
            </a:endParaRPr>
          </a:p>
          <a:p>
            <a:pPr marL="12700" marR="1699895" algn="just">
              <a:lnSpc>
                <a:spcPct val="997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addProgram()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/*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10" dirty="0">
                <a:latin typeface="Arial MT"/>
                <a:cs typeface="Arial MT"/>
              </a:rPr>
              <a:t> program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details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*/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} </a:t>
            </a: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viewProgram() {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/*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Read: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Displays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program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*/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} </a:t>
            </a: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editProgram()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/*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Update: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Modifies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details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*/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deleteProgram()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/*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Delete: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Removes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Sorting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(e.g.,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credits)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sortPrograms()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Sorts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programs</a:t>
            </a:r>
            <a:r>
              <a:rPr sz="1100" spc="-10" dirty="0">
                <a:latin typeface="Arial MT"/>
                <a:cs typeface="Arial MT"/>
              </a:rPr>
              <a:t> alphabetically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credits</a:t>
            </a:r>
            <a:endParaRPr sz="1100">
              <a:latin typeface="Arial MT"/>
              <a:cs typeface="Arial MT"/>
            </a:endParaRPr>
          </a:p>
          <a:p>
            <a:pPr marL="317500" marR="5080" indent="-152400">
              <a:lnSpc>
                <a:spcPct val="102400"/>
              </a:lnSpc>
              <a:spcBef>
                <a:spcPts val="5"/>
              </a:spcBef>
            </a:pPr>
            <a:r>
              <a:rPr sz="1100" spc="-10" dirty="0">
                <a:latin typeface="Arial MT"/>
                <a:cs typeface="Arial MT"/>
              </a:rPr>
              <a:t>std::sort(programs.begin(),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programs.end(),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[](const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&amp;a,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&amp;b)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 </a:t>
            </a: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a.name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&lt;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b.name;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Sort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name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280"/>
              </a:lnSpc>
            </a:pPr>
            <a:r>
              <a:rPr sz="1100" spc="-25" dirty="0">
                <a:latin typeface="Arial MT"/>
                <a:cs typeface="Arial MT"/>
              </a:rPr>
              <a:t>});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Searching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(e.g.,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name)</a:t>
            </a:r>
            <a:endParaRPr sz="1100">
              <a:latin typeface="Arial MT"/>
              <a:cs typeface="Arial MT"/>
            </a:endParaRPr>
          </a:p>
          <a:p>
            <a:pPr marL="165100" marR="2202180" indent="-153035">
              <a:lnSpc>
                <a:spcPct val="102400"/>
              </a:lnSpc>
            </a:pPr>
            <a:r>
              <a:rPr sz="1100" dirty="0">
                <a:latin typeface="Arial MT"/>
                <a:cs typeface="Arial MT"/>
              </a:rPr>
              <a:t>Program*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searchProgram(const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std::string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&amp;name)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(auto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&amp;program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 </a:t>
            </a:r>
            <a:r>
              <a:rPr sz="1100" spc="-10" dirty="0">
                <a:latin typeface="Arial MT"/>
                <a:cs typeface="Arial MT"/>
              </a:rPr>
              <a:t>programs)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317500">
              <a:lnSpc>
                <a:spcPts val="128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(program.name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name)</a:t>
            </a:r>
            <a:endParaRPr sz="1100">
              <a:latin typeface="Arial MT"/>
              <a:cs typeface="Arial MT"/>
            </a:endParaRPr>
          </a:p>
          <a:p>
            <a:pPr marL="470534">
              <a:lnSpc>
                <a:spcPts val="13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&amp;program;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pointer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found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program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</a:pP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nullptr;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found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spc="-50" dirty="0">
                <a:latin typeface="Arial MT"/>
                <a:cs typeface="Arial MT"/>
              </a:rPr>
              <a:t>}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75" y="179387"/>
            <a:ext cx="5083810" cy="473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78885">
              <a:lnSpc>
                <a:spcPct val="102400"/>
              </a:lnSpc>
              <a:spcBef>
                <a:spcPts val="95"/>
              </a:spcBef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Storage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Options </a:t>
            </a: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saveToFile()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280"/>
              </a:lnSpc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Opens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write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Saves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program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structured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format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void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loadFromFile()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Opens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file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Loads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program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reconstructing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objects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list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marL="12700" marR="3202940">
              <a:lnSpc>
                <a:spcPct val="1024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Flow </a:t>
            </a:r>
            <a:r>
              <a:rPr sz="1100" dirty="0">
                <a:latin typeface="Arial MT"/>
                <a:cs typeface="Arial MT"/>
              </a:rPr>
              <a:t>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main()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280"/>
              </a:lnSpc>
            </a:pPr>
            <a:r>
              <a:rPr sz="1100" dirty="0">
                <a:latin typeface="Arial MT"/>
                <a:cs typeface="Arial MT"/>
              </a:rPr>
              <a:t>loadFromFile();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Load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start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marL="165100" marR="4279900">
              <a:lnSpc>
                <a:spcPct val="102499"/>
              </a:lnSpc>
            </a:pPr>
            <a:r>
              <a:rPr sz="1100" dirty="0">
                <a:latin typeface="Arial MT"/>
                <a:cs typeface="Arial MT"/>
              </a:rPr>
              <a:t>int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choice; </a:t>
            </a:r>
            <a:r>
              <a:rPr sz="1100" dirty="0">
                <a:latin typeface="Arial MT"/>
                <a:cs typeface="Arial MT"/>
              </a:rPr>
              <a:t>do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317500" marR="2530475">
              <a:lnSpc>
                <a:spcPts val="1280"/>
              </a:lnSpc>
              <a:spcBef>
                <a:spcPts val="110"/>
              </a:spcBef>
            </a:pPr>
            <a:r>
              <a:rPr sz="1100" dirty="0">
                <a:latin typeface="Arial MT"/>
                <a:cs typeface="Arial MT"/>
              </a:rPr>
              <a:t>//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Display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Menu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8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choice </a:t>
            </a:r>
            <a:r>
              <a:rPr sz="1100" dirty="0">
                <a:latin typeface="Arial MT"/>
                <a:cs typeface="Arial MT"/>
              </a:rPr>
              <a:t>switch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(choice)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470534" marR="2746375">
              <a:lnSpc>
                <a:spcPct val="99600"/>
              </a:lnSpc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addProgram();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break; </a:t>
            </a: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viewProgram();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break; </a:t>
            </a: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editProgram();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break;</a:t>
            </a:r>
            <a:endParaRPr sz="1100">
              <a:latin typeface="Arial MT"/>
              <a:cs typeface="Arial MT"/>
            </a:endParaRPr>
          </a:p>
          <a:p>
            <a:pPr marL="470534" marR="2643505">
              <a:lnSpc>
                <a:spcPts val="128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deleteProgram();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break; </a:t>
            </a: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sortPrograms();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break;</a:t>
            </a:r>
            <a:endParaRPr sz="1100">
              <a:latin typeface="Arial MT"/>
              <a:cs typeface="Arial MT"/>
            </a:endParaRPr>
          </a:p>
          <a:p>
            <a:pPr marL="470534">
              <a:lnSpc>
                <a:spcPts val="1295"/>
              </a:lnSpc>
            </a:pP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6: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/*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searchProgram("name");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*/ </a:t>
            </a:r>
            <a:r>
              <a:rPr sz="1100" spc="-10" dirty="0">
                <a:latin typeface="Arial MT"/>
                <a:cs typeface="Arial MT"/>
              </a:rPr>
              <a:t>break;</a:t>
            </a:r>
            <a:endParaRPr sz="1100">
              <a:latin typeface="Arial MT"/>
              <a:cs typeface="Arial MT"/>
            </a:endParaRPr>
          </a:p>
          <a:p>
            <a:pPr marL="317500">
              <a:lnSpc>
                <a:spcPts val="1300"/>
              </a:lnSpc>
            </a:pP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}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while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(choice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!=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marL="165100" marR="2545715">
              <a:lnSpc>
                <a:spcPct val="102499"/>
              </a:lnSpc>
            </a:pPr>
            <a:r>
              <a:rPr sz="1100" dirty="0">
                <a:latin typeface="Arial MT"/>
                <a:cs typeface="Arial MT"/>
              </a:rPr>
              <a:t>saveToFile();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//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Save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programs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exit </a:t>
            </a: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sz="1100" spc="-5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Screen</a:t>
            </a:r>
            <a:r>
              <a:rPr spc="85" dirty="0"/>
              <a:t> </a:t>
            </a:r>
            <a:r>
              <a:rPr dirty="0"/>
              <a:t>Shots[</a:t>
            </a:r>
            <a:r>
              <a:rPr sz="1250" dirty="0"/>
              <a:t>*</a:t>
            </a:r>
            <a:r>
              <a:rPr sz="1200" dirty="0"/>
              <a:t>Screen shot</a:t>
            </a:r>
            <a:r>
              <a:rPr sz="1200" spc="5" dirty="0"/>
              <a:t> </a:t>
            </a:r>
            <a:r>
              <a:rPr sz="1200" dirty="0"/>
              <a:t>of</a:t>
            </a:r>
            <a:r>
              <a:rPr sz="1200" spc="15" dirty="0"/>
              <a:t> </a:t>
            </a:r>
            <a:r>
              <a:rPr sz="1200" spc="-10" dirty="0"/>
              <a:t>CRUD,Sorting,Searching,Comparison(both</a:t>
            </a:r>
            <a:r>
              <a:rPr sz="1200" spc="85" dirty="0"/>
              <a:t> </a:t>
            </a:r>
            <a:r>
              <a:rPr sz="1200" spc="-10" dirty="0"/>
              <a:t>sorting</a:t>
            </a:r>
            <a:r>
              <a:rPr sz="1200" spc="15" dirty="0"/>
              <a:t> </a:t>
            </a:r>
            <a:r>
              <a:rPr sz="1200" dirty="0"/>
              <a:t>&amp;</a:t>
            </a:r>
            <a:r>
              <a:rPr sz="1200" spc="30" dirty="0"/>
              <a:t> </a:t>
            </a:r>
            <a:r>
              <a:rPr sz="1200" dirty="0"/>
              <a:t>Searching</a:t>
            </a:r>
            <a:r>
              <a:rPr sz="1200" spc="15" dirty="0"/>
              <a:t> </a:t>
            </a:r>
            <a:r>
              <a:rPr sz="1200" dirty="0"/>
              <a:t>&amp;</a:t>
            </a:r>
            <a:r>
              <a:rPr sz="1200" spc="5" dirty="0"/>
              <a:t> </a:t>
            </a:r>
            <a:r>
              <a:rPr sz="1200" spc="-10" dirty="0"/>
              <a:t>store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133350" y="2571750"/>
            <a:ext cx="5219700" cy="2038350"/>
            <a:chOff x="133350" y="2571750"/>
            <a:chExt cx="5219700" cy="2038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" y="2609850"/>
              <a:ext cx="1714500" cy="1914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0950" y="2581275"/>
              <a:ext cx="1562100" cy="198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950" y="2571750"/>
              <a:ext cx="1866900" cy="20383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0" y="2590800"/>
            <a:ext cx="1876425" cy="208597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6200" y="876300"/>
            <a:ext cx="8886825" cy="1952625"/>
            <a:chOff x="76200" y="876300"/>
            <a:chExt cx="8886825" cy="195262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5700" y="876300"/>
              <a:ext cx="1457325" cy="1952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0" y="933450"/>
              <a:ext cx="7419975" cy="155257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10475" y="2905125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130"/>
              </a:spcBef>
            </a:pPr>
            <a:r>
              <a:rPr dirty="0"/>
              <a:t>Screen</a:t>
            </a:r>
            <a:r>
              <a:rPr spc="145" dirty="0"/>
              <a:t> </a:t>
            </a:r>
            <a:r>
              <a:rPr spc="-20" dirty="0"/>
              <a:t>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42975"/>
            <a:ext cx="5334000" cy="2619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1019175"/>
            <a:ext cx="2514600" cy="2466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3619500"/>
            <a:ext cx="2409825" cy="1390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82696" y="4147820"/>
            <a:ext cx="4454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Arial MT"/>
                <a:cs typeface="Arial MT"/>
              </a:rPr>
              <a:t>Compiled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Successfully!!!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610" y="1128161"/>
            <a:ext cx="6329045" cy="24885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50" marR="5080" indent="-6350" algn="just">
              <a:lnSpc>
                <a:spcPct val="112300"/>
              </a:lnSpc>
              <a:spcBef>
                <a:spcPts val="8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1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12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Management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10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135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effective </a:t>
            </a:r>
            <a:r>
              <a:rPr sz="1800" dirty="0">
                <a:latin typeface="Arial MT"/>
                <a:cs typeface="Arial MT"/>
              </a:rPr>
              <a:t>solution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records,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functionalities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CRUD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operations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efficient</a:t>
            </a:r>
            <a:r>
              <a:rPr sz="1800" spc="2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2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retrieval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via</a:t>
            </a:r>
            <a:r>
              <a:rPr sz="1800" spc="2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sorting</a:t>
            </a:r>
            <a:r>
              <a:rPr sz="1800" spc="2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searching.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4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comparing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sorting</a:t>
            </a:r>
            <a:r>
              <a:rPr sz="1800" spc="4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searching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algorithms,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demonstrates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choosing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right </a:t>
            </a:r>
            <a:r>
              <a:rPr sz="1800" dirty="0">
                <a:latin typeface="Arial MT"/>
                <a:cs typeface="Arial MT"/>
              </a:rPr>
              <a:t>algorithm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optimization.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module’s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modular </a:t>
            </a:r>
            <a:r>
              <a:rPr sz="1800" dirty="0">
                <a:latin typeface="Arial MT"/>
                <a:cs typeface="Arial MT"/>
              </a:rPr>
              <a:t>structure,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alongside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file-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persistence,</a:t>
            </a:r>
            <a:r>
              <a:rPr sz="1800" spc="4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ensures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reliable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maintainable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program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management.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Introduction</a:t>
            </a:r>
            <a:r>
              <a:rPr spc="90" dirty="0"/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127" y="1146873"/>
            <a:ext cx="7928609" cy="255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0"/>
              </a:spcBef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 module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records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"programs,"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each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unique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ID,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code,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basic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CRUD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(Create,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Retrieve,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Update,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Delete) </a:t>
            </a:r>
            <a:r>
              <a:rPr sz="1800" dirty="0">
                <a:latin typeface="Arial MT"/>
                <a:cs typeface="Arial MT"/>
              </a:rPr>
              <a:t>operations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records,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functionalities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searching.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persistence,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ensuring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records </a:t>
            </a:r>
            <a:r>
              <a:rPr sz="1800" dirty="0">
                <a:latin typeface="Arial MT"/>
                <a:cs typeface="Arial MT"/>
              </a:rPr>
              <a:t>remain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accessible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across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sessions.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demonstrates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effective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management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techniques,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algorithm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comparisons,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efficiency </a:t>
            </a:r>
            <a:r>
              <a:rPr sz="1800" dirty="0">
                <a:latin typeface="Arial MT"/>
                <a:cs typeface="Arial MT"/>
              </a:rPr>
              <a:t>evaluation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operations.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1997392"/>
            <a:ext cx="497395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315" dirty="0"/>
              <a:t>Thank</a:t>
            </a:r>
            <a:r>
              <a:rPr sz="7200" spc="-204" dirty="0"/>
              <a:t> </a:t>
            </a:r>
            <a:r>
              <a:rPr sz="7200" spc="135" dirty="0"/>
              <a:t>You!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Architecture</a:t>
            </a:r>
            <a:r>
              <a:rPr spc="240" dirty="0"/>
              <a:t> </a:t>
            </a:r>
            <a:r>
              <a:rPr spc="-10" dirty="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971550"/>
            <a:ext cx="8686800" cy="3810000"/>
            <a:chOff x="304800" y="971550"/>
            <a:chExt cx="8686800" cy="381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971550"/>
              <a:ext cx="8686800" cy="3810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2266950"/>
              <a:ext cx="1295400" cy="1123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30"/>
              </a:spcBef>
            </a:pPr>
            <a:r>
              <a:rPr dirty="0"/>
              <a:t>Module</a:t>
            </a:r>
            <a:r>
              <a:rPr spc="20" dirty="0"/>
              <a:t> </a:t>
            </a:r>
            <a:r>
              <a:rPr dirty="0"/>
              <a:t>Description</a:t>
            </a:r>
            <a:r>
              <a:rPr spc="50" dirty="0"/>
              <a:t> </a:t>
            </a:r>
            <a:r>
              <a:rPr dirty="0"/>
              <a:t>:</a:t>
            </a:r>
            <a:r>
              <a:rPr spc="50" dirty="0"/>
              <a:t> </a:t>
            </a:r>
            <a:r>
              <a:rPr dirty="0"/>
              <a:t>Program</a:t>
            </a:r>
            <a:r>
              <a:rPr spc="75" dirty="0"/>
              <a:t> </a:t>
            </a:r>
            <a:r>
              <a:rPr dirty="0"/>
              <a:t>Level</a:t>
            </a:r>
            <a:r>
              <a:rPr spc="15" dirty="0"/>
              <a:t> </a:t>
            </a:r>
            <a:r>
              <a:rPr dirty="0"/>
              <a:t>Objective</a:t>
            </a:r>
            <a:r>
              <a:rPr spc="85" dirty="0"/>
              <a:t> </a:t>
            </a:r>
            <a:r>
              <a:rPr spc="-10" dirty="0"/>
              <a:t>Setting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1146439"/>
            <a:ext cx="8041640" cy="2955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9730" marR="5080" indent="-367665">
              <a:lnSpc>
                <a:spcPct val="115199"/>
              </a:lnSpc>
              <a:spcBef>
                <a:spcPts val="114"/>
              </a:spcBef>
              <a:buChar char="●"/>
              <a:tabLst>
                <a:tab pos="379730" algn="l"/>
              </a:tabLst>
            </a:pP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module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handle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simple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stores,</a:t>
            </a:r>
            <a:r>
              <a:rPr sz="1400" spc="50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retrieves,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updates,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various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programs.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functionalities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CRUD </a:t>
            </a:r>
            <a:r>
              <a:rPr sz="1400" dirty="0">
                <a:latin typeface="Arial MT"/>
                <a:cs typeface="Arial MT"/>
              </a:rPr>
              <a:t>(Create,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Update,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Delete)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operations,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sorting,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searching,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comparisons.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module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error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handling,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terminal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formatting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colors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enhance </a:t>
            </a:r>
            <a:r>
              <a:rPr sz="1400" dirty="0">
                <a:latin typeface="Arial MT"/>
                <a:cs typeface="Arial MT"/>
              </a:rPr>
              <a:t>readability.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follows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approach,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ensuring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efficient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management</a:t>
            </a:r>
            <a:endParaRPr sz="1400">
              <a:latin typeface="Arial MT"/>
              <a:cs typeface="Arial MT"/>
            </a:endParaRPr>
          </a:p>
          <a:p>
            <a:pPr marL="13335" marR="715010">
              <a:lnSpc>
                <a:spcPts val="1650"/>
              </a:lnSpc>
              <a:spcBef>
                <a:spcPts val="580"/>
              </a:spcBef>
            </a:pPr>
            <a:r>
              <a:rPr sz="1400" spc="-1275" dirty="0">
                <a:solidFill>
                  <a:srgbClr val="585858"/>
                </a:solidFill>
                <a:latin typeface="Arial MT"/>
                <a:cs typeface="Arial MT"/>
              </a:rPr>
              <a:t>●</a:t>
            </a:r>
            <a:r>
              <a:rPr sz="1400" spc="-865" dirty="0">
                <a:solidFill>
                  <a:srgbClr val="585858"/>
                </a:solidFill>
                <a:latin typeface="Arial MT"/>
                <a:cs typeface="Arial MT"/>
              </a:rPr>
              <a:t>111</a:t>
            </a:r>
            <a:r>
              <a:rPr sz="1400" spc="-55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400" spc="-46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400" spc="-44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400" b="1" dirty="0">
                <a:latin typeface="Arial"/>
                <a:cs typeface="Arial"/>
              </a:rPr>
              <a:t>File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records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startup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saves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persistence,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options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creating,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updating,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viewing,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records.</a:t>
            </a:r>
            <a:endParaRPr sz="1400">
              <a:latin typeface="Arial MT"/>
              <a:cs typeface="Arial MT"/>
            </a:endParaRPr>
          </a:p>
          <a:p>
            <a:pPr marL="13335" marR="364490">
              <a:lnSpc>
                <a:spcPct val="100200"/>
              </a:lnSpc>
              <a:spcBef>
                <a:spcPts val="275"/>
              </a:spcBef>
            </a:pPr>
            <a:r>
              <a:rPr sz="1800" spc="-1490" dirty="0">
                <a:solidFill>
                  <a:srgbClr val="585858"/>
                </a:solidFill>
                <a:latin typeface="Arial MT"/>
                <a:cs typeface="Arial MT"/>
              </a:rPr>
              <a:t>●</a:t>
            </a:r>
            <a:r>
              <a:rPr sz="1400" spc="-985" dirty="0">
                <a:solidFill>
                  <a:srgbClr val="585858"/>
                </a:solidFill>
                <a:latin typeface="Arial MT"/>
                <a:cs typeface="Arial MT"/>
              </a:rPr>
              <a:t>_</a:t>
            </a:r>
            <a:r>
              <a:rPr sz="1400" spc="-67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400" spc="-465" dirty="0">
                <a:solidFill>
                  <a:srgbClr val="585858"/>
                </a:solidFill>
                <a:latin typeface="Arial MT"/>
                <a:cs typeface="Arial MT"/>
              </a:rPr>
              <a:t>---</a:t>
            </a:r>
            <a:r>
              <a:rPr sz="1400" spc="-8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400" b="1" dirty="0">
                <a:latin typeface="Arial"/>
                <a:cs typeface="Arial"/>
              </a:rPr>
              <a:t>Search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 Sort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Functionalities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Allows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search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program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sort </a:t>
            </a:r>
            <a:r>
              <a:rPr sz="1400" dirty="0">
                <a:latin typeface="Arial MT"/>
                <a:cs typeface="Arial MT"/>
              </a:rPr>
              <a:t>records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Bubble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Sort,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options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these algorithms.</a:t>
            </a:r>
            <a:endParaRPr sz="1400">
              <a:latin typeface="Arial MT"/>
              <a:cs typeface="Arial MT"/>
            </a:endParaRPr>
          </a:p>
          <a:p>
            <a:pPr marL="13335" marR="499109">
              <a:lnSpc>
                <a:spcPct val="102800"/>
              </a:lnSpc>
              <a:spcBef>
                <a:spcPts val="225"/>
              </a:spcBef>
            </a:pPr>
            <a:r>
              <a:rPr sz="1400" b="1" spc="-10" dirty="0">
                <a:latin typeface="Arial"/>
                <a:cs typeface="Arial"/>
              </a:rPr>
              <a:t>User-</a:t>
            </a:r>
            <a:r>
              <a:rPr sz="1400" b="1" dirty="0">
                <a:latin typeface="Arial"/>
                <a:cs typeface="Arial"/>
              </a:rPr>
              <a:t>Friendly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Interface</a:t>
            </a:r>
            <a:r>
              <a:rPr sz="1400" spc="-10" dirty="0">
                <a:latin typeface="Arial MT"/>
                <a:cs typeface="Arial MT"/>
              </a:rPr>
              <a:t>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Offers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menu-</a:t>
            </a:r>
            <a:r>
              <a:rPr sz="1400" dirty="0">
                <a:latin typeface="Arial MT"/>
                <a:cs typeface="Arial MT"/>
              </a:rPr>
              <a:t>driven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interface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validation,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clear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guidance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options,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help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smooth navigation and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ease of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use.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70" dirty="0"/>
              <a:t> </a:t>
            </a:r>
            <a:r>
              <a:rPr dirty="0"/>
              <a:t>Setting:Field/table</a:t>
            </a:r>
            <a:r>
              <a:rPr spc="265" dirty="0"/>
              <a:t> </a:t>
            </a:r>
            <a:r>
              <a:rPr spc="-10" dirty="0"/>
              <a:t>details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2282" y="1162177"/>
          <a:ext cx="8059420" cy="2157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integer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Program_lo_code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Program_lo_name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Program_lo_details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String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</a:t>
            </a:r>
            <a:r>
              <a:rPr spc="204" dirty="0"/>
              <a:t> </a:t>
            </a:r>
            <a:r>
              <a:rPr dirty="0"/>
              <a:t>level</a:t>
            </a:r>
            <a:r>
              <a:rPr spc="225" dirty="0"/>
              <a:t> </a:t>
            </a:r>
            <a:r>
              <a:rPr dirty="0"/>
              <a:t>objective</a:t>
            </a:r>
            <a:r>
              <a:rPr spc="200" dirty="0"/>
              <a:t> </a:t>
            </a:r>
            <a:r>
              <a:rPr dirty="0"/>
              <a:t>setting:Programming</a:t>
            </a:r>
            <a:r>
              <a:rPr spc="14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615" y="1158938"/>
            <a:ext cx="5853430" cy="2548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9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name:Program_setting.txt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9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spc="-20" dirty="0">
                <a:latin typeface="Arial"/>
                <a:cs typeface="Arial"/>
              </a:rPr>
              <a:t>Function/method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name</a:t>
            </a:r>
            <a:endParaRPr sz="1800" dirty="0">
              <a:latin typeface="Arial"/>
              <a:cs typeface="Arial"/>
            </a:endParaRPr>
          </a:p>
          <a:p>
            <a:pPr marL="836930" lvl="1" indent="-366395">
              <a:lnSpc>
                <a:spcPct val="100000"/>
              </a:lnSpc>
              <a:spcBef>
                <a:spcPts val="320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dirty="0">
                <a:latin typeface="Arial"/>
                <a:cs typeface="Arial"/>
              </a:rPr>
              <a:t>Create: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 MT"/>
                <a:cs typeface="Arial MT"/>
              </a:rPr>
              <a:t>Th</a:t>
            </a:r>
            <a:r>
              <a:rPr lang="en-US" sz="1800" spc="-10" dirty="0" err="1">
                <a:latin typeface="Arial MT"/>
                <a:cs typeface="Arial MT"/>
              </a:rPr>
              <a:t>e_White_Walkers</a:t>
            </a:r>
            <a:r>
              <a:rPr lang="en-US" spc="-10" dirty="0" err="1">
                <a:latin typeface="Arial MT"/>
                <a:cs typeface="Arial MT"/>
              </a:rPr>
              <a:t>_</a:t>
            </a:r>
            <a:r>
              <a:rPr sz="1800" spc="-10" dirty="0" err="1">
                <a:latin typeface="Arial MT"/>
                <a:cs typeface="Arial MT"/>
              </a:rPr>
              <a:t>create_program</a:t>
            </a:r>
            <a:endParaRPr sz="1800" dirty="0">
              <a:latin typeface="Arial MT"/>
              <a:cs typeface="Arial MT"/>
            </a:endParaRPr>
          </a:p>
          <a:p>
            <a:pPr marL="836930" lvl="1" indent="-366395">
              <a:lnSpc>
                <a:spcPct val="100000"/>
              </a:lnSpc>
              <a:spcBef>
                <a:spcPts val="320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dirty="0">
                <a:latin typeface="Arial"/>
                <a:cs typeface="Arial"/>
              </a:rPr>
              <a:t>Update: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dirty="0" err="1">
                <a:latin typeface="Arial MT"/>
                <a:cs typeface="Arial MT"/>
              </a:rPr>
              <a:t>_</a:t>
            </a:r>
            <a:r>
              <a:rPr sz="1800" spc="-10" dirty="0" err="1">
                <a:latin typeface="Arial MT"/>
                <a:cs typeface="Arial MT"/>
              </a:rPr>
              <a:t>update_program</a:t>
            </a:r>
            <a:endParaRPr sz="1800" dirty="0">
              <a:latin typeface="Arial MT"/>
              <a:cs typeface="Arial MT"/>
            </a:endParaRPr>
          </a:p>
          <a:p>
            <a:pPr marL="836930" lvl="1" indent="-366395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spc="-10" dirty="0">
                <a:latin typeface="Arial"/>
                <a:cs typeface="Arial"/>
              </a:rPr>
              <a:t>Retrieve: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dirty="0" err="1">
                <a:latin typeface="Arial MT"/>
                <a:cs typeface="Arial MT"/>
              </a:rPr>
              <a:t>_</a:t>
            </a:r>
            <a:r>
              <a:rPr sz="1800" spc="-10" dirty="0" err="1">
                <a:latin typeface="Arial MT"/>
                <a:cs typeface="Arial MT"/>
              </a:rPr>
              <a:t>retrieve_programs</a:t>
            </a:r>
            <a:endParaRPr sz="1800" dirty="0">
              <a:latin typeface="Arial MT"/>
              <a:cs typeface="Arial MT"/>
            </a:endParaRPr>
          </a:p>
          <a:p>
            <a:pPr marL="836930" lvl="1" indent="-366395">
              <a:lnSpc>
                <a:spcPct val="100000"/>
              </a:lnSpc>
              <a:spcBef>
                <a:spcPts val="320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dirty="0">
                <a:latin typeface="Arial"/>
                <a:cs typeface="Arial"/>
              </a:rPr>
              <a:t>Delete: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dirty="0" err="1">
                <a:latin typeface="Arial MT"/>
                <a:cs typeface="Arial MT"/>
              </a:rPr>
              <a:t>_</a:t>
            </a:r>
            <a:r>
              <a:rPr sz="1800" spc="-10" dirty="0" err="1">
                <a:latin typeface="Arial MT"/>
                <a:cs typeface="Arial MT"/>
              </a:rPr>
              <a:t>delete_program</a:t>
            </a:r>
            <a:endParaRPr sz="1800" dirty="0">
              <a:latin typeface="Arial MT"/>
              <a:cs typeface="Arial MT"/>
            </a:endParaRPr>
          </a:p>
          <a:p>
            <a:pPr marL="836930" lvl="1" indent="-366395">
              <a:lnSpc>
                <a:spcPct val="100000"/>
              </a:lnSpc>
              <a:spcBef>
                <a:spcPts val="245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dirty="0">
                <a:latin typeface="Arial"/>
                <a:cs typeface="Arial"/>
              </a:rPr>
              <a:t>Sorting: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spc="-10" dirty="0" err="1">
                <a:latin typeface="Arial MT"/>
                <a:cs typeface="Arial MT"/>
              </a:rPr>
              <a:t>_sort_by_field</a:t>
            </a:r>
            <a:endParaRPr sz="1800" dirty="0">
              <a:latin typeface="Arial MT"/>
              <a:cs typeface="Arial MT"/>
            </a:endParaRPr>
          </a:p>
          <a:p>
            <a:pPr marL="836930" lvl="1" indent="-366395">
              <a:lnSpc>
                <a:spcPct val="100000"/>
              </a:lnSpc>
              <a:spcBef>
                <a:spcPts val="320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dirty="0">
                <a:latin typeface="Arial"/>
                <a:cs typeface="Arial"/>
              </a:rPr>
              <a:t>Searching: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spc="-10" dirty="0" err="1">
                <a:latin typeface="Arial MT"/>
                <a:cs typeface="Arial MT"/>
              </a:rPr>
              <a:t>_search_by_field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70" dirty="0"/>
              <a:t> </a:t>
            </a:r>
            <a:r>
              <a:rPr dirty="0"/>
              <a:t>:Programming</a:t>
            </a:r>
            <a:r>
              <a:rPr spc="21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450" y="1168463"/>
            <a:ext cx="7745095" cy="22365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Font typeface="Arial MT"/>
              <a:buChar char="○"/>
              <a:tabLst>
                <a:tab pos="379095" algn="l"/>
              </a:tabLst>
            </a:pPr>
            <a:r>
              <a:rPr sz="1800" b="1" dirty="0">
                <a:latin typeface="Arial"/>
                <a:cs typeface="Arial"/>
              </a:rPr>
              <a:t>Comparison(both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searching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Sorting)</a:t>
            </a:r>
            <a:r>
              <a:rPr sz="1800" spc="-10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836930" lvl="1" indent="-367030">
              <a:lnSpc>
                <a:spcPct val="100000"/>
              </a:lnSpc>
              <a:spcBef>
                <a:spcPts val="320"/>
              </a:spcBef>
              <a:buChar char="■"/>
              <a:tabLst>
                <a:tab pos="836930" algn="l"/>
              </a:tabLst>
            </a:pPr>
            <a:r>
              <a:rPr sz="1800" spc="-25" dirty="0">
                <a:latin typeface="Arial MT"/>
                <a:cs typeface="Arial MT"/>
              </a:rPr>
              <a:t>For</a:t>
            </a:r>
            <a:endParaRPr sz="1800" dirty="0">
              <a:latin typeface="Arial MT"/>
              <a:cs typeface="Arial MT"/>
            </a:endParaRPr>
          </a:p>
          <a:p>
            <a:pPr marL="83693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Arial MT"/>
                <a:cs typeface="Arial MT"/>
              </a:rPr>
              <a:t>Searching-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dirty="0">
                <a:latin typeface="Arial MT"/>
                <a:cs typeface="Arial MT"/>
              </a:rPr>
              <a:t>_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compare_searching_algorithms</a:t>
            </a:r>
            <a:endParaRPr sz="1800" dirty="0">
              <a:latin typeface="Arial MT"/>
              <a:cs typeface="Arial MT"/>
            </a:endParaRPr>
          </a:p>
          <a:p>
            <a:pPr marL="836930" lvl="1" indent="-367665">
              <a:lnSpc>
                <a:spcPct val="100000"/>
              </a:lnSpc>
              <a:spcBef>
                <a:spcPts val="395"/>
              </a:spcBef>
              <a:buChar char="■"/>
              <a:tabLst>
                <a:tab pos="83693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Sorting-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spc="-10" dirty="0">
                <a:latin typeface="Arial MT"/>
                <a:cs typeface="Arial MT"/>
              </a:rPr>
              <a:t>_</a:t>
            </a:r>
            <a:endParaRPr sz="1800" dirty="0">
              <a:latin typeface="Arial MT"/>
              <a:cs typeface="Arial MT"/>
            </a:endParaRPr>
          </a:p>
          <a:p>
            <a:pPr marL="83693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Arial MT"/>
                <a:cs typeface="Arial MT"/>
              </a:rPr>
              <a:t>compare_sorting_algorithms</a:t>
            </a: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470"/>
              </a:spcBef>
              <a:buFont typeface="Arial MT"/>
              <a:buChar char="○"/>
              <a:tabLst>
                <a:tab pos="379095" algn="l"/>
              </a:tabLst>
            </a:pPr>
            <a:r>
              <a:rPr sz="1800" b="1" dirty="0">
                <a:latin typeface="Arial"/>
                <a:cs typeface="Arial"/>
              </a:rPr>
              <a:t>Time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Complexity(both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searching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Sorting):</a:t>
            </a:r>
            <a:endParaRPr sz="1800" dirty="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320"/>
              </a:spcBef>
              <a:buChar char="■"/>
              <a:tabLst>
                <a:tab pos="83693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Searching/sorting-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dirty="0" err="1">
                <a:latin typeface="Arial MT"/>
                <a:cs typeface="Arial MT"/>
              </a:rPr>
              <a:t>_</a:t>
            </a:r>
            <a:r>
              <a:rPr sz="1800" spc="-10" dirty="0" err="1">
                <a:latin typeface="Arial MT"/>
                <a:cs typeface="Arial MT"/>
              </a:rPr>
              <a:t>display_time_complexity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70" dirty="0"/>
              <a:t> </a:t>
            </a:r>
            <a:r>
              <a:rPr dirty="0"/>
              <a:t>:Programming</a:t>
            </a:r>
            <a:r>
              <a:rPr spc="21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615" y="1146873"/>
            <a:ext cx="7320280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6930" marR="5080" indent="-367665">
              <a:lnSpc>
                <a:spcPct val="114799"/>
              </a:lnSpc>
              <a:spcBef>
                <a:spcPts val="100"/>
              </a:spcBef>
              <a:buFont typeface="Arial MT"/>
              <a:buChar char="○"/>
              <a:tabLst>
                <a:tab pos="836930" algn="l"/>
              </a:tabLst>
            </a:pPr>
            <a:r>
              <a:rPr sz="1800" b="1" spc="-10" dirty="0">
                <a:latin typeface="Arial"/>
                <a:cs typeface="Arial"/>
              </a:rPr>
              <a:t>Algorithm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Details(pseudocode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steps)(both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searching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Sorting):</a:t>
            </a:r>
            <a:endParaRPr sz="1800" dirty="0">
              <a:latin typeface="Arial"/>
              <a:cs typeface="Arial"/>
            </a:endParaRPr>
          </a:p>
          <a:p>
            <a:pPr marL="836930" indent="-367030">
              <a:lnSpc>
                <a:spcPct val="100000"/>
              </a:lnSpc>
              <a:spcBef>
                <a:spcPts val="395"/>
              </a:spcBef>
              <a:buChar char="○"/>
              <a:tabLst>
                <a:tab pos="836930" algn="l"/>
                <a:tab pos="1229360" algn="l"/>
              </a:tabLst>
            </a:pPr>
            <a:r>
              <a:rPr sz="1800" spc="-770" dirty="0">
                <a:latin typeface="Arial MT"/>
                <a:cs typeface="Arial MT"/>
              </a:rPr>
              <a:t>■</a:t>
            </a:r>
            <a:r>
              <a:rPr sz="1800" dirty="0">
                <a:latin typeface="Arial MT"/>
                <a:cs typeface="Arial MT"/>
              </a:rPr>
              <a:t>	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Searching/Sorting: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lang="en-US" sz="1800" spc="-10" dirty="0" err="1">
                <a:latin typeface="Arial MT"/>
                <a:cs typeface="Arial MT"/>
              </a:rPr>
              <a:t>The_White_Walkers</a:t>
            </a:r>
            <a:r>
              <a:rPr sz="1800" spc="-10" dirty="0">
                <a:latin typeface="Arial MT"/>
                <a:cs typeface="Arial MT"/>
              </a:rPr>
              <a:t>_</a:t>
            </a:r>
            <a:endParaRPr sz="1800" dirty="0">
              <a:latin typeface="Arial MT"/>
              <a:cs typeface="Arial MT"/>
            </a:endParaRPr>
          </a:p>
          <a:p>
            <a:pPr marL="83693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latin typeface="Arial MT"/>
                <a:cs typeface="Arial MT"/>
              </a:rPr>
              <a:t>display_pseudocode</a:t>
            </a: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47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name(for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storing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details)</a:t>
            </a:r>
            <a:endParaRPr sz="1800" dirty="0">
              <a:latin typeface="Arial"/>
              <a:cs typeface="Arial"/>
            </a:endParaRPr>
          </a:p>
          <a:p>
            <a:pPr marL="836930" lvl="1" indent="-366395">
              <a:lnSpc>
                <a:spcPct val="100000"/>
              </a:lnSpc>
              <a:spcBef>
                <a:spcPts val="320"/>
              </a:spcBef>
              <a:buChar char="○"/>
              <a:tabLst>
                <a:tab pos="836930" algn="l"/>
              </a:tabLst>
            </a:pP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is:-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Programs_setting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.txt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dirty="0"/>
              <a:t>Program_lo</a:t>
            </a:r>
            <a:r>
              <a:rPr spc="114" dirty="0"/>
              <a:t> </a:t>
            </a:r>
            <a:r>
              <a:rPr dirty="0"/>
              <a:t>:</a:t>
            </a:r>
            <a:r>
              <a:rPr spc="135" dirty="0"/>
              <a:t> </a:t>
            </a:r>
            <a:r>
              <a:rPr dirty="0"/>
              <a:t>Sorting</a:t>
            </a:r>
            <a:r>
              <a:rPr spc="130" dirty="0"/>
              <a:t> </a:t>
            </a:r>
            <a:r>
              <a:rPr dirty="0"/>
              <a:t>Algorithm</a:t>
            </a:r>
            <a:r>
              <a:rPr spc="15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615" y="1168463"/>
            <a:ext cx="5577840" cy="21920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Bubble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Sort</a:t>
            </a:r>
            <a:r>
              <a:rPr sz="1800" spc="-20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Algorithm:</a:t>
            </a:r>
            <a:endParaRPr sz="18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1: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choose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field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(code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name).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5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2:loop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program_count-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350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3:loop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program_count-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i-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L="836930" lvl="1" indent="-335915">
              <a:lnSpc>
                <a:spcPct val="100000"/>
              </a:lnSpc>
              <a:spcBef>
                <a:spcPts val="275"/>
              </a:spcBef>
              <a:buChar char="○"/>
              <a:tabLst>
                <a:tab pos="836930" algn="l"/>
              </a:tabLst>
            </a:pP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4:swap</a:t>
            </a:r>
            <a:r>
              <a:rPr sz="14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elements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program_arr[j]&gt;program_arr[j+1]</a:t>
            </a:r>
            <a:endParaRPr sz="1400">
              <a:latin typeface="Arial MT"/>
              <a:cs typeface="Arial MT"/>
            </a:endParaRPr>
          </a:p>
          <a:p>
            <a:pPr marL="815975" marR="5080" lvl="1" indent="-314960">
              <a:lnSpc>
                <a:spcPct val="101499"/>
              </a:lnSpc>
              <a:spcBef>
                <a:spcPts val="245"/>
              </a:spcBef>
              <a:buChar char="○"/>
              <a:tabLst>
                <a:tab pos="815975" algn="l"/>
                <a:tab pos="836930" algn="l"/>
              </a:tabLst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5: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Continue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until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swaps are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needed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(array is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sorted) 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Step-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6: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Print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success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message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the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sorted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list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1442</Words>
  <Application>Microsoft Office PowerPoint</Application>
  <PresentationFormat>On-screen Show (16:9)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Wingdings</vt:lpstr>
      <vt:lpstr>Office Theme</vt:lpstr>
      <vt:lpstr>DAA PROJECT IMPLEMENTION</vt:lpstr>
      <vt:lpstr>Introduction to Project</vt:lpstr>
      <vt:lpstr>Architecture Diagram</vt:lpstr>
      <vt:lpstr>Module Description : Program Level Objective Setting</vt:lpstr>
      <vt:lpstr>Program_lo Setting:Field/table details</vt:lpstr>
      <vt:lpstr>Program level objective setting:Programming Details</vt:lpstr>
      <vt:lpstr>Program_lo :Programming Details</vt:lpstr>
      <vt:lpstr>Program_lo :Programming Details</vt:lpstr>
      <vt:lpstr>Program_lo : Sorting Algorithm used</vt:lpstr>
      <vt:lpstr>Program_lo : Sorting Algorithm used</vt:lpstr>
      <vt:lpstr>Program_lo : Time Complexity of Sorting Algorithm</vt:lpstr>
      <vt:lpstr>Program_lo : Searching Algorithm used</vt:lpstr>
      <vt:lpstr>Program_lo : Searching Algorithm used</vt:lpstr>
      <vt:lpstr>Program_lo : Time Complexity of Searching Algorithm</vt:lpstr>
      <vt:lpstr>Overview Code[overview of searching,Sorting,CRUD and Storage options]</vt:lpstr>
      <vt:lpstr>PowerPoint Presentation</vt:lpstr>
      <vt:lpstr>Screen Shots[*Screen shot of CRUD,Sorting,Searching,Comparison(both sorting &amp; Searching &amp; store</vt:lpstr>
      <vt:lpstr>Screen Shots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KOLLI SYAM</dc:creator>
  <cp:lastModifiedBy>Kolli Syam</cp:lastModifiedBy>
  <cp:revision>1</cp:revision>
  <dcterms:created xsi:type="dcterms:W3CDTF">2024-11-12T08:57:11Z</dcterms:created>
  <dcterms:modified xsi:type="dcterms:W3CDTF">2024-11-12T09:06:11Z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LastSaved">
    <vt:filetime>2024-11-12T00:00:00Z</vt:filetime>
  </property>
</Properties>
</file>