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2"/>
  </p:notesMasterIdLst>
  <p:sldIdLst>
    <p:sldId id="283" r:id="rId2"/>
    <p:sldId id="284" r:id="rId3"/>
    <p:sldId id="287" r:id="rId4"/>
    <p:sldId id="285" r:id="rId5"/>
    <p:sldId id="286" r:id="rId6"/>
    <p:sldId id="310" r:id="rId7"/>
    <p:sldId id="288" r:id="rId8"/>
    <p:sldId id="289" r:id="rId9"/>
    <p:sldId id="290" r:id="rId10"/>
    <p:sldId id="311" r:id="rId11"/>
    <p:sldId id="291" r:id="rId12"/>
    <p:sldId id="292" r:id="rId13"/>
    <p:sldId id="293" r:id="rId14"/>
    <p:sldId id="294" r:id="rId15"/>
    <p:sldId id="299" r:id="rId16"/>
    <p:sldId id="300" r:id="rId17"/>
    <p:sldId id="304" r:id="rId18"/>
    <p:sldId id="306" r:id="rId19"/>
    <p:sldId id="312" r:id="rId20"/>
    <p:sldId id="308"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432" y="14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xmlns="" val="9334418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21" name="Holder 2"/>
          <p:cNvSpPr>
            <a:spLocks noGrp="1"/>
          </p:cNvSpPr>
          <p:nvPr>
            <p:ph type="ctrTitle"/>
          </p:nvPr>
        </p:nvSpPr>
        <p:spPr>
          <a:xfrm>
            <a:off x="390550" y="504189"/>
            <a:ext cx="836289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1048622" name="Holder 3"/>
          <p:cNvSpPr>
            <a:spLocks noGrp="1"/>
          </p:cNvSpPr>
          <p:nvPr>
            <p:ph type="subTitle" idx="4"/>
          </p:nvPr>
        </p:nvSpPr>
        <p:spPr>
          <a:xfrm>
            <a:off x="1371600" y="2880360"/>
            <a:ext cx="6400800" cy="1285875"/>
          </a:xfrm>
          <a:prstGeom prst="rect">
            <a:avLst/>
          </a:prstGeom>
        </p:spPr>
        <p:txBody>
          <a:bodyPr wrap="square" lIns="0" tIns="0" rIns="0" bIns="0">
            <a:spAutoFit/>
          </a:bodyPr>
          <a:lstStyle/>
          <a:p>
            <a:endParaRPr/>
          </a:p>
        </p:txBody>
      </p:sp>
      <p:sp>
        <p:nvSpPr>
          <p:cNvPr id="104862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104862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1048583" name="Holder 3"/>
          <p:cNvSpPr>
            <a:spLocks noGrp="1"/>
          </p:cNvSpPr>
          <p:nvPr>
            <p:ph type="body" idx="1"/>
          </p:nvPr>
        </p:nvSpPr>
        <p:spPr/>
        <p:txBody>
          <a:bodyPr lIns="0" tIns="0" rIns="0" bIns="0"/>
          <a:lstStyle>
            <a:lvl1pPr>
              <a:defRPr sz="1600" b="0" i="0">
                <a:solidFill>
                  <a:schemeClr val="tx1"/>
                </a:solidFill>
                <a:latin typeface="Arial MT"/>
                <a:cs typeface="Arial MT"/>
              </a:defRPr>
            </a:lvl1pPr>
          </a:lstStyle>
          <a:p>
            <a:endParaRPr/>
          </a:p>
        </p:txBody>
      </p:sp>
      <p:sp>
        <p:nvSpPr>
          <p:cNvPr id="10485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104858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1048592" name="Holder 3"/>
          <p:cNvSpPr>
            <a:spLocks noGrp="1"/>
          </p:cNvSpPr>
          <p:nvPr>
            <p:ph sz="half" idx="2"/>
          </p:nvPr>
        </p:nvSpPr>
        <p:spPr>
          <a:xfrm>
            <a:off x="457200" y="1183005"/>
            <a:ext cx="3977640" cy="3394710"/>
          </a:xfrm>
          <a:prstGeom prst="rect">
            <a:avLst/>
          </a:prstGeom>
        </p:spPr>
        <p:txBody>
          <a:bodyPr wrap="square" lIns="0" tIns="0" rIns="0" bIns="0">
            <a:spAutoFit/>
          </a:bodyPr>
          <a:lstStyle/>
          <a:p>
            <a:endParaRPr/>
          </a:p>
        </p:txBody>
      </p:sp>
      <p:sp>
        <p:nvSpPr>
          <p:cNvPr id="1048593" name="Holder 4"/>
          <p:cNvSpPr>
            <a:spLocks noGrp="1"/>
          </p:cNvSpPr>
          <p:nvPr>
            <p:ph sz="half" idx="3"/>
          </p:nvPr>
        </p:nvSpPr>
        <p:spPr>
          <a:xfrm>
            <a:off x="6053709" y="1522603"/>
            <a:ext cx="2134870" cy="3084829"/>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10485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1048596"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28"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1048629"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30"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1048631"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7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1048681"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FF0F0"/>
          </a:solidFill>
        </p:spPr>
        <p:txBody>
          <a:bodyPr wrap="square" lIns="0" tIns="0" rIns="0" bIns="0" rtlCol="0"/>
          <a:lstStyle/>
          <a:p>
            <a:endParaRPr/>
          </a:p>
        </p:txBody>
      </p:sp>
      <p:pic>
        <p:nvPicPr>
          <p:cNvPr id="2097152" name="bg object 17"/>
          <p:cNvPicPr>
            <a:picLocks/>
          </p:cNvPicPr>
          <p:nvPr/>
        </p:nvPicPr>
        <p:blipFill>
          <a:blip r:embed="rId7" cstate="print"/>
          <a:stretch>
            <a:fillRect/>
          </a:stretch>
        </p:blipFill>
        <p:spPr>
          <a:xfrm>
            <a:off x="8602980" y="67056"/>
            <a:ext cx="348996" cy="358139"/>
          </a:xfrm>
          <a:prstGeom prst="rect">
            <a:avLst/>
          </a:prstGeom>
        </p:spPr>
      </p:pic>
      <p:sp>
        <p:nvSpPr>
          <p:cNvPr id="1048577" name="Holder 2"/>
          <p:cNvSpPr>
            <a:spLocks noGrp="1"/>
          </p:cNvSpPr>
          <p:nvPr>
            <p:ph type="title"/>
          </p:nvPr>
        </p:nvSpPr>
        <p:spPr>
          <a:xfrm>
            <a:off x="3107562" y="504189"/>
            <a:ext cx="2928874" cy="513715"/>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1048578" name="Holder 3"/>
          <p:cNvSpPr>
            <a:spLocks noGrp="1"/>
          </p:cNvSpPr>
          <p:nvPr>
            <p:ph type="body" idx="1"/>
          </p:nvPr>
        </p:nvSpPr>
        <p:spPr>
          <a:xfrm>
            <a:off x="629666" y="1650949"/>
            <a:ext cx="7884667" cy="2708275"/>
          </a:xfrm>
          <a:prstGeom prst="rect">
            <a:avLst/>
          </a:prstGeom>
        </p:spPr>
        <p:txBody>
          <a:bodyPr wrap="square" lIns="0" tIns="0" rIns="0" bIns="0">
            <a:spAutoFit/>
          </a:bodyPr>
          <a:lstStyle>
            <a:lvl1pPr>
              <a:defRPr sz="1600" b="0" i="0">
                <a:solidFill>
                  <a:schemeClr val="tx1"/>
                </a:solidFill>
                <a:latin typeface="Arial MT"/>
                <a:cs typeface="Arial MT"/>
              </a:defRPr>
            </a:lvl1pPr>
          </a:lstStyle>
          <a:p>
            <a:endParaRPr/>
          </a:p>
        </p:txBody>
      </p:sp>
      <p:sp>
        <p:nvSpPr>
          <p:cNvPr id="1048579"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0"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1048581"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learn.almabetter.com/courses/take/team-capstone-projects/presentations/25003924-sample-project-present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object 2"/>
          <p:cNvSpPr txBox="1">
            <a:spLocks noGrp="1"/>
          </p:cNvSpPr>
          <p:nvPr>
            <p:ph type="title"/>
          </p:nvPr>
        </p:nvSpPr>
        <p:spPr>
          <a:xfrm>
            <a:off x="983691" y="329565"/>
            <a:ext cx="7242175" cy="1213153"/>
          </a:xfrm>
          <a:prstGeom prst="rect">
            <a:avLst/>
          </a:prstGeom>
        </p:spPr>
        <p:txBody>
          <a:bodyPr vert="horz" wrap="square" lIns="0" tIns="12700" rIns="0" bIns="0" rtlCol="0">
            <a:spAutoFit/>
          </a:bodyPr>
          <a:lstStyle/>
          <a:p>
            <a:pPr marL="172720" algn="ctr">
              <a:lnSpc>
                <a:spcPct val="100000"/>
              </a:lnSpc>
              <a:spcBef>
                <a:spcPts val="100"/>
              </a:spcBef>
            </a:pPr>
            <a:r>
              <a:rPr sz="4200" spc="-125" dirty="0">
                <a:solidFill>
                  <a:srgbClr val="CC0000"/>
                </a:solidFill>
                <a:latin typeface="+mj-lt"/>
              </a:rPr>
              <a:t>Cap</a:t>
            </a:r>
            <a:r>
              <a:rPr sz="4200" spc="-100" dirty="0">
                <a:solidFill>
                  <a:srgbClr val="CC0000"/>
                </a:solidFill>
                <a:latin typeface="+mj-lt"/>
              </a:rPr>
              <a:t>s</a:t>
            </a:r>
            <a:r>
              <a:rPr sz="4200" spc="-114" dirty="0">
                <a:solidFill>
                  <a:srgbClr val="CC0000"/>
                </a:solidFill>
                <a:latin typeface="+mj-lt"/>
              </a:rPr>
              <a:t>tone</a:t>
            </a:r>
            <a:r>
              <a:rPr sz="4200" spc="-285" dirty="0">
                <a:solidFill>
                  <a:srgbClr val="CC0000"/>
                </a:solidFill>
                <a:latin typeface="+mj-lt"/>
              </a:rPr>
              <a:t> </a:t>
            </a:r>
            <a:r>
              <a:rPr sz="4200" spc="-150">
                <a:solidFill>
                  <a:srgbClr val="CC0000"/>
                </a:solidFill>
                <a:latin typeface="+mj-lt"/>
              </a:rPr>
              <a:t>Project</a:t>
            </a:r>
            <a:r>
              <a:rPr sz="4200" spc="-250">
                <a:solidFill>
                  <a:srgbClr val="CC0000"/>
                </a:solidFill>
                <a:latin typeface="+mj-lt"/>
              </a:rPr>
              <a:t> </a:t>
            </a:r>
            <a:r>
              <a:rPr lang="en-US" sz="4200" spc="-250" dirty="0" smtClean="0">
                <a:solidFill>
                  <a:srgbClr val="CC0000"/>
                </a:solidFill>
                <a:latin typeface="+mj-lt"/>
              </a:rPr>
              <a:t>-</a:t>
            </a:r>
            <a:r>
              <a:rPr sz="4200" spc="-1340" smtClean="0">
                <a:solidFill>
                  <a:srgbClr val="CC0000"/>
                </a:solidFill>
                <a:latin typeface="+mj-lt"/>
              </a:rPr>
              <a:t>1</a:t>
            </a:r>
            <a:endParaRPr sz="4200">
              <a:latin typeface="+mj-lt"/>
            </a:endParaRPr>
          </a:p>
          <a:p>
            <a:pPr algn="ctr">
              <a:lnSpc>
                <a:spcPct val="100000"/>
              </a:lnSpc>
              <a:spcBef>
                <a:spcPts val="20"/>
              </a:spcBef>
            </a:pPr>
            <a:r>
              <a:rPr sz="3600" spc="-130">
                <a:solidFill>
                  <a:srgbClr val="124F5C"/>
                </a:solidFill>
                <a:latin typeface="+mj-lt"/>
              </a:rPr>
              <a:t>Play</a:t>
            </a:r>
            <a:r>
              <a:rPr sz="3600" spc="-215">
                <a:solidFill>
                  <a:srgbClr val="124F5C"/>
                </a:solidFill>
                <a:latin typeface="+mj-lt"/>
              </a:rPr>
              <a:t> </a:t>
            </a:r>
            <a:r>
              <a:rPr lang="en-US" sz="3600" spc="-155" dirty="0" smtClean="0">
                <a:solidFill>
                  <a:srgbClr val="124F5C"/>
                </a:solidFill>
                <a:latin typeface="+mj-lt"/>
              </a:rPr>
              <a:t>S</a:t>
            </a:r>
            <a:r>
              <a:rPr sz="3600" spc="-155" smtClean="0">
                <a:solidFill>
                  <a:srgbClr val="124F5C"/>
                </a:solidFill>
                <a:latin typeface="+mj-lt"/>
              </a:rPr>
              <a:t>tore</a:t>
            </a:r>
            <a:r>
              <a:rPr sz="3600" spc="-204" smtClean="0">
                <a:solidFill>
                  <a:srgbClr val="124F5C"/>
                </a:solidFill>
                <a:latin typeface="+mj-lt"/>
              </a:rPr>
              <a:t> </a:t>
            </a:r>
            <a:r>
              <a:rPr lang="en-US" sz="3600" spc="-85" dirty="0" smtClean="0">
                <a:solidFill>
                  <a:srgbClr val="124F5C"/>
                </a:solidFill>
                <a:latin typeface="+mj-lt"/>
              </a:rPr>
              <a:t>A</a:t>
            </a:r>
            <a:r>
              <a:rPr sz="3600" spc="-85" smtClean="0">
                <a:solidFill>
                  <a:srgbClr val="124F5C"/>
                </a:solidFill>
                <a:latin typeface="+mj-lt"/>
              </a:rPr>
              <a:t>pp</a:t>
            </a:r>
            <a:r>
              <a:rPr sz="3600" spc="-215" smtClean="0">
                <a:solidFill>
                  <a:srgbClr val="124F5C"/>
                </a:solidFill>
                <a:latin typeface="+mj-lt"/>
              </a:rPr>
              <a:t> </a:t>
            </a:r>
            <a:r>
              <a:rPr lang="en-US" sz="3600" spc="-195" dirty="0" smtClean="0">
                <a:solidFill>
                  <a:srgbClr val="124F5C"/>
                </a:solidFill>
                <a:latin typeface="+mj-lt"/>
              </a:rPr>
              <a:t>R</a:t>
            </a:r>
            <a:r>
              <a:rPr sz="3600" spc="-195" smtClean="0">
                <a:solidFill>
                  <a:srgbClr val="124F5C"/>
                </a:solidFill>
                <a:latin typeface="+mj-lt"/>
              </a:rPr>
              <a:t>ev</a:t>
            </a:r>
            <a:r>
              <a:rPr sz="3600" spc="-125" smtClean="0">
                <a:solidFill>
                  <a:srgbClr val="124F5C"/>
                </a:solidFill>
                <a:latin typeface="+mj-lt"/>
              </a:rPr>
              <a:t>i</a:t>
            </a:r>
            <a:r>
              <a:rPr sz="3600" spc="-135" smtClean="0">
                <a:solidFill>
                  <a:srgbClr val="124F5C"/>
                </a:solidFill>
                <a:latin typeface="+mj-lt"/>
              </a:rPr>
              <a:t>ew</a:t>
            </a:r>
            <a:r>
              <a:rPr sz="3600" spc="-190" smtClean="0">
                <a:solidFill>
                  <a:srgbClr val="124F5C"/>
                </a:solidFill>
                <a:latin typeface="+mj-lt"/>
              </a:rPr>
              <a:t> </a:t>
            </a:r>
            <a:r>
              <a:rPr lang="en-US" sz="3600" spc="-170" dirty="0" smtClean="0">
                <a:solidFill>
                  <a:srgbClr val="124F5C"/>
                </a:solidFill>
                <a:latin typeface="+mj-lt"/>
              </a:rPr>
              <a:t>A</a:t>
            </a:r>
            <a:r>
              <a:rPr sz="3600" spc="-170" smtClean="0">
                <a:solidFill>
                  <a:srgbClr val="124F5C"/>
                </a:solidFill>
                <a:latin typeface="+mj-lt"/>
              </a:rPr>
              <a:t>na</a:t>
            </a:r>
            <a:r>
              <a:rPr sz="3600" spc="-100" smtClean="0">
                <a:solidFill>
                  <a:srgbClr val="124F5C"/>
                </a:solidFill>
                <a:latin typeface="+mj-lt"/>
              </a:rPr>
              <a:t>l</a:t>
            </a:r>
            <a:r>
              <a:rPr sz="3600" spc="-220" smtClean="0">
                <a:solidFill>
                  <a:srgbClr val="124F5C"/>
                </a:solidFill>
                <a:latin typeface="+mj-lt"/>
              </a:rPr>
              <a:t>y</a:t>
            </a:r>
            <a:r>
              <a:rPr sz="3600" spc="-215" smtClean="0">
                <a:solidFill>
                  <a:srgbClr val="124F5C"/>
                </a:solidFill>
                <a:latin typeface="+mj-lt"/>
              </a:rPr>
              <a:t>s</a:t>
            </a:r>
            <a:r>
              <a:rPr sz="3600" spc="-185" smtClean="0">
                <a:solidFill>
                  <a:srgbClr val="124F5C"/>
                </a:solidFill>
                <a:latin typeface="+mj-lt"/>
              </a:rPr>
              <a:t>is</a:t>
            </a:r>
            <a:endParaRPr sz="3600">
              <a:latin typeface="+mj-lt"/>
            </a:endParaRPr>
          </a:p>
        </p:txBody>
      </p:sp>
      <p:sp>
        <p:nvSpPr>
          <p:cNvPr id="1048588" name="object 3"/>
          <p:cNvSpPr txBox="1"/>
          <p:nvPr/>
        </p:nvSpPr>
        <p:spPr>
          <a:xfrm>
            <a:off x="1524000" y="2343150"/>
            <a:ext cx="5867400" cy="1674817"/>
          </a:xfrm>
          <a:prstGeom prst="rect">
            <a:avLst/>
          </a:prstGeom>
        </p:spPr>
        <p:txBody>
          <a:bodyPr vert="horz" wrap="square" lIns="0" tIns="12700" rIns="0" bIns="0" rtlCol="0">
            <a:spAutoFit/>
          </a:bodyPr>
          <a:lstStyle/>
          <a:p>
            <a:pPr marL="635" algn="ctr">
              <a:lnSpc>
                <a:spcPct val="100000"/>
              </a:lnSpc>
              <a:spcBef>
                <a:spcPts val="100"/>
              </a:spcBef>
            </a:pPr>
            <a:endParaRPr sz="2800" u="sng" dirty="0">
              <a:latin typeface="Verdana"/>
              <a:cs typeface="Verdana"/>
            </a:endParaRPr>
          </a:p>
          <a:p>
            <a:pPr algn="ctr">
              <a:lnSpc>
                <a:spcPct val="100000"/>
              </a:lnSpc>
            </a:pPr>
            <a:r>
              <a:rPr lang="en-US" altLang="zh-CN" sz="2000" b="1" spc="-80" dirty="0" smtClean="0">
                <a:solidFill>
                  <a:schemeClr val="tx2">
                    <a:lumMod val="75000"/>
                  </a:schemeClr>
                </a:solidFill>
                <a:latin typeface="Verdana"/>
                <a:cs typeface="Verdana"/>
              </a:rPr>
              <a:t>by</a:t>
            </a:r>
            <a:endParaRPr lang="zh-CN" altLang="en-US" sz="2000" dirty="0">
              <a:solidFill>
                <a:schemeClr val="tx2">
                  <a:lumMod val="75000"/>
                </a:schemeClr>
              </a:solidFill>
            </a:endParaRPr>
          </a:p>
          <a:p>
            <a:pPr algn="ctr">
              <a:lnSpc>
                <a:spcPct val="100000"/>
              </a:lnSpc>
            </a:pPr>
            <a:r>
              <a:rPr lang="en-US" sz="2000" b="1" spc="-80" dirty="0" err="1">
                <a:solidFill>
                  <a:schemeClr val="tx2">
                    <a:lumMod val="75000"/>
                  </a:schemeClr>
                </a:solidFill>
                <a:latin typeface="Verdana"/>
                <a:cs typeface="Verdana"/>
              </a:rPr>
              <a:t>Ratneshwar</a:t>
            </a:r>
            <a:r>
              <a:rPr lang="en-US" sz="2000" b="1" spc="-80" dirty="0">
                <a:solidFill>
                  <a:schemeClr val="tx2">
                    <a:lumMod val="75000"/>
                  </a:schemeClr>
                </a:solidFill>
                <a:latin typeface="Verdana"/>
                <a:cs typeface="Verdana"/>
              </a:rPr>
              <a:t> </a:t>
            </a:r>
            <a:r>
              <a:rPr lang="en-US" sz="2000" b="1" spc="-80" dirty="0" err="1">
                <a:solidFill>
                  <a:schemeClr val="tx2">
                    <a:lumMod val="75000"/>
                  </a:schemeClr>
                </a:solidFill>
                <a:latin typeface="Verdana"/>
                <a:cs typeface="Verdana"/>
              </a:rPr>
              <a:t>Kumar</a:t>
            </a:r>
            <a:endParaRPr lang="en-US" sz="2000" b="1" spc="-80" dirty="0">
              <a:solidFill>
                <a:schemeClr val="tx2">
                  <a:lumMod val="75000"/>
                </a:schemeClr>
              </a:solidFill>
              <a:latin typeface="Verdana"/>
              <a:cs typeface="Verdana"/>
            </a:endParaRPr>
          </a:p>
          <a:p>
            <a:pPr algn="ctr">
              <a:lnSpc>
                <a:spcPct val="100000"/>
              </a:lnSpc>
            </a:pPr>
            <a:endParaRPr lang="zh-CN" altLang="en-US" sz="2000" dirty="0">
              <a:solidFill>
                <a:schemeClr val="tx2">
                  <a:lumMod val="75000"/>
                </a:schemeClr>
              </a:solidFill>
            </a:endParaRPr>
          </a:p>
          <a:p>
            <a:pPr algn="ctr">
              <a:lnSpc>
                <a:spcPct val="100000"/>
              </a:lnSpc>
            </a:pPr>
            <a:endParaRPr sz="20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4189"/>
            <a:ext cx="7772400" cy="492443"/>
          </a:xfrm>
        </p:spPr>
        <p:txBody>
          <a:bodyPr/>
          <a:lstStyle/>
          <a:p>
            <a:pPr algn="ctr"/>
            <a:r>
              <a:rPr lang="en-US" dirty="0" smtClean="0">
                <a:solidFill>
                  <a:schemeClr val="tx1">
                    <a:lumMod val="95000"/>
                    <a:lumOff val="5000"/>
                  </a:schemeClr>
                </a:solidFill>
                <a:latin typeface="+mj-lt"/>
              </a:rPr>
              <a:t>Data Visualization</a:t>
            </a:r>
            <a:endParaRPr lang="en-US" dirty="0">
              <a:solidFill>
                <a:schemeClr val="tx1">
                  <a:lumMod val="95000"/>
                  <a:lumOff val="5000"/>
                </a:schemeClr>
              </a:solidFill>
              <a:latin typeface="+mj-lt"/>
            </a:endParaRPr>
          </a:p>
        </p:txBody>
      </p:sp>
      <p:sp>
        <p:nvSpPr>
          <p:cNvPr id="3" name="Text Placeholder 2"/>
          <p:cNvSpPr>
            <a:spLocks noGrp="1"/>
          </p:cNvSpPr>
          <p:nvPr>
            <p:ph type="body" idx="1"/>
          </p:nvPr>
        </p:nvSpPr>
        <p:spPr>
          <a:xfrm>
            <a:off x="629666" y="1650949"/>
            <a:ext cx="7884667" cy="1846659"/>
          </a:xfrm>
        </p:spPr>
        <p:txBody>
          <a:bodyPr/>
          <a:lstStyle/>
          <a:p>
            <a:pPr marL="228600" indent="-228600">
              <a:buFont typeface="Wingdings" pitchFamily="2" charset="2"/>
              <a:buChar char="§"/>
            </a:pPr>
            <a:r>
              <a:rPr lang="en-US" sz="2000" dirty="0" smtClean="0">
                <a:latin typeface="+mn-lt"/>
              </a:rPr>
              <a:t> We used a group by method to group the category column and made the objects for price, install, and review column as their respective sum, mean, and mean values.</a:t>
            </a:r>
          </a:p>
          <a:p>
            <a:pPr marL="228600" indent="-228600"/>
            <a:endParaRPr lang="en-US" sz="2000" dirty="0" smtClean="0">
              <a:latin typeface="+mn-lt"/>
            </a:endParaRPr>
          </a:p>
          <a:p>
            <a:pPr marL="228600" indent="-228600">
              <a:buFont typeface="Wingdings" pitchFamily="2" charset="2"/>
              <a:buChar char="§"/>
            </a:pPr>
            <a:r>
              <a:rPr lang="en-US" sz="2000" dirty="0" smtClean="0">
                <a:latin typeface="+mn-lt"/>
              </a:rPr>
              <a:t> We plotted graphs("Category vs. Installs," "Category vs. Pricing," and "Category vs. Reviews") with the help of matplotlib and the Pyplot library.</a:t>
            </a:r>
            <a:endParaRPr lang="en-US" sz="20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object 2"/>
          <p:cNvSpPr txBox="1"/>
          <p:nvPr/>
        </p:nvSpPr>
        <p:spPr>
          <a:xfrm>
            <a:off x="390550" y="504189"/>
            <a:ext cx="8143850" cy="513715"/>
          </a:xfrm>
          <a:prstGeom prst="rect">
            <a:avLst/>
          </a:prstGeom>
        </p:spPr>
        <p:txBody>
          <a:bodyPr vert="horz" wrap="square" lIns="0" tIns="13335" rIns="0" bIns="0" rtlCol="0">
            <a:spAutoFit/>
          </a:bodyPr>
          <a:lstStyle/>
          <a:p>
            <a:pPr marL="12700" algn="ctr">
              <a:lnSpc>
                <a:spcPct val="100000"/>
              </a:lnSpc>
              <a:spcBef>
                <a:spcPts val="105"/>
              </a:spcBef>
            </a:pPr>
            <a:r>
              <a:rPr sz="2800" spc="-600" smtClean="0">
                <a:solidFill>
                  <a:schemeClr val="tx1">
                    <a:lumMod val="95000"/>
                    <a:lumOff val="5000"/>
                  </a:schemeClr>
                </a:solidFill>
                <a:latin typeface="+mj-lt"/>
                <a:cs typeface="MS Gothic"/>
              </a:rPr>
              <a:t> </a:t>
            </a:r>
            <a:r>
              <a:rPr sz="3200" b="1" spc="-100">
                <a:solidFill>
                  <a:schemeClr val="tx1">
                    <a:lumMod val="95000"/>
                    <a:lumOff val="5000"/>
                  </a:schemeClr>
                </a:solidFill>
                <a:latin typeface="+mj-lt"/>
                <a:cs typeface="Verdana"/>
              </a:rPr>
              <a:t>Data</a:t>
            </a:r>
            <a:r>
              <a:rPr sz="3200" b="1" spc="-215">
                <a:solidFill>
                  <a:schemeClr val="tx1">
                    <a:lumMod val="95000"/>
                    <a:lumOff val="5000"/>
                  </a:schemeClr>
                </a:solidFill>
                <a:latin typeface="+mj-lt"/>
                <a:cs typeface="Verdana"/>
              </a:rPr>
              <a:t> </a:t>
            </a:r>
            <a:r>
              <a:rPr lang="en-US" sz="3200" b="1" spc="-130" dirty="0" smtClean="0">
                <a:solidFill>
                  <a:schemeClr val="tx1">
                    <a:lumMod val="95000"/>
                    <a:lumOff val="5000"/>
                  </a:schemeClr>
                </a:solidFill>
                <a:latin typeface="+mj-lt"/>
                <a:cs typeface="Verdana"/>
              </a:rPr>
              <a:t>Visualization</a:t>
            </a:r>
            <a:endParaRPr sz="3200">
              <a:solidFill>
                <a:schemeClr val="tx1">
                  <a:lumMod val="95000"/>
                  <a:lumOff val="5000"/>
                </a:schemeClr>
              </a:solidFill>
              <a:latin typeface="+mj-lt"/>
              <a:cs typeface="Verdana"/>
            </a:endParaRPr>
          </a:p>
        </p:txBody>
      </p:sp>
      <p:pic>
        <p:nvPicPr>
          <p:cNvPr id="7" name="Picture 6" descr="category vs Installs.png"/>
          <p:cNvPicPr>
            <a:picLocks noChangeAspect="1"/>
          </p:cNvPicPr>
          <p:nvPr/>
        </p:nvPicPr>
        <p:blipFill>
          <a:blip r:embed="rId2"/>
          <a:stretch>
            <a:fillRect/>
          </a:stretch>
        </p:blipFill>
        <p:spPr>
          <a:xfrm>
            <a:off x="304800" y="1428750"/>
            <a:ext cx="8458200" cy="33408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object 3"/>
          <p:cNvSpPr txBox="1">
            <a:spLocks noGrp="1"/>
          </p:cNvSpPr>
          <p:nvPr>
            <p:ph type="title"/>
          </p:nvPr>
        </p:nvSpPr>
        <p:spPr>
          <a:xfrm>
            <a:off x="762000" y="361950"/>
            <a:ext cx="7924799" cy="382156"/>
          </a:xfrm>
          <a:prstGeom prst="rect">
            <a:avLst/>
          </a:prstGeom>
        </p:spPr>
        <p:txBody>
          <a:bodyPr vert="horz" wrap="square" lIns="0" tIns="12700" rIns="0" bIns="0" rtlCol="0">
            <a:spAutoFit/>
          </a:bodyPr>
          <a:lstStyle/>
          <a:p>
            <a:pPr marL="12700" algn="ctr">
              <a:lnSpc>
                <a:spcPct val="100000"/>
              </a:lnSpc>
              <a:spcBef>
                <a:spcPts val="100"/>
              </a:spcBef>
            </a:pPr>
            <a:r>
              <a:rPr sz="2400" spc="-150" smtClean="0">
                <a:solidFill>
                  <a:srgbClr val="202020"/>
                </a:solidFill>
              </a:rPr>
              <a:t> </a:t>
            </a:r>
            <a:r>
              <a:rPr lang="en-US" sz="2400" spc="-80" dirty="0" smtClean="0">
                <a:solidFill>
                  <a:srgbClr val="202020"/>
                </a:solidFill>
              </a:rPr>
              <a:t>F</a:t>
            </a:r>
            <a:r>
              <a:rPr sz="2400" spc="-140" smtClean="0">
                <a:solidFill>
                  <a:srgbClr val="202020"/>
                </a:solidFill>
              </a:rPr>
              <a:t>a</a:t>
            </a:r>
            <a:r>
              <a:rPr sz="2400" spc="-40" smtClean="0">
                <a:solidFill>
                  <a:srgbClr val="202020"/>
                </a:solidFill>
              </a:rPr>
              <a:t>ct</a:t>
            </a:r>
            <a:endParaRPr sz="2400"/>
          </a:p>
        </p:txBody>
      </p:sp>
      <p:pic>
        <p:nvPicPr>
          <p:cNvPr id="4" name="Picture 3" descr="catagories vs price.png"/>
          <p:cNvPicPr>
            <a:picLocks noChangeAspect="1"/>
          </p:cNvPicPr>
          <p:nvPr/>
        </p:nvPicPr>
        <p:blipFill>
          <a:blip r:embed="rId2"/>
          <a:stretch>
            <a:fillRect/>
          </a:stretch>
        </p:blipFill>
        <p:spPr>
          <a:xfrm>
            <a:off x="228600" y="1200150"/>
            <a:ext cx="8686800" cy="35256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object 2"/>
          <p:cNvSpPr txBox="1"/>
          <p:nvPr/>
        </p:nvSpPr>
        <p:spPr>
          <a:xfrm>
            <a:off x="1752600" y="1428750"/>
            <a:ext cx="2021205" cy="22890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Rating</a:t>
            </a:r>
            <a:r>
              <a:rPr sz="1400" spc="-40" dirty="0">
                <a:latin typeface="Arial MT"/>
                <a:cs typeface="Arial MT"/>
              </a:rPr>
              <a:t> </a:t>
            </a:r>
            <a:r>
              <a:rPr sz="1400" dirty="0">
                <a:latin typeface="Arial MT"/>
                <a:cs typeface="Arial MT"/>
              </a:rPr>
              <a:t>Distribution</a:t>
            </a:r>
            <a:r>
              <a:rPr sz="1400" spc="-60" dirty="0">
                <a:latin typeface="Arial MT"/>
                <a:cs typeface="Arial MT"/>
              </a:rPr>
              <a:t> </a:t>
            </a:r>
            <a:r>
              <a:rPr sz="1400" dirty="0">
                <a:latin typeface="Arial MT"/>
                <a:cs typeface="Arial MT"/>
              </a:rPr>
              <a:t>of</a:t>
            </a:r>
            <a:r>
              <a:rPr sz="1400" spc="-20" dirty="0">
                <a:latin typeface="Arial MT"/>
                <a:cs typeface="Arial MT"/>
              </a:rPr>
              <a:t> </a:t>
            </a:r>
            <a:r>
              <a:rPr sz="1400" dirty="0">
                <a:latin typeface="Arial MT"/>
                <a:cs typeface="Arial MT"/>
              </a:rPr>
              <a:t>app</a:t>
            </a:r>
            <a:endParaRPr sz="1400">
              <a:latin typeface="Arial MT"/>
              <a:cs typeface="Arial MT"/>
            </a:endParaRPr>
          </a:p>
        </p:txBody>
      </p:sp>
      <p:sp>
        <p:nvSpPr>
          <p:cNvPr id="1048634" name="object 6"/>
          <p:cNvSpPr txBox="1"/>
          <p:nvPr/>
        </p:nvSpPr>
        <p:spPr>
          <a:xfrm>
            <a:off x="5943600" y="1428750"/>
            <a:ext cx="1750695" cy="22890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Content</a:t>
            </a:r>
            <a:r>
              <a:rPr sz="1400" spc="-60" dirty="0">
                <a:latin typeface="Arial MT"/>
                <a:cs typeface="Arial MT"/>
              </a:rPr>
              <a:t> </a:t>
            </a:r>
            <a:r>
              <a:rPr sz="1400" dirty="0">
                <a:latin typeface="Arial MT"/>
                <a:cs typeface="Arial MT"/>
              </a:rPr>
              <a:t>Rating</a:t>
            </a:r>
            <a:r>
              <a:rPr sz="1400" spc="-55" dirty="0">
                <a:latin typeface="Arial MT"/>
                <a:cs typeface="Arial MT"/>
              </a:rPr>
              <a:t> </a:t>
            </a:r>
            <a:r>
              <a:rPr sz="1400" dirty="0">
                <a:latin typeface="Arial MT"/>
                <a:cs typeface="Arial MT"/>
              </a:rPr>
              <a:t>of</a:t>
            </a:r>
            <a:r>
              <a:rPr sz="1400" spc="-40" dirty="0">
                <a:latin typeface="Arial MT"/>
                <a:cs typeface="Arial MT"/>
              </a:rPr>
              <a:t> </a:t>
            </a:r>
            <a:r>
              <a:rPr sz="1400" dirty="0">
                <a:latin typeface="Arial MT"/>
                <a:cs typeface="Arial MT"/>
              </a:rPr>
              <a:t>app</a:t>
            </a:r>
            <a:endParaRPr sz="1400">
              <a:latin typeface="Arial MT"/>
              <a:cs typeface="Arial MT"/>
            </a:endParaRPr>
          </a:p>
        </p:txBody>
      </p:sp>
      <p:sp>
        <p:nvSpPr>
          <p:cNvPr id="1048635" name="object 8"/>
          <p:cNvSpPr txBox="1"/>
          <p:nvPr/>
        </p:nvSpPr>
        <p:spPr>
          <a:xfrm>
            <a:off x="1676400" y="4324350"/>
            <a:ext cx="2008505" cy="228268"/>
          </a:xfrm>
          <a:prstGeom prst="rect">
            <a:avLst/>
          </a:prstGeom>
        </p:spPr>
        <p:txBody>
          <a:bodyPr vert="horz" wrap="square" lIns="0" tIns="12700" rIns="0" bIns="0" rtlCol="0">
            <a:spAutoFit/>
          </a:bodyPr>
          <a:lstStyle/>
          <a:p>
            <a:pPr marL="12700" algn="ctr">
              <a:lnSpc>
                <a:spcPct val="100000"/>
              </a:lnSpc>
              <a:spcBef>
                <a:spcPts val="100"/>
              </a:spcBef>
            </a:pPr>
            <a:r>
              <a:rPr sz="1400" spc="-5" dirty="0">
                <a:latin typeface="Arial MT"/>
                <a:cs typeface="Arial MT"/>
              </a:rPr>
              <a:t>Average</a:t>
            </a:r>
            <a:r>
              <a:rPr sz="1400" spc="-25" dirty="0">
                <a:latin typeface="Arial MT"/>
                <a:cs typeface="Arial MT"/>
              </a:rPr>
              <a:t> </a:t>
            </a:r>
            <a:r>
              <a:rPr sz="1400">
                <a:latin typeface="Arial MT"/>
                <a:cs typeface="Arial MT"/>
              </a:rPr>
              <a:t>rating</a:t>
            </a:r>
            <a:r>
              <a:rPr sz="1400" spc="-40">
                <a:latin typeface="Arial MT"/>
                <a:cs typeface="Arial MT"/>
              </a:rPr>
              <a:t> </a:t>
            </a:r>
            <a:r>
              <a:rPr sz="1400" spc="-5" smtClean="0">
                <a:latin typeface="Arial MT"/>
                <a:cs typeface="Arial MT"/>
              </a:rPr>
              <a:t>above</a:t>
            </a:r>
            <a:r>
              <a:rPr sz="1400" spc="-25" smtClean="0">
                <a:latin typeface="Arial MT"/>
                <a:cs typeface="Arial MT"/>
              </a:rPr>
              <a:t> </a:t>
            </a:r>
            <a:r>
              <a:rPr sz="1400" smtClean="0">
                <a:latin typeface="Arial MT"/>
                <a:cs typeface="Arial MT"/>
              </a:rPr>
              <a:t>4.</a:t>
            </a:r>
            <a:r>
              <a:rPr lang="en-US" sz="1400" dirty="0" smtClean="0">
                <a:latin typeface="Arial MT"/>
                <a:cs typeface="Arial MT"/>
              </a:rPr>
              <a:t>2</a:t>
            </a:r>
            <a:endParaRPr sz="1400">
              <a:latin typeface="Arial MT"/>
              <a:cs typeface="Arial MT"/>
            </a:endParaRPr>
          </a:p>
        </p:txBody>
      </p:sp>
      <p:sp>
        <p:nvSpPr>
          <p:cNvPr id="1048636" name="object 9"/>
          <p:cNvSpPr txBox="1"/>
          <p:nvPr/>
        </p:nvSpPr>
        <p:spPr>
          <a:xfrm>
            <a:off x="5410200" y="4248150"/>
            <a:ext cx="2929890"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Most</a:t>
            </a:r>
            <a:r>
              <a:rPr sz="1400" spc="-35" dirty="0">
                <a:latin typeface="Arial MT"/>
                <a:cs typeface="Arial MT"/>
              </a:rPr>
              <a:t> </a:t>
            </a:r>
            <a:r>
              <a:rPr sz="1400" dirty="0">
                <a:latin typeface="Arial MT"/>
                <a:cs typeface="Arial MT"/>
              </a:rPr>
              <a:t>apps</a:t>
            </a:r>
            <a:r>
              <a:rPr sz="1400" spc="-20" dirty="0">
                <a:latin typeface="Arial MT"/>
                <a:cs typeface="Arial MT"/>
              </a:rPr>
              <a:t> </a:t>
            </a:r>
            <a:r>
              <a:rPr sz="1400" spc="-5" dirty="0">
                <a:latin typeface="Arial MT"/>
                <a:cs typeface="Arial MT"/>
              </a:rPr>
              <a:t>come</a:t>
            </a:r>
            <a:r>
              <a:rPr sz="1400" spc="-35" dirty="0">
                <a:latin typeface="Arial MT"/>
                <a:cs typeface="Arial MT"/>
              </a:rPr>
              <a:t> </a:t>
            </a:r>
            <a:r>
              <a:rPr sz="1400" dirty="0">
                <a:latin typeface="Arial MT"/>
                <a:cs typeface="Arial MT"/>
              </a:rPr>
              <a:t>under</a:t>
            </a:r>
            <a:r>
              <a:rPr sz="1400" spc="-25" dirty="0">
                <a:latin typeface="Arial MT"/>
                <a:cs typeface="Arial MT"/>
              </a:rPr>
              <a:t> </a:t>
            </a:r>
            <a:r>
              <a:rPr sz="1400" dirty="0">
                <a:latin typeface="Arial MT"/>
                <a:cs typeface="Arial MT"/>
              </a:rPr>
              <a:t>this</a:t>
            </a:r>
            <a:r>
              <a:rPr sz="1400" spc="-35" dirty="0">
                <a:latin typeface="Arial MT"/>
                <a:cs typeface="Arial MT"/>
              </a:rPr>
              <a:t> </a:t>
            </a:r>
            <a:r>
              <a:rPr sz="1400" spc="-5" dirty="0">
                <a:latin typeface="Arial MT"/>
                <a:cs typeface="Arial MT"/>
              </a:rPr>
              <a:t>everyone</a:t>
            </a:r>
            <a:endParaRPr sz="1400">
              <a:latin typeface="Arial MT"/>
              <a:cs typeface="Arial MT"/>
            </a:endParaRPr>
          </a:p>
        </p:txBody>
      </p:sp>
      <p:sp>
        <p:nvSpPr>
          <p:cNvPr id="1048638" name="object 12"/>
          <p:cNvSpPr txBox="1">
            <a:spLocks noGrp="1"/>
          </p:cNvSpPr>
          <p:nvPr>
            <p:ph type="title"/>
          </p:nvPr>
        </p:nvSpPr>
        <p:spPr>
          <a:xfrm>
            <a:off x="838200" y="391413"/>
            <a:ext cx="7467600" cy="443070"/>
          </a:xfrm>
          <a:prstGeom prst="rect">
            <a:avLst/>
          </a:prstGeom>
        </p:spPr>
        <p:txBody>
          <a:bodyPr vert="horz" wrap="square" lIns="0" tIns="12065" rIns="0" bIns="0" rtlCol="0">
            <a:spAutoFit/>
          </a:bodyPr>
          <a:lstStyle/>
          <a:p>
            <a:pPr marL="12700" algn="ctr">
              <a:lnSpc>
                <a:spcPct val="100000"/>
              </a:lnSpc>
              <a:spcBef>
                <a:spcPts val="95"/>
              </a:spcBef>
            </a:pPr>
            <a:r>
              <a:rPr lang="en-US" sz="2800" spc="-90" dirty="0" smtClean="0">
                <a:solidFill>
                  <a:schemeClr val="tx1">
                    <a:lumMod val="95000"/>
                    <a:lumOff val="5000"/>
                  </a:schemeClr>
                </a:solidFill>
                <a:latin typeface="+mj-lt"/>
              </a:rPr>
              <a:t>Rating of apps</a:t>
            </a:r>
            <a:endParaRPr sz="2800">
              <a:solidFill>
                <a:schemeClr val="tx1">
                  <a:lumMod val="95000"/>
                  <a:lumOff val="5000"/>
                </a:schemeClr>
              </a:solidFill>
              <a:latin typeface="+mj-lt"/>
            </a:endParaRPr>
          </a:p>
        </p:txBody>
      </p:sp>
      <p:pic>
        <p:nvPicPr>
          <p:cNvPr id="13" name="Picture 12" descr="download.png"/>
          <p:cNvPicPr>
            <a:picLocks noChangeAspect="1"/>
          </p:cNvPicPr>
          <p:nvPr/>
        </p:nvPicPr>
        <p:blipFill>
          <a:blip r:embed="rId2"/>
          <a:stretch>
            <a:fillRect/>
          </a:stretch>
        </p:blipFill>
        <p:spPr>
          <a:xfrm>
            <a:off x="685801" y="1733550"/>
            <a:ext cx="3733799" cy="2514601"/>
          </a:xfrm>
          <a:prstGeom prst="rect">
            <a:avLst/>
          </a:prstGeom>
        </p:spPr>
      </p:pic>
      <p:pic>
        <p:nvPicPr>
          <p:cNvPr id="14" name="Picture 13" descr="download (1).png"/>
          <p:cNvPicPr>
            <a:picLocks noChangeAspect="1"/>
          </p:cNvPicPr>
          <p:nvPr/>
        </p:nvPicPr>
        <p:blipFill>
          <a:blip r:embed="rId3"/>
          <a:stretch>
            <a:fillRect/>
          </a:stretch>
        </p:blipFill>
        <p:spPr>
          <a:xfrm>
            <a:off x="4724400" y="1885949"/>
            <a:ext cx="3962400" cy="2209801"/>
          </a:xfrm>
          <a:prstGeom prst="rect">
            <a:avLst/>
          </a:prstGeom>
        </p:spPr>
      </p:pic>
      <p:sp>
        <p:nvSpPr>
          <p:cNvPr id="9" name="TextBox 8"/>
          <p:cNvSpPr txBox="1"/>
          <p:nvPr/>
        </p:nvSpPr>
        <p:spPr>
          <a:xfrm>
            <a:off x="990600" y="971550"/>
            <a:ext cx="5257800" cy="369332"/>
          </a:xfrm>
          <a:prstGeom prst="rect">
            <a:avLst/>
          </a:prstGeom>
          <a:noFill/>
        </p:spPr>
        <p:txBody>
          <a:bodyPr wrap="square" rtlCol="0">
            <a:spAutoFit/>
          </a:bodyPr>
          <a:lstStyle/>
          <a:p>
            <a:r>
              <a:rPr lang="en-US" dirty="0" smtClean="0"/>
              <a:t>Plotted histogram and box plot for rating.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object 7"/>
          <p:cNvSpPr txBox="1">
            <a:spLocks noGrp="1"/>
          </p:cNvSpPr>
          <p:nvPr>
            <p:ph type="title"/>
          </p:nvPr>
        </p:nvSpPr>
        <p:spPr>
          <a:xfrm>
            <a:off x="1295400" y="177546"/>
            <a:ext cx="6705599" cy="452120"/>
          </a:xfrm>
          <a:prstGeom prst="rect">
            <a:avLst/>
          </a:prstGeom>
        </p:spPr>
        <p:txBody>
          <a:bodyPr vert="horz" wrap="square" lIns="0" tIns="12065" rIns="0" bIns="0" rtlCol="0">
            <a:spAutoFit/>
          </a:bodyPr>
          <a:lstStyle/>
          <a:p>
            <a:pPr marL="12700" algn="ctr">
              <a:lnSpc>
                <a:spcPct val="100000"/>
              </a:lnSpc>
              <a:spcBef>
                <a:spcPts val="95"/>
              </a:spcBef>
            </a:pPr>
            <a:r>
              <a:rPr lang="en-US" sz="2800" spc="-70" dirty="0" smtClean="0">
                <a:solidFill>
                  <a:schemeClr val="tx1">
                    <a:lumMod val="95000"/>
                    <a:lumOff val="5000"/>
                  </a:schemeClr>
                </a:solidFill>
              </a:rPr>
              <a:t>Cont..</a:t>
            </a:r>
            <a:r>
              <a:rPr sz="2800" spc="-165" smtClean="0">
                <a:solidFill>
                  <a:srgbClr val="F5FCFF"/>
                </a:solidFill>
              </a:rPr>
              <a:t> </a:t>
            </a:r>
            <a:endParaRPr sz="2800"/>
          </a:p>
        </p:txBody>
      </p:sp>
      <p:pic>
        <p:nvPicPr>
          <p:cNvPr id="8" name="Picture 7" descr="download (2).png"/>
          <p:cNvPicPr>
            <a:picLocks noChangeAspect="1"/>
          </p:cNvPicPr>
          <p:nvPr/>
        </p:nvPicPr>
        <p:blipFill>
          <a:blip r:embed="rId2"/>
          <a:stretch>
            <a:fillRect/>
          </a:stretch>
        </p:blipFill>
        <p:spPr>
          <a:xfrm>
            <a:off x="2209261" y="971551"/>
            <a:ext cx="4725477" cy="2743200"/>
          </a:xfrm>
          <a:prstGeom prst="rect">
            <a:avLst/>
          </a:prstGeom>
        </p:spPr>
      </p:pic>
      <p:sp>
        <p:nvSpPr>
          <p:cNvPr id="5" name="TextBox 4"/>
          <p:cNvSpPr txBox="1"/>
          <p:nvPr/>
        </p:nvSpPr>
        <p:spPr>
          <a:xfrm>
            <a:off x="533400" y="3790950"/>
            <a:ext cx="8077200" cy="1631216"/>
          </a:xfrm>
          <a:prstGeom prst="rect">
            <a:avLst/>
          </a:prstGeom>
          <a:noFill/>
        </p:spPr>
        <p:txBody>
          <a:bodyPr wrap="square" lIns="0" rtlCol="0" anchor="ctr">
            <a:spAutoFit/>
          </a:bodyPr>
          <a:lstStyle/>
          <a:p>
            <a:pPr>
              <a:spcBef>
                <a:spcPts val="600"/>
              </a:spcBef>
              <a:buFont typeface="Wingdings" pitchFamily="2" charset="2"/>
              <a:buChar char="§"/>
            </a:pPr>
            <a:r>
              <a:rPr lang="en-US" dirty="0" smtClean="0"/>
              <a:t>  The mean of the average ratings (excluding the </a:t>
            </a:r>
            <a:r>
              <a:rPr lang="en-US" dirty="0" err="1" smtClean="0"/>
              <a:t>NaN</a:t>
            </a:r>
            <a:r>
              <a:rPr lang="en-US" dirty="0" smtClean="0"/>
              <a:t> values) comes to be 4.2.</a:t>
            </a:r>
          </a:p>
          <a:p>
            <a:pPr marL="228600" indent="-228600">
              <a:spcBef>
                <a:spcPts val="600"/>
              </a:spcBef>
              <a:buFont typeface="Wingdings" pitchFamily="2" charset="2"/>
              <a:buChar char="§"/>
            </a:pPr>
            <a:r>
              <a:rPr lang="en-US" dirty="0" smtClean="0"/>
              <a:t> The median of the entries (excluding the </a:t>
            </a:r>
            <a:r>
              <a:rPr lang="en-US" dirty="0" err="1" smtClean="0"/>
              <a:t>NaN</a:t>
            </a:r>
            <a:r>
              <a:rPr lang="en-US" dirty="0" smtClean="0"/>
              <a:t> values) in the 'Rating' column    comes to be 4.3. From this, we can say that 50% of the apps have an average rating of above 4.3 and the rest are below 4.3.</a:t>
            </a:r>
          </a:p>
          <a:p>
            <a:pPr>
              <a:spcBef>
                <a:spcPts val="600"/>
              </a:spcBef>
              <a:buFont typeface="Wingdings" pitchFamily="2" charset="2"/>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3"/>
          <p:cNvSpPr txBox="1">
            <a:spLocks noGrp="1"/>
          </p:cNvSpPr>
          <p:nvPr>
            <p:ph type="title"/>
          </p:nvPr>
        </p:nvSpPr>
        <p:spPr>
          <a:xfrm>
            <a:off x="457200" y="88213"/>
            <a:ext cx="8077200" cy="881380"/>
          </a:xfrm>
          <a:prstGeom prst="rect">
            <a:avLst/>
          </a:prstGeom>
        </p:spPr>
        <p:txBody>
          <a:bodyPr vert="horz" wrap="square" lIns="0" tIns="130810" rIns="0" bIns="0" rtlCol="0">
            <a:spAutoFit/>
          </a:bodyPr>
          <a:lstStyle/>
          <a:p>
            <a:pPr marL="12700" algn="ctr">
              <a:lnSpc>
                <a:spcPct val="100000"/>
              </a:lnSpc>
              <a:spcBef>
                <a:spcPts val="1030"/>
              </a:spcBef>
            </a:pPr>
            <a:r>
              <a:rPr sz="2800" spc="-90" smtClean="0">
                <a:solidFill>
                  <a:schemeClr val="tx1">
                    <a:lumMod val="95000"/>
                    <a:lumOff val="5000"/>
                  </a:schemeClr>
                </a:solidFill>
                <a:latin typeface="+mj-lt"/>
              </a:rPr>
              <a:t>Basic</a:t>
            </a:r>
            <a:r>
              <a:rPr sz="2800" spc="-170" smtClean="0">
                <a:solidFill>
                  <a:schemeClr val="tx1">
                    <a:lumMod val="95000"/>
                    <a:lumOff val="5000"/>
                  </a:schemeClr>
                </a:solidFill>
                <a:latin typeface="+mj-lt"/>
              </a:rPr>
              <a:t> </a:t>
            </a:r>
            <a:r>
              <a:rPr sz="2800" spc="-110" dirty="0">
                <a:solidFill>
                  <a:schemeClr val="tx1">
                    <a:lumMod val="95000"/>
                    <a:lumOff val="5000"/>
                  </a:schemeClr>
                </a:solidFill>
                <a:latin typeface="+mj-lt"/>
              </a:rPr>
              <a:t>observation</a:t>
            </a:r>
            <a:endParaRPr sz="2800">
              <a:solidFill>
                <a:schemeClr val="tx1">
                  <a:lumMod val="95000"/>
                  <a:lumOff val="5000"/>
                </a:schemeClr>
              </a:solidFill>
              <a:latin typeface="+mj-lt"/>
              <a:cs typeface="MS Gothic"/>
            </a:endParaRPr>
          </a:p>
          <a:p>
            <a:pPr marL="1576705">
              <a:lnSpc>
                <a:spcPct val="100000"/>
              </a:lnSpc>
              <a:spcBef>
                <a:spcPts val="525"/>
              </a:spcBef>
            </a:pPr>
            <a:r>
              <a:rPr sz="1600" spc="-5" dirty="0">
                <a:solidFill>
                  <a:srgbClr val="202020"/>
                </a:solidFill>
                <a:latin typeface="Arial"/>
                <a:cs typeface="Arial"/>
              </a:rPr>
              <a:t>Below</a:t>
            </a:r>
            <a:r>
              <a:rPr sz="1600" spc="5" dirty="0">
                <a:solidFill>
                  <a:srgbClr val="202020"/>
                </a:solidFill>
                <a:latin typeface="Arial"/>
                <a:cs typeface="Arial"/>
              </a:rPr>
              <a:t> </a:t>
            </a:r>
            <a:r>
              <a:rPr sz="1600" spc="-5" dirty="0">
                <a:solidFill>
                  <a:srgbClr val="202020"/>
                </a:solidFill>
                <a:latin typeface="Arial"/>
                <a:cs typeface="Arial"/>
              </a:rPr>
              <a:t>are</a:t>
            </a:r>
            <a:r>
              <a:rPr sz="1600" spc="10" dirty="0">
                <a:solidFill>
                  <a:srgbClr val="202020"/>
                </a:solidFill>
                <a:latin typeface="Arial"/>
                <a:cs typeface="Arial"/>
              </a:rPr>
              <a:t> </a:t>
            </a:r>
            <a:r>
              <a:rPr sz="1600" spc="-5" dirty="0">
                <a:solidFill>
                  <a:srgbClr val="202020"/>
                </a:solidFill>
                <a:latin typeface="Arial"/>
                <a:cs typeface="Arial"/>
              </a:rPr>
              <a:t>some</a:t>
            </a:r>
            <a:r>
              <a:rPr sz="1600" spc="5" dirty="0">
                <a:solidFill>
                  <a:srgbClr val="202020"/>
                </a:solidFill>
                <a:latin typeface="Arial"/>
                <a:cs typeface="Arial"/>
              </a:rPr>
              <a:t> </a:t>
            </a:r>
            <a:r>
              <a:rPr sz="1600" spc="-10" dirty="0">
                <a:solidFill>
                  <a:srgbClr val="202020"/>
                </a:solidFill>
                <a:latin typeface="Arial"/>
                <a:cs typeface="Arial"/>
              </a:rPr>
              <a:t>observation</a:t>
            </a:r>
            <a:r>
              <a:rPr sz="1600" spc="65" dirty="0">
                <a:solidFill>
                  <a:srgbClr val="202020"/>
                </a:solidFill>
                <a:latin typeface="Arial"/>
                <a:cs typeface="Arial"/>
              </a:rPr>
              <a:t> </a:t>
            </a:r>
            <a:r>
              <a:rPr sz="1600" spc="-5" dirty="0">
                <a:solidFill>
                  <a:srgbClr val="202020"/>
                </a:solidFill>
                <a:latin typeface="Arial"/>
                <a:cs typeface="Arial"/>
              </a:rPr>
              <a:t>by</a:t>
            </a:r>
            <a:r>
              <a:rPr sz="1600" spc="5" dirty="0">
                <a:solidFill>
                  <a:srgbClr val="202020"/>
                </a:solidFill>
                <a:latin typeface="Arial"/>
                <a:cs typeface="Arial"/>
              </a:rPr>
              <a:t> </a:t>
            </a:r>
            <a:r>
              <a:rPr sz="1600" spc="-5" dirty="0">
                <a:solidFill>
                  <a:srgbClr val="202020"/>
                </a:solidFill>
                <a:latin typeface="Arial"/>
                <a:cs typeface="Arial"/>
              </a:rPr>
              <a:t>doing</a:t>
            </a:r>
            <a:r>
              <a:rPr sz="1600" spc="10" dirty="0">
                <a:solidFill>
                  <a:srgbClr val="202020"/>
                </a:solidFill>
                <a:latin typeface="Arial"/>
                <a:cs typeface="Arial"/>
              </a:rPr>
              <a:t> </a:t>
            </a:r>
            <a:r>
              <a:rPr sz="1600" spc="-5" dirty="0">
                <a:solidFill>
                  <a:srgbClr val="202020"/>
                </a:solidFill>
                <a:latin typeface="Arial"/>
                <a:cs typeface="Arial"/>
              </a:rPr>
              <a:t>data</a:t>
            </a:r>
            <a:r>
              <a:rPr sz="1600" spc="10" dirty="0">
                <a:solidFill>
                  <a:srgbClr val="202020"/>
                </a:solidFill>
                <a:latin typeface="Arial"/>
                <a:cs typeface="Arial"/>
              </a:rPr>
              <a:t> </a:t>
            </a:r>
            <a:r>
              <a:rPr sz="1600" dirty="0">
                <a:solidFill>
                  <a:srgbClr val="202020"/>
                </a:solidFill>
                <a:latin typeface="Arial"/>
                <a:cs typeface="Arial"/>
              </a:rPr>
              <a:t>wrangling.</a:t>
            </a:r>
            <a:endParaRPr sz="1600">
              <a:latin typeface="Arial"/>
              <a:cs typeface="Arial"/>
            </a:endParaRPr>
          </a:p>
        </p:txBody>
      </p:sp>
      <p:graphicFrame>
        <p:nvGraphicFramePr>
          <p:cNvPr id="4194304" name="object 4"/>
          <p:cNvGraphicFramePr>
            <a:graphicFrameLocks noGrp="1"/>
          </p:cNvGraphicFramePr>
          <p:nvPr/>
        </p:nvGraphicFramePr>
        <p:xfrm>
          <a:off x="685800" y="1123951"/>
          <a:ext cx="7706726" cy="3705914"/>
        </p:xfrm>
        <a:graphic>
          <a:graphicData uri="http://schemas.openxmlformats.org/drawingml/2006/table">
            <a:tbl>
              <a:tblPr firstRow="1" bandRow="1">
                <a:tableStyleId>{2D5ABB26-0587-4C30-8999-92F81FD0307C}</a:tableStyleId>
              </a:tblPr>
              <a:tblGrid>
                <a:gridCol w="3853363"/>
                <a:gridCol w="3853363"/>
              </a:tblGrid>
              <a:tr h="378830">
                <a:tc>
                  <a:txBody>
                    <a:bodyPr/>
                    <a:lstStyle/>
                    <a:p>
                      <a:pPr marL="377825" indent="-287020">
                        <a:lnSpc>
                          <a:spcPct val="100000"/>
                        </a:lnSpc>
                        <a:spcBef>
                          <a:spcPts val="315"/>
                        </a:spcBef>
                        <a:buClr>
                          <a:srgbClr val="000000"/>
                        </a:buClr>
                        <a:buFont typeface="Wingdings"/>
                        <a:buChar char=""/>
                        <a:tabLst>
                          <a:tab pos="377825" algn="l"/>
                          <a:tab pos="378460" algn="l"/>
                        </a:tabLst>
                      </a:pPr>
                      <a:r>
                        <a:rPr sz="1400" b="1" spc="-10" dirty="0">
                          <a:solidFill>
                            <a:srgbClr val="001F5F"/>
                          </a:solidFill>
                          <a:latin typeface="Arial"/>
                          <a:cs typeface="Arial"/>
                        </a:rPr>
                        <a:t>Average</a:t>
                      </a:r>
                      <a:r>
                        <a:rPr sz="1400" b="1" spc="5" dirty="0">
                          <a:solidFill>
                            <a:srgbClr val="001F5F"/>
                          </a:solidFill>
                          <a:latin typeface="Arial"/>
                          <a:cs typeface="Arial"/>
                        </a:rPr>
                        <a:t> </a:t>
                      </a:r>
                      <a:r>
                        <a:rPr sz="1400" b="1" spc="-5" dirty="0">
                          <a:solidFill>
                            <a:srgbClr val="001F5F"/>
                          </a:solidFill>
                          <a:latin typeface="Arial"/>
                          <a:cs typeface="Arial"/>
                        </a:rPr>
                        <a:t>app</a:t>
                      </a:r>
                      <a:r>
                        <a:rPr sz="1400" b="1" spc="-45" dirty="0">
                          <a:solidFill>
                            <a:srgbClr val="001F5F"/>
                          </a:solidFill>
                          <a:latin typeface="Arial"/>
                          <a:cs typeface="Arial"/>
                        </a:rPr>
                        <a:t> </a:t>
                      </a:r>
                      <a:r>
                        <a:rPr sz="1400" b="1" dirty="0">
                          <a:solidFill>
                            <a:srgbClr val="001F5F"/>
                          </a:solidFill>
                          <a:latin typeface="Arial"/>
                          <a:cs typeface="Arial"/>
                        </a:rPr>
                        <a:t>rating</a:t>
                      </a:r>
                      <a:endParaRPr sz="1400">
                        <a:latin typeface="Arial"/>
                        <a:cs typeface="Arial"/>
                      </a:endParaRPr>
                    </a:p>
                  </a:txBody>
                  <a:tcPr marL="0" marR="0" marT="4000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c>
                  <a:txBody>
                    <a:bodyPr/>
                    <a:lstStyle/>
                    <a:p>
                      <a:pPr marL="1905" algn="ctr">
                        <a:lnSpc>
                          <a:spcPct val="100000"/>
                        </a:lnSpc>
                        <a:spcBef>
                          <a:spcPts val="315"/>
                        </a:spcBef>
                      </a:pPr>
                      <a:r>
                        <a:rPr sz="1400" b="1" smtClean="0">
                          <a:solidFill>
                            <a:srgbClr val="001F5F"/>
                          </a:solidFill>
                          <a:latin typeface="Arial"/>
                          <a:cs typeface="Arial"/>
                        </a:rPr>
                        <a:t>4.</a:t>
                      </a:r>
                      <a:r>
                        <a:rPr lang="en-US" sz="1400" b="1" dirty="0" smtClean="0">
                          <a:solidFill>
                            <a:srgbClr val="001F5F"/>
                          </a:solidFill>
                          <a:latin typeface="Arial"/>
                          <a:cs typeface="Arial"/>
                        </a:rPr>
                        <a:t>30</a:t>
                      </a:r>
                      <a:endParaRPr sz="1400">
                        <a:latin typeface="Arial"/>
                        <a:cs typeface="Arial"/>
                      </a:endParaRPr>
                    </a:p>
                  </a:txBody>
                  <a:tcPr marL="0" marR="0" marT="4000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r>
              <a:tr h="1271877">
                <a:tc>
                  <a:txBody>
                    <a:bodyPr/>
                    <a:lstStyle/>
                    <a:p>
                      <a:pPr marL="377825" indent="-287020">
                        <a:lnSpc>
                          <a:spcPct val="100000"/>
                        </a:lnSpc>
                        <a:spcBef>
                          <a:spcPts val="320"/>
                        </a:spcBef>
                        <a:buClr>
                          <a:srgbClr val="000000"/>
                        </a:buClr>
                        <a:buFont typeface="Wingdings"/>
                        <a:buChar char=""/>
                        <a:tabLst>
                          <a:tab pos="377825" algn="l"/>
                          <a:tab pos="378460" algn="l"/>
                        </a:tabLst>
                      </a:pPr>
                      <a:r>
                        <a:rPr sz="1400" dirty="0">
                          <a:solidFill>
                            <a:srgbClr val="001F5F"/>
                          </a:solidFill>
                          <a:latin typeface="Arial MT"/>
                          <a:cs typeface="Arial MT"/>
                        </a:rPr>
                        <a:t>Top</a:t>
                      </a:r>
                      <a:r>
                        <a:rPr sz="1400" spc="-35" dirty="0">
                          <a:solidFill>
                            <a:srgbClr val="001F5F"/>
                          </a:solidFill>
                          <a:latin typeface="Arial MT"/>
                          <a:cs typeface="Arial MT"/>
                        </a:rPr>
                        <a:t> </a:t>
                      </a:r>
                      <a:r>
                        <a:rPr sz="1400" spc="-5" dirty="0">
                          <a:solidFill>
                            <a:srgbClr val="001F5F"/>
                          </a:solidFill>
                          <a:latin typeface="Arial MT"/>
                          <a:cs typeface="Arial MT"/>
                        </a:rPr>
                        <a:t>five</a:t>
                      </a:r>
                      <a:r>
                        <a:rPr sz="1400" dirty="0">
                          <a:solidFill>
                            <a:srgbClr val="001F5F"/>
                          </a:solidFill>
                          <a:latin typeface="Arial MT"/>
                          <a:cs typeface="Arial MT"/>
                        </a:rPr>
                        <a:t> category</a:t>
                      </a:r>
                      <a:r>
                        <a:rPr sz="1400" spc="-40" dirty="0">
                          <a:solidFill>
                            <a:srgbClr val="001F5F"/>
                          </a:solidFill>
                          <a:latin typeface="Arial MT"/>
                          <a:cs typeface="Arial MT"/>
                        </a:rPr>
                        <a:t> </a:t>
                      </a:r>
                      <a:r>
                        <a:rPr sz="1400" dirty="0">
                          <a:solidFill>
                            <a:srgbClr val="001F5F"/>
                          </a:solidFill>
                          <a:latin typeface="Arial MT"/>
                          <a:cs typeface="Arial MT"/>
                        </a:rPr>
                        <a:t>highest</a:t>
                      </a:r>
                      <a:r>
                        <a:rPr sz="1400" spc="-40" dirty="0">
                          <a:solidFill>
                            <a:srgbClr val="001F5F"/>
                          </a:solidFill>
                          <a:latin typeface="Arial MT"/>
                          <a:cs typeface="Arial MT"/>
                        </a:rPr>
                        <a:t> </a:t>
                      </a:r>
                      <a:r>
                        <a:rPr sz="1400" spc="-5" dirty="0">
                          <a:solidFill>
                            <a:srgbClr val="001F5F"/>
                          </a:solidFill>
                          <a:latin typeface="Arial MT"/>
                          <a:cs typeface="Arial MT"/>
                        </a:rPr>
                        <a:t>average</a:t>
                      </a:r>
                      <a:r>
                        <a:rPr sz="1400" spc="-30" dirty="0">
                          <a:solidFill>
                            <a:srgbClr val="001F5F"/>
                          </a:solidFill>
                          <a:latin typeface="Arial MT"/>
                          <a:cs typeface="Arial MT"/>
                        </a:rPr>
                        <a:t> </a:t>
                      </a:r>
                      <a:r>
                        <a:rPr sz="1400" dirty="0">
                          <a:solidFill>
                            <a:srgbClr val="001F5F"/>
                          </a:solidFill>
                          <a:latin typeface="Arial MT"/>
                          <a:cs typeface="Arial MT"/>
                        </a:rPr>
                        <a:t>rating</a:t>
                      </a:r>
                      <a:endParaRPr sz="1400">
                        <a:latin typeface="Arial M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EBCACA"/>
                    </a:solidFill>
                  </a:tcPr>
                </a:tc>
                <a:tc>
                  <a:txBody>
                    <a:bodyPr/>
                    <a:lstStyle/>
                    <a:p>
                      <a:pPr marL="1200150" marR="824230" indent="0">
                        <a:lnSpc>
                          <a:spcPct val="100000"/>
                        </a:lnSpc>
                        <a:spcBef>
                          <a:spcPts val="320"/>
                        </a:spcBef>
                      </a:pPr>
                      <a:r>
                        <a:rPr sz="1600" smtClean="0">
                          <a:solidFill>
                            <a:srgbClr val="001F5F"/>
                          </a:solidFill>
                          <a:latin typeface="+mn-lt"/>
                          <a:cs typeface="Arial MT"/>
                        </a:rPr>
                        <a:t>1)Events </a:t>
                      </a:r>
                      <a:r>
                        <a:rPr sz="1600" spc="5" smtClean="0">
                          <a:solidFill>
                            <a:srgbClr val="001F5F"/>
                          </a:solidFill>
                          <a:latin typeface="+mn-lt"/>
                          <a:cs typeface="Arial MT"/>
                        </a:rPr>
                        <a:t> </a:t>
                      </a:r>
                      <a:r>
                        <a:rPr lang="en-US" sz="1600" spc="5" dirty="0" smtClean="0">
                          <a:solidFill>
                            <a:srgbClr val="001F5F"/>
                          </a:solidFill>
                          <a:latin typeface="+mn-lt"/>
                          <a:cs typeface="Arial MT"/>
                        </a:rPr>
                        <a:t>  </a:t>
                      </a:r>
                      <a:r>
                        <a:rPr sz="1600" smtClean="0">
                          <a:solidFill>
                            <a:srgbClr val="001F5F"/>
                          </a:solidFill>
                          <a:latin typeface="+mn-lt"/>
                          <a:cs typeface="Arial MT"/>
                        </a:rPr>
                        <a:t>2)Education</a:t>
                      </a:r>
                      <a:endParaRPr lang="en-US" sz="1600" dirty="0" smtClean="0">
                        <a:solidFill>
                          <a:srgbClr val="001F5F"/>
                        </a:solidFill>
                        <a:latin typeface="+mn-lt"/>
                        <a:cs typeface="Arial MT"/>
                      </a:endParaRPr>
                    </a:p>
                    <a:p>
                      <a:pPr marL="1200150" marR="824230" indent="0">
                        <a:lnSpc>
                          <a:spcPct val="100000"/>
                        </a:lnSpc>
                        <a:spcBef>
                          <a:spcPts val="320"/>
                        </a:spcBef>
                      </a:pPr>
                      <a:r>
                        <a:rPr sz="1600" smtClean="0">
                          <a:solidFill>
                            <a:srgbClr val="001F5F"/>
                          </a:solidFill>
                          <a:latin typeface="+mn-lt"/>
                          <a:cs typeface="Arial MT"/>
                        </a:rPr>
                        <a:t>3)Arts </a:t>
                      </a:r>
                      <a:r>
                        <a:rPr sz="1600" dirty="0">
                          <a:solidFill>
                            <a:srgbClr val="001F5F"/>
                          </a:solidFill>
                          <a:latin typeface="+mn-lt"/>
                          <a:cs typeface="Arial MT"/>
                        </a:rPr>
                        <a:t>and </a:t>
                      </a:r>
                      <a:r>
                        <a:rPr sz="1600">
                          <a:solidFill>
                            <a:srgbClr val="001F5F"/>
                          </a:solidFill>
                          <a:latin typeface="+mn-lt"/>
                          <a:cs typeface="Arial MT"/>
                        </a:rPr>
                        <a:t>design </a:t>
                      </a:r>
                      <a:r>
                        <a:rPr sz="1600" spc="-375">
                          <a:solidFill>
                            <a:srgbClr val="001F5F"/>
                          </a:solidFill>
                          <a:latin typeface="+mn-lt"/>
                          <a:cs typeface="Arial MT"/>
                        </a:rPr>
                        <a:t> </a:t>
                      </a:r>
                      <a:r>
                        <a:rPr sz="1600" spc="-5" smtClean="0">
                          <a:solidFill>
                            <a:srgbClr val="001F5F"/>
                          </a:solidFill>
                          <a:latin typeface="+mn-lt"/>
                          <a:cs typeface="Arial MT"/>
                        </a:rPr>
                        <a:t>4)</a:t>
                      </a:r>
                      <a:r>
                        <a:rPr lang="en-US" sz="1600" spc="-5" dirty="0" smtClean="0">
                          <a:solidFill>
                            <a:srgbClr val="001F5F"/>
                          </a:solidFill>
                          <a:latin typeface="+mn-lt"/>
                          <a:cs typeface="Arial MT"/>
                        </a:rPr>
                        <a:t>P</a:t>
                      </a:r>
                      <a:r>
                        <a:rPr sz="1600" spc="-5" smtClean="0">
                          <a:solidFill>
                            <a:srgbClr val="001F5F"/>
                          </a:solidFill>
                          <a:latin typeface="+mn-lt"/>
                          <a:cs typeface="Arial MT"/>
                        </a:rPr>
                        <a:t>arenting </a:t>
                      </a:r>
                      <a:r>
                        <a:rPr sz="1600" smtClean="0">
                          <a:solidFill>
                            <a:srgbClr val="001F5F"/>
                          </a:solidFill>
                          <a:latin typeface="+mn-lt"/>
                          <a:cs typeface="Arial MT"/>
                        </a:rPr>
                        <a:t> </a:t>
                      </a:r>
                      <a:r>
                        <a:rPr sz="1600" spc="-5" smtClean="0">
                          <a:solidFill>
                            <a:srgbClr val="001F5F"/>
                          </a:solidFill>
                          <a:latin typeface="+mn-lt"/>
                          <a:cs typeface="Arial MT"/>
                        </a:rPr>
                        <a:t>5)</a:t>
                      </a:r>
                      <a:r>
                        <a:rPr lang="en-US" sz="1600" spc="-5" dirty="0" smtClean="0">
                          <a:solidFill>
                            <a:srgbClr val="001F5F"/>
                          </a:solidFill>
                          <a:latin typeface="+mn-lt"/>
                          <a:cs typeface="Arial MT"/>
                        </a:rPr>
                        <a:t>P</a:t>
                      </a:r>
                      <a:r>
                        <a:rPr sz="1600" spc="-5" smtClean="0">
                          <a:solidFill>
                            <a:srgbClr val="001F5F"/>
                          </a:solidFill>
                          <a:latin typeface="+mn-lt"/>
                          <a:cs typeface="Arial MT"/>
                        </a:rPr>
                        <a:t>ersonalization</a:t>
                      </a:r>
                      <a:endParaRPr sz="1600">
                        <a:latin typeface="+mn-l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EBCACA"/>
                    </a:solidFill>
                  </a:tcPr>
                </a:tc>
              </a:tr>
              <a:tr h="429295">
                <a:tc>
                  <a:txBody>
                    <a:bodyPr/>
                    <a:lstStyle/>
                    <a:p>
                      <a:pPr marL="377825" indent="-287020">
                        <a:lnSpc>
                          <a:spcPct val="100000"/>
                        </a:lnSpc>
                        <a:spcBef>
                          <a:spcPts val="320"/>
                        </a:spcBef>
                        <a:buClr>
                          <a:srgbClr val="000000"/>
                        </a:buClr>
                        <a:buFont typeface="Wingdings"/>
                        <a:buChar char=""/>
                        <a:tabLst>
                          <a:tab pos="377825" algn="l"/>
                          <a:tab pos="378460" algn="l"/>
                        </a:tabLst>
                      </a:pPr>
                      <a:r>
                        <a:rPr sz="1400" dirty="0">
                          <a:solidFill>
                            <a:srgbClr val="001F5F"/>
                          </a:solidFill>
                          <a:latin typeface="Arial MT"/>
                          <a:cs typeface="Arial MT"/>
                        </a:rPr>
                        <a:t>App</a:t>
                      </a:r>
                      <a:r>
                        <a:rPr sz="1400" spc="-30" dirty="0">
                          <a:solidFill>
                            <a:srgbClr val="001F5F"/>
                          </a:solidFill>
                          <a:latin typeface="Arial MT"/>
                          <a:cs typeface="Arial MT"/>
                        </a:rPr>
                        <a:t> </a:t>
                      </a:r>
                      <a:r>
                        <a:rPr sz="1400" spc="-5" dirty="0">
                          <a:solidFill>
                            <a:srgbClr val="001F5F"/>
                          </a:solidFill>
                          <a:latin typeface="Arial MT"/>
                          <a:cs typeface="Arial MT"/>
                        </a:rPr>
                        <a:t>with</a:t>
                      </a:r>
                      <a:r>
                        <a:rPr sz="1400" spc="-20" dirty="0">
                          <a:solidFill>
                            <a:srgbClr val="001F5F"/>
                          </a:solidFill>
                          <a:latin typeface="Arial MT"/>
                          <a:cs typeface="Arial MT"/>
                        </a:rPr>
                        <a:t> </a:t>
                      </a:r>
                      <a:r>
                        <a:rPr sz="1400" spc="-5" dirty="0">
                          <a:solidFill>
                            <a:srgbClr val="001F5F"/>
                          </a:solidFill>
                          <a:latin typeface="Arial MT"/>
                          <a:cs typeface="Arial MT"/>
                        </a:rPr>
                        <a:t>maximum</a:t>
                      </a:r>
                      <a:r>
                        <a:rPr sz="1400" spc="-20" dirty="0">
                          <a:solidFill>
                            <a:srgbClr val="001F5F"/>
                          </a:solidFill>
                          <a:latin typeface="Arial MT"/>
                          <a:cs typeface="Arial MT"/>
                        </a:rPr>
                        <a:t> </a:t>
                      </a:r>
                      <a:r>
                        <a:rPr sz="1400" spc="-5" dirty="0">
                          <a:solidFill>
                            <a:srgbClr val="001F5F"/>
                          </a:solidFill>
                          <a:latin typeface="Arial MT"/>
                          <a:cs typeface="Arial MT"/>
                        </a:rPr>
                        <a:t>reviews</a:t>
                      </a:r>
                      <a:endParaRPr sz="1400">
                        <a:latin typeface="Arial M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c>
                  <a:txBody>
                    <a:bodyPr/>
                    <a:lstStyle/>
                    <a:p>
                      <a:pPr marL="635" algn="ctr">
                        <a:lnSpc>
                          <a:spcPct val="100000"/>
                        </a:lnSpc>
                        <a:spcBef>
                          <a:spcPts val="320"/>
                        </a:spcBef>
                      </a:pPr>
                      <a:r>
                        <a:rPr lang="en-US" sz="1400" dirty="0" err="1" smtClean="0">
                          <a:solidFill>
                            <a:srgbClr val="001F5F"/>
                          </a:solidFill>
                          <a:latin typeface="Arial MT"/>
                          <a:cs typeface="Arial MT"/>
                        </a:rPr>
                        <a:t>Facebook</a:t>
                      </a:r>
                      <a:endParaRPr sz="1400">
                        <a:latin typeface="Arial M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r>
              <a:tr h="1085824">
                <a:tc>
                  <a:txBody>
                    <a:bodyPr/>
                    <a:lstStyle/>
                    <a:p>
                      <a:pPr marL="377825" indent="-287020">
                        <a:lnSpc>
                          <a:spcPct val="100000"/>
                        </a:lnSpc>
                        <a:spcBef>
                          <a:spcPts val="325"/>
                        </a:spcBef>
                        <a:buClr>
                          <a:srgbClr val="000000"/>
                        </a:buClr>
                        <a:buFont typeface="Wingdings"/>
                        <a:buChar char=""/>
                        <a:tabLst>
                          <a:tab pos="377825" algn="l"/>
                          <a:tab pos="378460" algn="l"/>
                        </a:tabLst>
                      </a:pPr>
                      <a:r>
                        <a:rPr sz="1400" spc="-5" dirty="0">
                          <a:solidFill>
                            <a:srgbClr val="001F5F"/>
                          </a:solidFill>
                          <a:latin typeface="Arial MT"/>
                          <a:cs typeface="Arial MT"/>
                        </a:rPr>
                        <a:t>Top</a:t>
                      </a:r>
                      <a:r>
                        <a:rPr sz="1400" spc="-30" dirty="0">
                          <a:solidFill>
                            <a:srgbClr val="001F5F"/>
                          </a:solidFill>
                          <a:latin typeface="Arial MT"/>
                          <a:cs typeface="Arial MT"/>
                        </a:rPr>
                        <a:t> </a:t>
                      </a:r>
                      <a:r>
                        <a:rPr sz="1400" dirty="0">
                          <a:solidFill>
                            <a:srgbClr val="001F5F"/>
                          </a:solidFill>
                          <a:latin typeface="Arial MT"/>
                          <a:cs typeface="Arial MT"/>
                        </a:rPr>
                        <a:t>5</a:t>
                      </a:r>
                      <a:r>
                        <a:rPr sz="1400" spc="-15" dirty="0">
                          <a:solidFill>
                            <a:srgbClr val="001F5F"/>
                          </a:solidFill>
                          <a:latin typeface="Arial MT"/>
                          <a:cs typeface="Arial MT"/>
                        </a:rPr>
                        <a:t> </a:t>
                      </a:r>
                      <a:r>
                        <a:rPr sz="1400" spc="-5" dirty="0">
                          <a:solidFill>
                            <a:srgbClr val="001F5F"/>
                          </a:solidFill>
                          <a:latin typeface="Arial MT"/>
                          <a:cs typeface="Arial MT"/>
                        </a:rPr>
                        <a:t>app</a:t>
                      </a:r>
                      <a:r>
                        <a:rPr sz="1400" spc="-25" dirty="0">
                          <a:solidFill>
                            <a:srgbClr val="001F5F"/>
                          </a:solidFill>
                          <a:latin typeface="Arial MT"/>
                          <a:cs typeface="Arial MT"/>
                        </a:rPr>
                        <a:t> </a:t>
                      </a:r>
                      <a:r>
                        <a:rPr sz="1400" spc="-5" dirty="0">
                          <a:solidFill>
                            <a:srgbClr val="001F5F"/>
                          </a:solidFill>
                          <a:latin typeface="Arial MT"/>
                          <a:cs typeface="Arial MT"/>
                        </a:rPr>
                        <a:t>having</a:t>
                      </a:r>
                      <a:r>
                        <a:rPr sz="1400" spc="-15" dirty="0">
                          <a:solidFill>
                            <a:srgbClr val="001F5F"/>
                          </a:solidFill>
                          <a:latin typeface="Arial MT"/>
                          <a:cs typeface="Arial MT"/>
                        </a:rPr>
                        <a:t> </a:t>
                      </a:r>
                      <a:r>
                        <a:rPr sz="1400" dirty="0">
                          <a:solidFill>
                            <a:srgbClr val="001F5F"/>
                          </a:solidFill>
                          <a:latin typeface="Arial MT"/>
                          <a:cs typeface="Arial MT"/>
                        </a:rPr>
                        <a:t>highest</a:t>
                      </a:r>
                      <a:r>
                        <a:rPr sz="1400" spc="-25" dirty="0">
                          <a:solidFill>
                            <a:srgbClr val="001F5F"/>
                          </a:solidFill>
                          <a:latin typeface="Arial MT"/>
                          <a:cs typeface="Arial MT"/>
                        </a:rPr>
                        <a:t> </a:t>
                      </a:r>
                      <a:r>
                        <a:rPr sz="1400" spc="-5" dirty="0">
                          <a:solidFill>
                            <a:srgbClr val="001F5F"/>
                          </a:solidFill>
                          <a:latin typeface="Arial MT"/>
                          <a:cs typeface="Arial MT"/>
                        </a:rPr>
                        <a:t>reviews</a:t>
                      </a:r>
                      <a:endParaRPr sz="1400">
                        <a:latin typeface="Arial MT"/>
                        <a:cs typeface="Arial MT"/>
                      </a:endParaRPr>
                    </a:p>
                  </a:txBody>
                  <a:tcPr marL="0" marR="0" marT="4127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EBCACA"/>
                    </a:solidFill>
                  </a:tcPr>
                </a:tc>
                <a:tc>
                  <a:txBody>
                    <a:bodyPr/>
                    <a:lstStyle/>
                    <a:p>
                      <a:pPr marL="1224915" marR="1168400" indent="-48260" algn="l">
                        <a:lnSpc>
                          <a:spcPct val="100000"/>
                        </a:lnSpc>
                        <a:spcBef>
                          <a:spcPts val="325"/>
                        </a:spcBef>
                      </a:pPr>
                      <a:r>
                        <a:rPr lang="en-US" sz="1400" dirty="0" smtClean="0">
                          <a:solidFill>
                            <a:srgbClr val="001F5F"/>
                          </a:solidFill>
                          <a:latin typeface="Arial MT"/>
                          <a:cs typeface="Arial MT"/>
                        </a:rPr>
                        <a:t> </a:t>
                      </a:r>
                      <a:r>
                        <a:rPr sz="1400" smtClean="0">
                          <a:solidFill>
                            <a:srgbClr val="001F5F"/>
                          </a:solidFill>
                          <a:latin typeface="Arial MT"/>
                          <a:cs typeface="Arial MT"/>
                        </a:rPr>
                        <a:t>1)</a:t>
                      </a:r>
                      <a:r>
                        <a:rPr lang="en-US" sz="1400" dirty="0" smtClean="0">
                          <a:solidFill>
                            <a:srgbClr val="001F5F"/>
                          </a:solidFill>
                          <a:latin typeface="Arial MT"/>
                          <a:cs typeface="Arial MT"/>
                        </a:rPr>
                        <a:t>Face book</a:t>
                      </a:r>
                      <a:r>
                        <a:rPr sz="1400" spc="5" smtClean="0">
                          <a:solidFill>
                            <a:srgbClr val="001F5F"/>
                          </a:solidFill>
                          <a:latin typeface="Arial MT"/>
                          <a:cs typeface="Arial MT"/>
                        </a:rPr>
                        <a:t> </a:t>
                      </a:r>
                      <a:r>
                        <a:rPr lang="en-US" sz="1400" spc="5" dirty="0" smtClean="0">
                          <a:solidFill>
                            <a:srgbClr val="001F5F"/>
                          </a:solidFill>
                          <a:latin typeface="Arial MT"/>
                          <a:cs typeface="Arial MT"/>
                        </a:rPr>
                        <a:t>  </a:t>
                      </a:r>
                      <a:r>
                        <a:rPr lang="en-US" sz="1400" spc="5" baseline="0" dirty="0" smtClean="0">
                          <a:solidFill>
                            <a:srgbClr val="001F5F"/>
                          </a:solidFill>
                          <a:latin typeface="Arial MT"/>
                          <a:cs typeface="Arial MT"/>
                        </a:rPr>
                        <a:t>     </a:t>
                      </a:r>
                      <a:r>
                        <a:rPr sz="1400" spc="-5" smtClean="0">
                          <a:solidFill>
                            <a:srgbClr val="001F5F"/>
                          </a:solidFill>
                          <a:latin typeface="Arial MT"/>
                          <a:cs typeface="Arial MT"/>
                        </a:rPr>
                        <a:t>2)</a:t>
                      </a:r>
                      <a:r>
                        <a:rPr lang="en-US" sz="1400" spc="-5" dirty="0" smtClean="0">
                          <a:solidFill>
                            <a:srgbClr val="001F5F"/>
                          </a:solidFill>
                          <a:latin typeface="Arial MT"/>
                          <a:cs typeface="Arial MT"/>
                        </a:rPr>
                        <a:t>S</a:t>
                      </a:r>
                      <a:r>
                        <a:rPr sz="1400" spc="-5" smtClean="0">
                          <a:solidFill>
                            <a:srgbClr val="001F5F"/>
                          </a:solidFill>
                          <a:latin typeface="Arial MT"/>
                          <a:cs typeface="Arial MT"/>
                        </a:rPr>
                        <a:t>ubway</a:t>
                      </a:r>
                      <a:r>
                        <a:rPr sz="1400" spc="-75" smtClean="0">
                          <a:solidFill>
                            <a:srgbClr val="001F5F"/>
                          </a:solidFill>
                          <a:latin typeface="Arial MT"/>
                          <a:cs typeface="Arial MT"/>
                        </a:rPr>
                        <a:t> </a:t>
                      </a:r>
                      <a:r>
                        <a:rPr sz="1400" smtClean="0">
                          <a:solidFill>
                            <a:srgbClr val="001F5F"/>
                          </a:solidFill>
                          <a:latin typeface="Arial MT"/>
                          <a:cs typeface="Arial MT"/>
                        </a:rPr>
                        <a:t>surface </a:t>
                      </a:r>
                      <a:r>
                        <a:rPr sz="1400" spc="-375" smtClean="0">
                          <a:solidFill>
                            <a:srgbClr val="001F5F"/>
                          </a:solidFill>
                          <a:latin typeface="Arial MT"/>
                          <a:cs typeface="Arial MT"/>
                        </a:rPr>
                        <a:t> </a:t>
                      </a:r>
                      <a:r>
                        <a:rPr sz="1400" smtClean="0">
                          <a:solidFill>
                            <a:srgbClr val="001F5F"/>
                          </a:solidFill>
                          <a:latin typeface="Arial MT"/>
                          <a:cs typeface="Arial MT"/>
                        </a:rPr>
                        <a:t>3)clash </a:t>
                      </a:r>
                      <a:r>
                        <a:rPr sz="1400" spc="-5" dirty="0">
                          <a:solidFill>
                            <a:srgbClr val="001F5F"/>
                          </a:solidFill>
                          <a:latin typeface="Arial MT"/>
                          <a:cs typeface="Arial MT"/>
                        </a:rPr>
                        <a:t>royal </a:t>
                      </a:r>
                      <a:r>
                        <a:rPr sz="1400" dirty="0">
                          <a:solidFill>
                            <a:srgbClr val="001F5F"/>
                          </a:solidFill>
                          <a:latin typeface="Arial MT"/>
                          <a:cs typeface="Arial MT"/>
                        </a:rPr>
                        <a:t> 4)Candy crush </a:t>
                      </a:r>
                      <a:r>
                        <a:rPr sz="1400" spc="5" dirty="0">
                          <a:solidFill>
                            <a:srgbClr val="001F5F"/>
                          </a:solidFill>
                          <a:latin typeface="Arial MT"/>
                          <a:cs typeface="Arial MT"/>
                        </a:rPr>
                        <a:t> </a:t>
                      </a:r>
                      <a:r>
                        <a:rPr sz="1400" spc="-5" dirty="0">
                          <a:solidFill>
                            <a:srgbClr val="001F5F"/>
                          </a:solidFill>
                          <a:latin typeface="Arial MT"/>
                          <a:cs typeface="Arial MT"/>
                        </a:rPr>
                        <a:t>5)UC-browser</a:t>
                      </a:r>
                      <a:endParaRPr sz="1400">
                        <a:latin typeface="Arial MT"/>
                        <a:cs typeface="Arial MT"/>
                      </a:endParaRPr>
                    </a:p>
                  </a:txBody>
                  <a:tcPr marL="0" marR="0" marT="4127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EBCACA"/>
                    </a:solidFill>
                  </a:tcPr>
                </a:tc>
              </a:tr>
              <a:tr h="491774">
                <a:tc>
                  <a:txBody>
                    <a:bodyPr/>
                    <a:lstStyle/>
                    <a:p>
                      <a:pPr marL="377825" indent="-287020">
                        <a:lnSpc>
                          <a:spcPct val="100000"/>
                        </a:lnSpc>
                        <a:spcBef>
                          <a:spcPts val="325"/>
                        </a:spcBef>
                        <a:buClr>
                          <a:srgbClr val="000000"/>
                        </a:buClr>
                        <a:buFont typeface="Wingdings"/>
                        <a:buChar char=""/>
                        <a:tabLst>
                          <a:tab pos="377825" algn="l"/>
                          <a:tab pos="378460" algn="l"/>
                        </a:tabLst>
                      </a:pPr>
                      <a:r>
                        <a:rPr sz="1400" spc="-5" dirty="0">
                          <a:solidFill>
                            <a:srgbClr val="001F5F"/>
                          </a:solidFill>
                          <a:latin typeface="Arial MT"/>
                          <a:cs typeface="Arial MT"/>
                        </a:rPr>
                        <a:t>Most</a:t>
                      </a:r>
                      <a:r>
                        <a:rPr sz="1400" spc="-45" dirty="0">
                          <a:solidFill>
                            <a:srgbClr val="001F5F"/>
                          </a:solidFill>
                          <a:latin typeface="Arial MT"/>
                          <a:cs typeface="Arial MT"/>
                        </a:rPr>
                        <a:t> </a:t>
                      </a:r>
                      <a:r>
                        <a:rPr sz="1400" spc="-5" dirty="0">
                          <a:solidFill>
                            <a:srgbClr val="001F5F"/>
                          </a:solidFill>
                          <a:latin typeface="Arial MT"/>
                          <a:cs typeface="Arial MT"/>
                        </a:rPr>
                        <a:t>expensive</a:t>
                      </a:r>
                      <a:r>
                        <a:rPr sz="1400" spc="-10" dirty="0">
                          <a:solidFill>
                            <a:srgbClr val="001F5F"/>
                          </a:solidFill>
                          <a:latin typeface="Arial MT"/>
                          <a:cs typeface="Arial MT"/>
                        </a:rPr>
                        <a:t> </a:t>
                      </a:r>
                      <a:r>
                        <a:rPr sz="1400" spc="-5" dirty="0">
                          <a:solidFill>
                            <a:srgbClr val="001F5F"/>
                          </a:solidFill>
                          <a:latin typeface="Arial MT"/>
                          <a:cs typeface="Arial MT"/>
                        </a:rPr>
                        <a:t>app</a:t>
                      </a:r>
                      <a:endParaRPr sz="1400">
                        <a:latin typeface="Arial MT"/>
                        <a:cs typeface="Arial MT"/>
                      </a:endParaRPr>
                    </a:p>
                  </a:txBody>
                  <a:tcPr marL="0" marR="0" marT="4127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c>
                  <a:txBody>
                    <a:bodyPr/>
                    <a:lstStyle/>
                    <a:p>
                      <a:pPr marL="1905" algn="ctr">
                        <a:lnSpc>
                          <a:spcPct val="100000"/>
                        </a:lnSpc>
                        <a:spcBef>
                          <a:spcPts val="325"/>
                        </a:spcBef>
                      </a:pPr>
                      <a:r>
                        <a:rPr sz="1400" dirty="0">
                          <a:solidFill>
                            <a:srgbClr val="001F5F"/>
                          </a:solidFill>
                          <a:latin typeface="Arial MT"/>
                          <a:cs typeface="Arial MT"/>
                        </a:rPr>
                        <a:t>I’m</a:t>
                      </a:r>
                      <a:r>
                        <a:rPr sz="1400" spc="-65" dirty="0">
                          <a:solidFill>
                            <a:srgbClr val="001F5F"/>
                          </a:solidFill>
                          <a:latin typeface="Arial MT"/>
                          <a:cs typeface="Arial MT"/>
                        </a:rPr>
                        <a:t> </a:t>
                      </a:r>
                      <a:r>
                        <a:rPr sz="1400" dirty="0">
                          <a:solidFill>
                            <a:srgbClr val="001F5F"/>
                          </a:solidFill>
                          <a:latin typeface="Arial MT"/>
                          <a:cs typeface="Arial MT"/>
                        </a:rPr>
                        <a:t>rich</a:t>
                      </a:r>
                      <a:endParaRPr sz="1400">
                        <a:latin typeface="Arial MT"/>
                        <a:cs typeface="Arial MT"/>
                      </a:endParaRPr>
                    </a:p>
                  </a:txBody>
                  <a:tcPr marL="0" marR="0" marT="4127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txBox="1">
            <a:spLocks noGrp="1"/>
          </p:cNvSpPr>
          <p:nvPr>
            <p:ph type="title"/>
          </p:nvPr>
        </p:nvSpPr>
        <p:spPr>
          <a:xfrm>
            <a:off x="685800" y="507237"/>
            <a:ext cx="7848600" cy="452120"/>
          </a:xfrm>
          <a:prstGeom prst="rect">
            <a:avLst/>
          </a:prstGeom>
        </p:spPr>
        <p:txBody>
          <a:bodyPr vert="horz" wrap="square" lIns="0" tIns="12065" rIns="0" bIns="0" rtlCol="0">
            <a:spAutoFit/>
          </a:bodyPr>
          <a:lstStyle/>
          <a:p>
            <a:pPr marL="12700" algn="ctr">
              <a:lnSpc>
                <a:spcPct val="100000"/>
              </a:lnSpc>
              <a:spcBef>
                <a:spcPts val="95"/>
              </a:spcBef>
            </a:pPr>
            <a:r>
              <a:rPr lang="en-US" sz="2800" spc="-165" dirty="0" smtClean="0">
                <a:solidFill>
                  <a:schemeClr val="tx1">
                    <a:lumMod val="95000"/>
                    <a:lumOff val="5000"/>
                  </a:schemeClr>
                </a:solidFill>
              </a:rPr>
              <a:t> </a:t>
            </a:r>
            <a:r>
              <a:rPr sz="2800" spc="-165" smtClean="0">
                <a:solidFill>
                  <a:schemeClr val="tx1">
                    <a:lumMod val="95000"/>
                    <a:lumOff val="5000"/>
                  </a:schemeClr>
                </a:solidFill>
                <a:latin typeface="+mj-lt"/>
              </a:rPr>
              <a:t>Insigh</a:t>
            </a:r>
            <a:r>
              <a:rPr sz="2800" spc="-135" smtClean="0">
                <a:solidFill>
                  <a:schemeClr val="tx1">
                    <a:lumMod val="95000"/>
                    <a:lumOff val="5000"/>
                  </a:schemeClr>
                </a:solidFill>
                <a:latin typeface="+mj-lt"/>
              </a:rPr>
              <a:t>t</a:t>
            </a:r>
            <a:r>
              <a:rPr sz="2800" spc="-180" smtClean="0">
                <a:solidFill>
                  <a:schemeClr val="tx1">
                    <a:lumMod val="95000"/>
                    <a:lumOff val="5000"/>
                  </a:schemeClr>
                </a:solidFill>
                <a:latin typeface="+mj-lt"/>
              </a:rPr>
              <a:t>s</a:t>
            </a:r>
            <a:r>
              <a:rPr sz="2800" spc="-155" smtClean="0">
                <a:solidFill>
                  <a:schemeClr val="tx1">
                    <a:lumMod val="95000"/>
                    <a:lumOff val="5000"/>
                  </a:schemeClr>
                </a:solidFill>
                <a:latin typeface="+mj-lt"/>
              </a:rPr>
              <a:t> </a:t>
            </a:r>
            <a:r>
              <a:rPr lang="en-US" sz="2800" spc="-105" dirty="0" smtClean="0">
                <a:solidFill>
                  <a:schemeClr val="tx1">
                    <a:lumMod val="95000"/>
                    <a:lumOff val="5000"/>
                  </a:schemeClr>
                </a:solidFill>
                <a:latin typeface="+mj-lt"/>
              </a:rPr>
              <a:t>f</a:t>
            </a:r>
            <a:r>
              <a:rPr sz="2800" spc="-105" smtClean="0">
                <a:solidFill>
                  <a:schemeClr val="tx1">
                    <a:lumMod val="95000"/>
                    <a:lumOff val="5000"/>
                  </a:schemeClr>
                </a:solidFill>
                <a:latin typeface="+mj-lt"/>
              </a:rPr>
              <a:t>rom</a:t>
            </a:r>
            <a:r>
              <a:rPr sz="2800" spc="-155" smtClean="0">
                <a:solidFill>
                  <a:schemeClr val="tx1">
                    <a:lumMod val="95000"/>
                    <a:lumOff val="5000"/>
                  </a:schemeClr>
                </a:solidFill>
                <a:latin typeface="+mj-lt"/>
              </a:rPr>
              <a:t> </a:t>
            </a:r>
            <a:r>
              <a:rPr lang="en-US" sz="2800" spc="-95" dirty="0" smtClean="0">
                <a:solidFill>
                  <a:schemeClr val="tx1">
                    <a:lumMod val="95000"/>
                    <a:lumOff val="5000"/>
                  </a:schemeClr>
                </a:solidFill>
                <a:latin typeface="+mj-lt"/>
              </a:rPr>
              <a:t>D</a:t>
            </a:r>
            <a:r>
              <a:rPr sz="2800" spc="-95" smtClean="0">
                <a:solidFill>
                  <a:schemeClr val="tx1">
                    <a:lumMod val="95000"/>
                    <a:lumOff val="5000"/>
                  </a:schemeClr>
                </a:solidFill>
                <a:latin typeface="+mj-lt"/>
              </a:rPr>
              <a:t>ata</a:t>
            </a:r>
            <a:endParaRPr sz="2800">
              <a:solidFill>
                <a:schemeClr val="tx1">
                  <a:lumMod val="95000"/>
                  <a:lumOff val="5000"/>
                </a:schemeClr>
              </a:solidFill>
              <a:latin typeface="+mj-lt"/>
              <a:cs typeface="MS Gothic"/>
            </a:endParaRPr>
          </a:p>
        </p:txBody>
      </p:sp>
      <p:sp>
        <p:nvSpPr>
          <p:cNvPr id="1048659" name="object 4"/>
          <p:cNvSpPr txBox="1"/>
          <p:nvPr/>
        </p:nvSpPr>
        <p:spPr>
          <a:xfrm>
            <a:off x="609600" y="1123950"/>
            <a:ext cx="8158530" cy="3720890"/>
          </a:xfrm>
          <a:prstGeom prst="rect">
            <a:avLst/>
          </a:prstGeom>
        </p:spPr>
        <p:txBody>
          <a:bodyPr vert="horz" wrap="square" lIns="0" tIns="12065" rIns="0" bIns="0" rtlCol="0">
            <a:spAutoFit/>
          </a:bodyPr>
          <a:lstStyle/>
          <a:p>
            <a:pPr marL="299085" indent="-287020">
              <a:lnSpc>
                <a:spcPct val="100000"/>
              </a:lnSpc>
              <a:spcBef>
                <a:spcPts val="1055"/>
              </a:spcBef>
              <a:buFont typeface="Wingdings" pitchFamily="2" charset="2"/>
              <a:buChar char="§"/>
              <a:tabLst>
                <a:tab pos="299720" algn="l"/>
              </a:tabLst>
            </a:pPr>
            <a:r>
              <a:rPr lang="en-US" spc="-5" dirty="0" smtClean="0">
                <a:cs typeface="Arial MT"/>
              </a:rPr>
              <a:t>Users download</a:t>
            </a:r>
            <a:r>
              <a:rPr lang="en-US" spc="15" dirty="0" smtClean="0">
                <a:cs typeface="Arial MT"/>
              </a:rPr>
              <a:t> </a:t>
            </a:r>
            <a:r>
              <a:rPr lang="en-US" spc="-5" dirty="0" smtClean="0">
                <a:cs typeface="Arial MT"/>
              </a:rPr>
              <a:t>a given</a:t>
            </a:r>
            <a:r>
              <a:rPr lang="en-US" spc="-10" dirty="0" smtClean="0">
                <a:cs typeface="Arial MT"/>
              </a:rPr>
              <a:t> </a:t>
            </a:r>
            <a:r>
              <a:rPr lang="en-US" spc="-5" dirty="0" smtClean="0">
                <a:cs typeface="Arial MT"/>
              </a:rPr>
              <a:t>app</a:t>
            </a:r>
            <a:r>
              <a:rPr lang="en-US" spc="10" dirty="0" smtClean="0">
                <a:cs typeface="Arial MT"/>
              </a:rPr>
              <a:t> </a:t>
            </a:r>
            <a:r>
              <a:rPr lang="en-US" spc="-5" dirty="0" smtClean="0">
                <a:cs typeface="Arial MT"/>
              </a:rPr>
              <a:t>more</a:t>
            </a:r>
            <a:r>
              <a:rPr lang="en-US" spc="15" dirty="0" smtClean="0">
                <a:cs typeface="Arial MT"/>
              </a:rPr>
              <a:t> </a:t>
            </a:r>
            <a:r>
              <a:rPr lang="en-US" spc="-5" dirty="0" smtClean="0">
                <a:cs typeface="Arial MT"/>
              </a:rPr>
              <a:t>if</a:t>
            </a:r>
            <a:r>
              <a:rPr lang="en-US" spc="15" dirty="0" smtClean="0">
                <a:cs typeface="Arial MT"/>
              </a:rPr>
              <a:t> </a:t>
            </a:r>
            <a:r>
              <a:rPr lang="en-US" spc="-5" dirty="0" smtClean="0">
                <a:cs typeface="Arial MT"/>
              </a:rPr>
              <a:t>it has</a:t>
            </a:r>
            <a:r>
              <a:rPr lang="en-US" spc="10" dirty="0" smtClean="0">
                <a:cs typeface="Arial MT"/>
              </a:rPr>
              <a:t> </a:t>
            </a:r>
            <a:r>
              <a:rPr lang="en-US" spc="-5" dirty="0" smtClean="0">
                <a:cs typeface="Arial MT"/>
              </a:rPr>
              <a:t>been reviewed</a:t>
            </a:r>
            <a:r>
              <a:rPr lang="en-US" spc="15" dirty="0" smtClean="0">
                <a:cs typeface="Arial MT"/>
              </a:rPr>
              <a:t> </a:t>
            </a:r>
            <a:r>
              <a:rPr lang="en-US" spc="-5" dirty="0" smtClean="0">
                <a:cs typeface="Arial MT"/>
              </a:rPr>
              <a:t>by</a:t>
            </a:r>
            <a:r>
              <a:rPr lang="en-US" dirty="0" smtClean="0">
                <a:cs typeface="Arial MT"/>
              </a:rPr>
              <a:t> </a:t>
            </a:r>
            <a:r>
              <a:rPr lang="en-US" spc="-5" dirty="0" smtClean="0">
                <a:cs typeface="Arial MT"/>
              </a:rPr>
              <a:t>a</a:t>
            </a:r>
            <a:r>
              <a:rPr lang="en-US" spc="15" dirty="0" smtClean="0">
                <a:cs typeface="Arial MT"/>
              </a:rPr>
              <a:t> larger </a:t>
            </a:r>
            <a:r>
              <a:rPr lang="en-US" spc="-5" dirty="0" smtClean="0">
                <a:cs typeface="Arial MT"/>
              </a:rPr>
              <a:t>number</a:t>
            </a:r>
            <a:r>
              <a:rPr lang="en-US" spc="15" dirty="0" smtClean="0">
                <a:cs typeface="Arial MT"/>
              </a:rPr>
              <a:t> </a:t>
            </a:r>
            <a:r>
              <a:rPr lang="en-US" spc="-5" dirty="0" smtClean="0">
                <a:cs typeface="Arial MT"/>
              </a:rPr>
              <a:t>of people.</a:t>
            </a:r>
            <a:endParaRPr lang="en-US" dirty="0" smtClean="0">
              <a:cs typeface="Arial MT"/>
            </a:endParaRPr>
          </a:p>
          <a:p>
            <a:pPr marL="299085" indent="-287020">
              <a:lnSpc>
                <a:spcPct val="100000"/>
              </a:lnSpc>
              <a:spcBef>
                <a:spcPts val="965"/>
              </a:spcBef>
              <a:buFont typeface="Wingdings" pitchFamily="2" charset="2"/>
              <a:buChar char="§"/>
              <a:tabLst>
                <a:tab pos="299720" algn="l"/>
              </a:tabLst>
            </a:pPr>
            <a:r>
              <a:rPr lang="en-US" dirty="0" smtClean="0"/>
              <a:t>Paid apps have a slightly higher number of favorable ratings than free apps.</a:t>
            </a:r>
            <a:endParaRPr lang="en-US" dirty="0" smtClean="0">
              <a:cs typeface="Arial MT"/>
            </a:endParaRPr>
          </a:p>
          <a:p>
            <a:pPr marL="299085" indent="-287020">
              <a:lnSpc>
                <a:spcPct val="100000"/>
              </a:lnSpc>
              <a:spcBef>
                <a:spcPts val="960"/>
              </a:spcBef>
              <a:buFont typeface="Wingdings" pitchFamily="2" charset="2"/>
              <a:buChar char="§"/>
              <a:tabLst>
                <a:tab pos="299720" algn="l"/>
              </a:tabLst>
            </a:pPr>
            <a:r>
              <a:rPr lang="en-US" spc="-5" dirty="0" smtClean="0">
                <a:cs typeface="Arial MT"/>
              </a:rPr>
              <a:t>Free</a:t>
            </a:r>
            <a:r>
              <a:rPr lang="en-US" spc="15" dirty="0" smtClean="0">
                <a:cs typeface="Arial MT"/>
              </a:rPr>
              <a:t> </a:t>
            </a:r>
            <a:r>
              <a:rPr lang="en-US" spc="-5" dirty="0" smtClean="0">
                <a:cs typeface="Arial MT"/>
              </a:rPr>
              <a:t>apps</a:t>
            </a:r>
            <a:r>
              <a:rPr lang="en-US" spc="15" dirty="0" smtClean="0">
                <a:cs typeface="Arial MT"/>
              </a:rPr>
              <a:t> </a:t>
            </a:r>
            <a:r>
              <a:rPr lang="en-US" spc="-5" dirty="0" smtClean="0">
                <a:cs typeface="Arial MT"/>
              </a:rPr>
              <a:t>get</a:t>
            </a:r>
            <a:r>
              <a:rPr lang="en-US" spc="15" dirty="0" smtClean="0">
                <a:cs typeface="Arial MT"/>
              </a:rPr>
              <a:t> </a:t>
            </a:r>
            <a:r>
              <a:rPr lang="en-US" spc="-5" dirty="0" smtClean="0">
                <a:cs typeface="Arial MT"/>
              </a:rPr>
              <a:t>more</a:t>
            </a:r>
            <a:r>
              <a:rPr lang="en-US" spc="30" dirty="0" smtClean="0">
                <a:cs typeface="Arial MT"/>
              </a:rPr>
              <a:t> </a:t>
            </a:r>
            <a:r>
              <a:rPr lang="en-US" spc="-5" dirty="0" smtClean="0">
                <a:cs typeface="Arial MT"/>
              </a:rPr>
              <a:t>negative</a:t>
            </a:r>
            <a:r>
              <a:rPr lang="en-US" dirty="0" smtClean="0">
                <a:cs typeface="Arial MT"/>
              </a:rPr>
              <a:t> </a:t>
            </a:r>
            <a:r>
              <a:rPr lang="en-US" spc="-5" dirty="0" smtClean="0">
                <a:cs typeface="Arial MT"/>
              </a:rPr>
              <a:t>and</a:t>
            </a:r>
            <a:r>
              <a:rPr lang="en-US" spc="5" dirty="0" smtClean="0">
                <a:cs typeface="Arial MT"/>
              </a:rPr>
              <a:t> </a:t>
            </a:r>
            <a:r>
              <a:rPr lang="en-US" spc="-5" dirty="0" smtClean="0">
                <a:cs typeface="Arial MT"/>
              </a:rPr>
              <a:t>neutral</a:t>
            </a:r>
            <a:r>
              <a:rPr lang="en-US" spc="20" dirty="0" smtClean="0">
                <a:cs typeface="Arial MT"/>
              </a:rPr>
              <a:t> </a:t>
            </a:r>
            <a:r>
              <a:rPr lang="en-US" spc="-5" dirty="0" smtClean="0">
                <a:cs typeface="Arial MT"/>
              </a:rPr>
              <a:t>feedback,</a:t>
            </a:r>
            <a:r>
              <a:rPr lang="en-US" spc="15" dirty="0" smtClean="0">
                <a:cs typeface="Arial MT"/>
              </a:rPr>
              <a:t> </a:t>
            </a:r>
            <a:r>
              <a:rPr lang="en-US" spc="-5" dirty="0" smtClean="0">
                <a:cs typeface="Arial MT"/>
              </a:rPr>
              <a:t>suggesting a</a:t>
            </a:r>
            <a:r>
              <a:rPr lang="en-US" dirty="0" smtClean="0">
                <a:cs typeface="Arial MT"/>
              </a:rPr>
              <a:t> </a:t>
            </a:r>
            <a:r>
              <a:rPr lang="en-US" spc="-10" dirty="0" smtClean="0">
                <a:cs typeface="Arial MT"/>
              </a:rPr>
              <a:t>wider</a:t>
            </a:r>
            <a:r>
              <a:rPr lang="en-US" spc="15" dirty="0" smtClean="0">
                <a:cs typeface="Arial MT"/>
              </a:rPr>
              <a:t> </a:t>
            </a:r>
            <a:r>
              <a:rPr lang="en-US" spc="-5" dirty="0" smtClean="0">
                <a:cs typeface="Arial MT"/>
              </a:rPr>
              <a:t>range</a:t>
            </a:r>
            <a:r>
              <a:rPr lang="en-US" spc="25" dirty="0" smtClean="0">
                <a:cs typeface="Arial MT"/>
              </a:rPr>
              <a:t> </a:t>
            </a:r>
            <a:r>
              <a:rPr lang="en-US" spc="-5" dirty="0" smtClean="0">
                <a:cs typeface="Arial MT"/>
              </a:rPr>
              <a:t>of opinions.</a:t>
            </a:r>
            <a:endParaRPr lang="en-US" b="1" u="sng" spc="-5" dirty="0" smtClean="0">
              <a:cs typeface="Arial"/>
            </a:endParaRPr>
          </a:p>
          <a:p>
            <a:pPr marL="1905" algn="just">
              <a:lnSpc>
                <a:spcPct val="100000"/>
              </a:lnSpc>
              <a:spcBef>
                <a:spcPts val="5"/>
              </a:spcBef>
              <a:buFont typeface="Wingdings" pitchFamily="2" charset="2"/>
              <a:buChar char="§"/>
            </a:pPr>
            <a:r>
              <a:rPr lang="en-US" spc="-5" dirty="0" smtClean="0">
                <a:cs typeface="Arial MT"/>
              </a:rPr>
              <a:t>   </a:t>
            </a:r>
            <a:r>
              <a:rPr lang="en-US" spc="-5" dirty="0" smtClean="0">
                <a:cs typeface="Arial MT"/>
              </a:rPr>
              <a:t> </a:t>
            </a:r>
            <a:r>
              <a:rPr spc="-5" smtClean="0">
                <a:cs typeface="Arial MT"/>
              </a:rPr>
              <a:t>The</a:t>
            </a:r>
            <a:r>
              <a:rPr spc="15" smtClean="0">
                <a:cs typeface="Arial MT"/>
              </a:rPr>
              <a:t> </a:t>
            </a:r>
            <a:r>
              <a:rPr spc="-5" dirty="0">
                <a:cs typeface="Arial MT"/>
              </a:rPr>
              <a:t>polarity</a:t>
            </a:r>
            <a:r>
              <a:rPr dirty="0">
                <a:cs typeface="Arial MT"/>
              </a:rPr>
              <a:t> </a:t>
            </a:r>
            <a:r>
              <a:rPr spc="-5" dirty="0">
                <a:cs typeface="Arial MT"/>
              </a:rPr>
              <a:t>of</a:t>
            </a:r>
            <a:r>
              <a:rPr spc="15" dirty="0">
                <a:cs typeface="Arial MT"/>
              </a:rPr>
              <a:t> </a:t>
            </a:r>
            <a:r>
              <a:rPr spc="-5" dirty="0">
                <a:cs typeface="Arial MT"/>
              </a:rPr>
              <a:t>a</a:t>
            </a:r>
            <a:r>
              <a:rPr spc="20" dirty="0">
                <a:cs typeface="Arial MT"/>
              </a:rPr>
              <a:t> </a:t>
            </a:r>
            <a:r>
              <a:rPr spc="-5" dirty="0">
                <a:cs typeface="Arial MT"/>
              </a:rPr>
              <a:t>sentiment</a:t>
            </a:r>
            <a:r>
              <a:rPr spc="5" dirty="0">
                <a:cs typeface="Arial MT"/>
              </a:rPr>
              <a:t> </a:t>
            </a:r>
            <a:r>
              <a:rPr spc="-5" dirty="0">
                <a:cs typeface="Arial MT"/>
              </a:rPr>
              <a:t>measures</a:t>
            </a:r>
            <a:r>
              <a:rPr spc="20" dirty="0">
                <a:cs typeface="Arial MT"/>
              </a:rPr>
              <a:t> </a:t>
            </a:r>
            <a:r>
              <a:rPr spc="-5" dirty="0">
                <a:cs typeface="Arial MT"/>
              </a:rPr>
              <a:t>how</a:t>
            </a:r>
            <a:r>
              <a:rPr spc="20" dirty="0">
                <a:cs typeface="Arial MT"/>
              </a:rPr>
              <a:t> </a:t>
            </a:r>
            <a:r>
              <a:rPr spc="-5" dirty="0">
                <a:cs typeface="Arial MT"/>
              </a:rPr>
              <a:t>negative or</a:t>
            </a:r>
            <a:r>
              <a:rPr spc="10" dirty="0">
                <a:cs typeface="Arial MT"/>
              </a:rPr>
              <a:t> </a:t>
            </a:r>
            <a:r>
              <a:rPr spc="-5" dirty="0">
                <a:cs typeface="Arial MT"/>
              </a:rPr>
              <a:t>positive</a:t>
            </a:r>
            <a:r>
              <a:rPr dirty="0">
                <a:cs typeface="Arial MT"/>
              </a:rPr>
              <a:t> </a:t>
            </a:r>
            <a:r>
              <a:rPr spc="-5" dirty="0">
                <a:cs typeface="Arial MT"/>
              </a:rPr>
              <a:t>the</a:t>
            </a:r>
            <a:r>
              <a:rPr spc="15" dirty="0">
                <a:cs typeface="Arial MT"/>
              </a:rPr>
              <a:t> </a:t>
            </a:r>
            <a:r>
              <a:rPr spc="-5">
                <a:cs typeface="Arial MT"/>
              </a:rPr>
              <a:t>context</a:t>
            </a:r>
            <a:r>
              <a:rPr spc="70">
                <a:cs typeface="Arial MT"/>
              </a:rPr>
              <a:t> </a:t>
            </a:r>
            <a:r>
              <a:rPr smtClean="0">
                <a:cs typeface="Arial MT"/>
              </a:rPr>
              <a:t>is.</a:t>
            </a:r>
            <a:endParaRPr lang="en-US" dirty="0" smtClean="0">
              <a:cs typeface="Arial MT"/>
            </a:endParaRPr>
          </a:p>
          <a:p>
            <a:pPr marL="285750" indent="-284163">
              <a:lnSpc>
                <a:spcPct val="100000"/>
              </a:lnSpc>
              <a:spcBef>
                <a:spcPts val="5"/>
              </a:spcBef>
              <a:buFont typeface="Wingdings" pitchFamily="2" charset="2"/>
              <a:buChar char="§"/>
            </a:pPr>
            <a:r>
              <a:rPr spc="-5" smtClean="0">
                <a:cs typeface="Arial MT"/>
              </a:rPr>
              <a:t>In</a:t>
            </a:r>
            <a:r>
              <a:rPr spc="15" smtClean="0">
                <a:cs typeface="Arial MT"/>
              </a:rPr>
              <a:t> </a:t>
            </a:r>
            <a:r>
              <a:rPr spc="-5" smtClean="0">
                <a:cs typeface="Arial MT"/>
              </a:rPr>
              <a:t>the</a:t>
            </a:r>
            <a:r>
              <a:rPr spc="15" smtClean="0">
                <a:cs typeface="Arial MT"/>
              </a:rPr>
              <a:t> </a:t>
            </a:r>
            <a:r>
              <a:rPr spc="-5" smtClean="0">
                <a:cs typeface="Arial MT"/>
              </a:rPr>
              <a:t>data</a:t>
            </a:r>
            <a:r>
              <a:rPr spc="20" smtClean="0">
                <a:cs typeface="Arial MT"/>
              </a:rPr>
              <a:t> </a:t>
            </a:r>
            <a:r>
              <a:rPr spc="-5" smtClean="0">
                <a:cs typeface="Arial MT"/>
              </a:rPr>
              <a:t>that</a:t>
            </a:r>
            <a:r>
              <a:rPr spc="15" smtClean="0">
                <a:cs typeface="Arial MT"/>
              </a:rPr>
              <a:t> </a:t>
            </a:r>
            <a:r>
              <a:rPr spc="-15" smtClean="0">
                <a:cs typeface="Arial MT"/>
              </a:rPr>
              <a:t>we</a:t>
            </a:r>
            <a:r>
              <a:rPr spc="20" smtClean="0">
                <a:cs typeface="Arial MT"/>
              </a:rPr>
              <a:t> </a:t>
            </a:r>
            <a:r>
              <a:rPr spc="-5" smtClean="0">
                <a:cs typeface="Arial MT"/>
              </a:rPr>
              <a:t>have,</a:t>
            </a:r>
            <a:r>
              <a:rPr spc="15" smtClean="0">
                <a:cs typeface="Arial MT"/>
              </a:rPr>
              <a:t> </a:t>
            </a:r>
            <a:r>
              <a:rPr spc="-5" smtClean="0">
                <a:cs typeface="Arial MT"/>
              </a:rPr>
              <a:t>the</a:t>
            </a:r>
            <a:r>
              <a:rPr spc="20" smtClean="0">
                <a:cs typeface="Arial MT"/>
              </a:rPr>
              <a:t> </a:t>
            </a:r>
            <a:r>
              <a:rPr spc="-5" smtClean="0">
                <a:cs typeface="Arial MT"/>
              </a:rPr>
              <a:t>polarity</a:t>
            </a:r>
            <a:r>
              <a:rPr spc="10" smtClean="0">
                <a:cs typeface="Arial MT"/>
              </a:rPr>
              <a:t> </a:t>
            </a:r>
            <a:r>
              <a:rPr spc="-5" smtClean="0">
                <a:cs typeface="Arial MT"/>
              </a:rPr>
              <a:t>ranges</a:t>
            </a:r>
            <a:r>
              <a:rPr spc="5" smtClean="0">
                <a:cs typeface="Arial MT"/>
              </a:rPr>
              <a:t> </a:t>
            </a:r>
            <a:r>
              <a:rPr spc="-5" smtClean="0">
                <a:cs typeface="Arial MT"/>
              </a:rPr>
              <a:t>from</a:t>
            </a:r>
            <a:r>
              <a:rPr spc="65" smtClean="0">
                <a:cs typeface="Arial MT"/>
              </a:rPr>
              <a:t> </a:t>
            </a:r>
            <a:r>
              <a:rPr lang="en-US" spc="-5" dirty="0" smtClean="0">
                <a:cs typeface="Arial MT"/>
              </a:rPr>
              <a:t>1</a:t>
            </a:r>
            <a:r>
              <a:rPr spc="15" smtClean="0">
                <a:cs typeface="Arial MT"/>
              </a:rPr>
              <a:t> </a:t>
            </a:r>
            <a:r>
              <a:rPr spc="-5" smtClean="0">
                <a:cs typeface="Arial MT"/>
              </a:rPr>
              <a:t>(most</a:t>
            </a:r>
            <a:r>
              <a:rPr spc="30" smtClean="0">
                <a:cs typeface="Arial MT"/>
              </a:rPr>
              <a:t> </a:t>
            </a:r>
            <a:r>
              <a:rPr spc="-5" smtClean="0">
                <a:cs typeface="Arial MT"/>
              </a:rPr>
              <a:t>negative)</a:t>
            </a:r>
            <a:r>
              <a:rPr smtClean="0">
                <a:cs typeface="Arial MT"/>
              </a:rPr>
              <a:t> </a:t>
            </a:r>
            <a:r>
              <a:rPr spc="-5" smtClean="0">
                <a:cs typeface="Arial MT"/>
              </a:rPr>
              <a:t>to</a:t>
            </a:r>
            <a:r>
              <a:rPr spc="15" smtClean="0">
                <a:cs typeface="Arial MT"/>
              </a:rPr>
              <a:t> </a:t>
            </a:r>
            <a:r>
              <a:rPr lang="en-US" spc="-5" dirty="0" smtClean="0">
                <a:cs typeface="Arial MT"/>
              </a:rPr>
              <a:t>5 </a:t>
            </a:r>
            <a:r>
              <a:rPr spc="-5" smtClean="0">
                <a:cs typeface="Arial MT"/>
              </a:rPr>
              <a:t>(most </a:t>
            </a:r>
            <a:r>
              <a:rPr spc="-430" smtClean="0">
                <a:cs typeface="Arial MT"/>
              </a:rPr>
              <a:t> </a:t>
            </a:r>
            <a:r>
              <a:rPr spc="-5" smtClean="0">
                <a:cs typeface="Arial MT"/>
              </a:rPr>
              <a:t>positive).</a:t>
            </a:r>
            <a:endParaRPr lang="en-US" spc="-5" dirty="0" smtClean="0">
              <a:cs typeface="Arial MT"/>
            </a:endParaRPr>
          </a:p>
          <a:p>
            <a:pPr marL="299085" indent="-287020">
              <a:lnSpc>
                <a:spcPct val="100000"/>
              </a:lnSpc>
              <a:spcBef>
                <a:spcPts val="960"/>
              </a:spcBef>
              <a:buFont typeface="Wingdings" pitchFamily="2" charset="2"/>
              <a:buChar char="§"/>
              <a:tabLst>
                <a:tab pos="299720" algn="l"/>
              </a:tabLst>
            </a:pPr>
            <a:r>
              <a:rPr lang="en-US" spc="-5" dirty="0" smtClean="0">
                <a:cs typeface="Arial MT"/>
              </a:rPr>
              <a:t>More</a:t>
            </a:r>
            <a:r>
              <a:rPr lang="en-US" spc="20" dirty="0" smtClean="0">
                <a:cs typeface="Arial MT"/>
              </a:rPr>
              <a:t> </a:t>
            </a:r>
            <a:r>
              <a:rPr lang="en-US" spc="-5" dirty="0" smtClean="0">
                <a:cs typeface="Arial MT"/>
              </a:rPr>
              <a:t>than</a:t>
            </a:r>
            <a:r>
              <a:rPr lang="en-US" spc="10" dirty="0" smtClean="0">
                <a:cs typeface="Arial MT"/>
              </a:rPr>
              <a:t> </a:t>
            </a:r>
            <a:r>
              <a:rPr lang="en-US" spc="-5" dirty="0" smtClean="0">
                <a:cs typeface="Arial MT"/>
              </a:rPr>
              <a:t>half</a:t>
            </a:r>
            <a:r>
              <a:rPr lang="en-US" spc="5" dirty="0" smtClean="0">
                <a:cs typeface="Arial MT"/>
              </a:rPr>
              <a:t> </a:t>
            </a:r>
            <a:r>
              <a:rPr lang="en-US" spc="-5" dirty="0" smtClean="0">
                <a:cs typeface="Arial MT"/>
              </a:rPr>
              <a:t>users</a:t>
            </a:r>
            <a:r>
              <a:rPr lang="en-US" spc="5" dirty="0" smtClean="0">
                <a:cs typeface="Arial MT"/>
              </a:rPr>
              <a:t> </a:t>
            </a:r>
            <a:r>
              <a:rPr lang="en-US" spc="-5" dirty="0" smtClean="0">
                <a:cs typeface="Arial MT"/>
              </a:rPr>
              <a:t>rate</a:t>
            </a:r>
            <a:r>
              <a:rPr lang="en-US" spc="30" dirty="0" smtClean="0">
                <a:cs typeface="Arial MT"/>
              </a:rPr>
              <a:t> </a:t>
            </a:r>
            <a:r>
              <a:rPr lang="en-US" b="1" spc="-10" dirty="0" smtClean="0">
                <a:cs typeface="Arial"/>
              </a:rPr>
              <a:t>Family,</a:t>
            </a:r>
            <a:r>
              <a:rPr lang="en-US" b="1" spc="80" dirty="0" smtClean="0">
                <a:cs typeface="Arial"/>
              </a:rPr>
              <a:t> </a:t>
            </a:r>
            <a:r>
              <a:rPr lang="en-US" b="1" spc="-5" dirty="0" smtClean="0">
                <a:cs typeface="Arial"/>
              </a:rPr>
              <a:t>Sports</a:t>
            </a:r>
            <a:r>
              <a:rPr lang="en-US" b="1" spc="10" dirty="0" smtClean="0">
                <a:cs typeface="Arial"/>
              </a:rPr>
              <a:t> </a:t>
            </a:r>
            <a:r>
              <a:rPr lang="en-US" b="1" spc="-5" dirty="0" smtClean="0">
                <a:cs typeface="Arial"/>
              </a:rPr>
              <a:t>and</a:t>
            </a:r>
            <a:r>
              <a:rPr lang="en-US" b="1" spc="10" dirty="0" smtClean="0">
                <a:cs typeface="Arial"/>
              </a:rPr>
              <a:t> </a:t>
            </a:r>
            <a:r>
              <a:rPr lang="en-US" b="1" spc="-5" dirty="0" smtClean="0">
                <a:cs typeface="Arial"/>
              </a:rPr>
              <a:t>Health</a:t>
            </a:r>
            <a:r>
              <a:rPr lang="en-US" b="1" spc="20" dirty="0" smtClean="0">
                <a:cs typeface="Arial"/>
              </a:rPr>
              <a:t> </a:t>
            </a:r>
            <a:r>
              <a:rPr lang="en-US" b="1" spc="-5" dirty="0" smtClean="0">
                <a:cs typeface="Arial"/>
              </a:rPr>
              <a:t>&amp;</a:t>
            </a:r>
            <a:r>
              <a:rPr lang="en-US" b="1" dirty="0" smtClean="0">
                <a:cs typeface="Arial"/>
              </a:rPr>
              <a:t> </a:t>
            </a:r>
            <a:r>
              <a:rPr lang="en-US" b="1" spc="-5" dirty="0" smtClean="0">
                <a:cs typeface="Arial"/>
              </a:rPr>
              <a:t>Fitness</a:t>
            </a:r>
            <a:r>
              <a:rPr lang="en-US" b="1" spc="25" dirty="0" smtClean="0">
                <a:cs typeface="Arial"/>
              </a:rPr>
              <a:t> </a:t>
            </a:r>
            <a:r>
              <a:rPr lang="en-US" b="1" spc="-5" dirty="0" smtClean="0">
                <a:cs typeface="Arial"/>
              </a:rPr>
              <a:t>apps</a:t>
            </a:r>
            <a:r>
              <a:rPr lang="en-US" b="1" spc="20" dirty="0" smtClean="0">
                <a:cs typeface="Arial"/>
              </a:rPr>
              <a:t> </a:t>
            </a:r>
            <a:r>
              <a:rPr lang="en-US" spc="-5" dirty="0" smtClean="0">
                <a:cs typeface="Arial MT"/>
              </a:rPr>
              <a:t>positively. Apps</a:t>
            </a:r>
            <a:r>
              <a:rPr lang="en-US" spc="10" dirty="0" smtClean="0">
                <a:cs typeface="Arial MT"/>
              </a:rPr>
              <a:t> </a:t>
            </a:r>
            <a:r>
              <a:rPr lang="en-US" spc="-5" dirty="0" smtClean="0">
                <a:cs typeface="Arial MT"/>
              </a:rPr>
              <a:t>for</a:t>
            </a:r>
            <a:r>
              <a:rPr lang="en-US" spc="10" dirty="0" smtClean="0">
                <a:cs typeface="Arial MT"/>
              </a:rPr>
              <a:t> </a:t>
            </a:r>
            <a:r>
              <a:rPr lang="en-US" spc="-5" dirty="0" smtClean="0">
                <a:cs typeface="Arial MT"/>
              </a:rPr>
              <a:t>games</a:t>
            </a:r>
            <a:r>
              <a:rPr lang="en-US" spc="25" dirty="0" smtClean="0">
                <a:cs typeface="Arial MT"/>
              </a:rPr>
              <a:t> </a:t>
            </a:r>
            <a:r>
              <a:rPr lang="en-US" spc="-5" dirty="0" smtClean="0">
                <a:cs typeface="Arial MT"/>
              </a:rPr>
              <a:t>and</a:t>
            </a:r>
            <a:r>
              <a:rPr lang="en-US" dirty="0" smtClean="0">
                <a:cs typeface="Arial MT"/>
              </a:rPr>
              <a:t> </a:t>
            </a:r>
            <a:r>
              <a:rPr lang="en-US" spc="-5" dirty="0" smtClean="0">
                <a:cs typeface="Arial MT"/>
              </a:rPr>
              <a:t>social</a:t>
            </a:r>
            <a:r>
              <a:rPr lang="en-US" spc="-10" dirty="0" smtClean="0">
                <a:cs typeface="Arial MT"/>
              </a:rPr>
              <a:t> </a:t>
            </a:r>
            <a:r>
              <a:rPr lang="en-US" spc="-5" dirty="0" smtClean="0">
                <a:cs typeface="Arial MT"/>
              </a:rPr>
              <a:t>media</a:t>
            </a:r>
            <a:r>
              <a:rPr lang="en-US" dirty="0" smtClean="0">
                <a:cs typeface="Arial MT"/>
              </a:rPr>
              <a:t> </a:t>
            </a:r>
            <a:r>
              <a:rPr lang="en-US" spc="-5" dirty="0" smtClean="0">
                <a:cs typeface="Arial MT"/>
              </a:rPr>
              <a:t>get</a:t>
            </a:r>
            <a:r>
              <a:rPr lang="en-US" spc="15" dirty="0" smtClean="0">
                <a:cs typeface="Arial MT"/>
              </a:rPr>
              <a:t> </a:t>
            </a:r>
            <a:r>
              <a:rPr lang="en-US" spc="-5" dirty="0" smtClean="0">
                <a:cs typeface="Arial MT"/>
              </a:rPr>
              <a:t>mixed</a:t>
            </a:r>
            <a:r>
              <a:rPr lang="en-US" spc="20" dirty="0" smtClean="0">
                <a:cs typeface="Arial MT"/>
              </a:rPr>
              <a:t> </a:t>
            </a:r>
            <a:r>
              <a:rPr lang="en-US" spc="-5" dirty="0" smtClean="0">
                <a:cs typeface="Arial MT"/>
              </a:rPr>
              <a:t>reviews,</a:t>
            </a:r>
            <a:r>
              <a:rPr lang="en-US" spc="15" dirty="0" smtClean="0">
                <a:cs typeface="Arial MT"/>
              </a:rPr>
              <a:t> </a:t>
            </a:r>
            <a:r>
              <a:rPr lang="en-US" spc="-10" dirty="0" smtClean="0">
                <a:cs typeface="Arial MT"/>
              </a:rPr>
              <a:t>with</a:t>
            </a:r>
            <a:r>
              <a:rPr lang="en-US" spc="20" dirty="0" smtClean="0">
                <a:cs typeface="Arial MT"/>
              </a:rPr>
              <a:t> </a:t>
            </a:r>
            <a:r>
              <a:rPr lang="en-US" spc="-5" dirty="0" smtClean="0">
                <a:cs typeface="Arial MT"/>
              </a:rPr>
              <a:t>50</a:t>
            </a:r>
            <a:r>
              <a:rPr lang="en-US" spc="35" dirty="0" smtClean="0">
                <a:cs typeface="Arial MT"/>
              </a:rPr>
              <a:t> </a:t>
            </a:r>
            <a:r>
              <a:rPr lang="en-US" spc="-5" dirty="0" smtClean="0">
                <a:cs typeface="Arial MT"/>
              </a:rPr>
              <a:t>percent</a:t>
            </a:r>
            <a:r>
              <a:rPr lang="en-US" spc="35" dirty="0" smtClean="0">
                <a:cs typeface="Arial MT"/>
              </a:rPr>
              <a:t> </a:t>
            </a:r>
            <a:r>
              <a:rPr lang="en-US" spc="-5" dirty="0" smtClean="0">
                <a:cs typeface="Arial MT"/>
              </a:rPr>
              <a:t>positive</a:t>
            </a:r>
            <a:r>
              <a:rPr lang="en-US" spc="-20" dirty="0" smtClean="0">
                <a:cs typeface="Arial MT"/>
              </a:rPr>
              <a:t> </a:t>
            </a:r>
            <a:r>
              <a:rPr lang="en-US" spc="-5" dirty="0" smtClean="0">
                <a:cs typeface="Arial MT"/>
              </a:rPr>
              <a:t>and</a:t>
            </a:r>
            <a:r>
              <a:rPr lang="en-US" spc="15" dirty="0" smtClean="0">
                <a:cs typeface="Arial MT"/>
              </a:rPr>
              <a:t> </a:t>
            </a:r>
            <a:r>
              <a:rPr lang="en-US" spc="-5" dirty="0" smtClean="0">
                <a:cs typeface="Arial MT"/>
              </a:rPr>
              <a:t>50 </a:t>
            </a:r>
            <a:r>
              <a:rPr lang="en-US" spc="-425" dirty="0" smtClean="0">
                <a:cs typeface="Arial MT"/>
              </a:rPr>
              <a:t> </a:t>
            </a:r>
            <a:r>
              <a:rPr lang="en-US" spc="-5" dirty="0" smtClean="0">
                <a:cs typeface="Arial MT"/>
              </a:rPr>
              <a:t>percent</a:t>
            </a:r>
            <a:r>
              <a:rPr lang="en-US" spc="5" dirty="0" smtClean="0">
                <a:cs typeface="Arial MT"/>
              </a:rPr>
              <a:t> </a:t>
            </a:r>
            <a:r>
              <a:rPr lang="en-US" spc="-5" dirty="0" smtClean="0">
                <a:cs typeface="Arial MT"/>
              </a:rPr>
              <a:t>negative responses.</a:t>
            </a:r>
            <a:endParaRPr lang="en-US" dirty="0" smtClean="0">
              <a:cs typeface="Arial MT"/>
            </a:endParaRPr>
          </a:p>
          <a:p>
            <a:pPr marL="1905">
              <a:lnSpc>
                <a:spcPct val="100000"/>
              </a:lnSpc>
              <a:spcBef>
                <a:spcPts val="5"/>
              </a:spcBef>
              <a:buFont typeface="Wingdings" pitchFamily="2" charset="2"/>
              <a:buChar char="§"/>
            </a:pPr>
            <a:endParaRPr>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a:spLocks noGrp="1"/>
          </p:cNvSpPr>
          <p:nvPr>
            <p:ph type="title"/>
          </p:nvPr>
        </p:nvSpPr>
        <p:spPr>
          <a:xfrm>
            <a:off x="914400" y="504189"/>
            <a:ext cx="7467600" cy="513715"/>
          </a:xfrm>
          <a:prstGeom prst="rect">
            <a:avLst/>
          </a:prstGeom>
        </p:spPr>
        <p:txBody>
          <a:bodyPr vert="horz" wrap="square" lIns="0" tIns="13335" rIns="0" bIns="0" rtlCol="0">
            <a:spAutoFit/>
          </a:bodyPr>
          <a:lstStyle/>
          <a:p>
            <a:pPr marL="14604" algn="ctr">
              <a:lnSpc>
                <a:spcPct val="100000"/>
              </a:lnSpc>
              <a:spcBef>
                <a:spcPts val="105"/>
              </a:spcBef>
            </a:pPr>
            <a:r>
              <a:rPr spc="-135" dirty="0">
                <a:solidFill>
                  <a:schemeClr val="tx1">
                    <a:lumMod val="95000"/>
                    <a:lumOff val="5000"/>
                  </a:schemeClr>
                </a:solidFill>
                <a:latin typeface="+mj-lt"/>
              </a:rPr>
              <a:t>CONCLUSION</a:t>
            </a:r>
          </a:p>
        </p:txBody>
      </p:sp>
      <p:sp>
        <p:nvSpPr>
          <p:cNvPr id="1048666" name="object 5"/>
          <p:cNvSpPr txBox="1">
            <a:spLocks noGrp="1"/>
          </p:cNvSpPr>
          <p:nvPr>
            <p:ph type="body" idx="1"/>
          </p:nvPr>
        </p:nvSpPr>
        <p:spPr>
          <a:xfrm>
            <a:off x="629666" y="1352551"/>
            <a:ext cx="7884667" cy="1951175"/>
          </a:xfrm>
          <a:prstGeom prst="rect">
            <a:avLst/>
          </a:prstGeom>
        </p:spPr>
        <p:txBody>
          <a:bodyPr vert="horz" wrap="square" lIns="0" tIns="12065" rIns="0" bIns="0" rtlCol="0">
            <a:spAutoFit/>
          </a:bodyPr>
          <a:lstStyle/>
          <a:p>
            <a:pPr marL="285750" indent="-285750" algn="just">
              <a:buFont typeface="Wingdings" pitchFamily="2" charset="2"/>
              <a:buChar char="§"/>
            </a:pPr>
            <a:r>
              <a:rPr lang="en-US" sz="1800" b="1" dirty="0" smtClean="0">
                <a:latin typeface="+mn-lt"/>
              </a:rPr>
              <a:t>The average rating </a:t>
            </a:r>
            <a:r>
              <a:rPr lang="en-US" sz="1800" dirty="0" smtClean="0">
                <a:latin typeface="+mn-lt"/>
              </a:rPr>
              <a:t>we see of apps on </a:t>
            </a:r>
            <a:r>
              <a:rPr lang="en-US" sz="1800" dirty="0" smtClean="0">
                <a:latin typeface="+mn-lt"/>
              </a:rPr>
              <a:t>the </a:t>
            </a:r>
            <a:r>
              <a:rPr lang="en-US" sz="1800" dirty="0" smtClean="0">
                <a:latin typeface="+mn-lt"/>
              </a:rPr>
              <a:t>Play Store is </a:t>
            </a:r>
            <a:r>
              <a:rPr lang="en-US" sz="1800" b="1" dirty="0" smtClean="0">
                <a:solidFill>
                  <a:srgbClr val="C00000"/>
                </a:solidFill>
                <a:latin typeface="+mn-lt"/>
              </a:rPr>
              <a:t>4.30</a:t>
            </a:r>
            <a:r>
              <a:rPr lang="en-US" sz="1800" b="1" dirty="0" smtClean="0">
                <a:latin typeface="+mn-lt"/>
              </a:rPr>
              <a:t>.</a:t>
            </a:r>
            <a:endParaRPr lang="en-US" sz="1800" dirty="0" smtClean="0">
              <a:latin typeface="+mn-lt"/>
            </a:endParaRPr>
          </a:p>
          <a:p>
            <a:pPr marL="285750" indent="-285750" algn="just">
              <a:buFont typeface="Wingdings" pitchFamily="2" charset="2"/>
              <a:buChar char="§"/>
            </a:pPr>
            <a:r>
              <a:rPr lang="en-US" sz="1800" dirty="0" smtClean="0">
                <a:latin typeface="+mn-lt"/>
              </a:rPr>
              <a:t>Tools, entertainment, education, business, and medical are the top genres.</a:t>
            </a:r>
          </a:p>
          <a:p>
            <a:pPr marL="285750" indent="-285750" algn="just">
              <a:buFont typeface="Wingdings" pitchFamily="2" charset="2"/>
              <a:buChar char="§"/>
            </a:pPr>
            <a:r>
              <a:rPr lang="en-US" sz="1800" b="1" dirty="0" smtClean="0">
                <a:latin typeface="+mn-lt"/>
              </a:rPr>
              <a:t>The Face book </a:t>
            </a:r>
            <a:r>
              <a:rPr lang="en-US" sz="1800" dirty="0" smtClean="0">
                <a:latin typeface="+mn-lt"/>
              </a:rPr>
              <a:t>app has the most reviews. While </a:t>
            </a:r>
            <a:r>
              <a:rPr lang="en-US" sz="1800" b="1" dirty="0" smtClean="0">
                <a:latin typeface="+mn-lt"/>
              </a:rPr>
              <a:t>family and fitness are the    most</a:t>
            </a:r>
            <a:r>
              <a:rPr lang="en-US" sz="1800" dirty="0" smtClean="0">
                <a:latin typeface="+mn-lt"/>
              </a:rPr>
              <a:t> downloaded app.</a:t>
            </a:r>
          </a:p>
          <a:p>
            <a:pPr marL="285750" lvl="0" indent="-285750" algn="just">
              <a:buFont typeface="Wingdings" pitchFamily="2" charset="2"/>
              <a:buChar char="§"/>
            </a:pPr>
            <a:r>
              <a:rPr lang="en-US" sz="1800" dirty="0" smtClean="0">
                <a:latin typeface="+mn-lt"/>
              </a:rPr>
              <a:t>Family, Games, and Tools are the top three categories, each having a 1906, 926, and 829 app count.</a:t>
            </a:r>
          </a:p>
          <a:p>
            <a:pPr marL="285750" indent="-285750" algn="just">
              <a:buFont typeface="Wingdings" pitchFamily="2" charset="2"/>
              <a:buChar char="§"/>
            </a:pPr>
            <a:r>
              <a:rPr lang="en-US" sz="1800" b="1" dirty="0" smtClean="0">
                <a:latin typeface="+mn-lt"/>
              </a:rPr>
              <a:t>Family and games </a:t>
            </a:r>
            <a:r>
              <a:rPr lang="en-US" sz="1800" dirty="0" smtClean="0">
                <a:latin typeface="+mn-lt"/>
              </a:rPr>
              <a:t>apps are the most </a:t>
            </a:r>
            <a:r>
              <a:rPr lang="en-IN" sz="1800" dirty="0" smtClean="0">
                <a:latin typeface="+mn-lt"/>
              </a:rPr>
              <a:t>competitive category</a:t>
            </a:r>
            <a:r>
              <a:rPr lang="en-US" sz="1800" dirty="0" smtClean="0">
                <a:latin typeface="+mn-lt"/>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a:spLocks noGrp="1"/>
          </p:cNvSpPr>
          <p:nvPr>
            <p:ph type="title"/>
          </p:nvPr>
        </p:nvSpPr>
        <p:spPr>
          <a:xfrm>
            <a:off x="685800" y="552069"/>
            <a:ext cx="7696200" cy="513715"/>
          </a:xfrm>
          <a:prstGeom prst="rect">
            <a:avLst/>
          </a:prstGeom>
        </p:spPr>
        <p:txBody>
          <a:bodyPr vert="horz" wrap="square" lIns="0" tIns="13335" rIns="0" bIns="0" rtlCol="0">
            <a:spAutoFit/>
          </a:bodyPr>
          <a:lstStyle/>
          <a:p>
            <a:pPr marL="12700" algn="ctr">
              <a:lnSpc>
                <a:spcPct val="100000"/>
              </a:lnSpc>
              <a:spcBef>
                <a:spcPts val="105"/>
              </a:spcBef>
            </a:pPr>
            <a:r>
              <a:rPr spc="-70" dirty="0">
                <a:solidFill>
                  <a:schemeClr val="tx1">
                    <a:lumMod val="95000"/>
                    <a:lumOff val="5000"/>
                  </a:schemeClr>
                </a:solidFill>
                <a:latin typeface="+mj-lt"/>
              </a:rPr>
              <a:t>Ch</a:t>
            </a:r>
            <a:r>
              <a:rPr spc="-60" dirty="0">
                <a:solidFill>
                  <a:schemeClr val="tx1">
                    <a:lumMod val="95000"/>
                    <a:lumOff val="5000"/>
                  </a:schemeClr>
                </a:solidFill>
                <a:latin typeface="+mj-lt"/>
              </a:rPr>
              <a:t>a</a:t>
            </a:r>
            <a:r>
              <a:rPr spc="-95" dirty="0">
                <a:solidFill>
                  <a:schemeClr val="tx1">
                    <a:lumMod val="95000"/>
                    <a:lumOff val="5000"/>
                  </a:schemeClr>
                </a:solidFill>
                <a:latin typeface="+mj-lt"/>
              </a:rPr>
              <a:t>ll</a:t>
            </a:r>
            <a:r>
              <a:rPr spc="-200" dirty="0">
                <a:solidFill>
                  <a:schemeClr val="tx1">
                    <a:lumMod val="95000"/>
                    <a:lumOff val="5000"/>
                  </a:schemeClr>
                </a:solidFill>
                <a:latin typeface="+mj-lt"/>
              </a:rPr>
              <a:t>e</a:t>
            </a:r>
            <a:r>
              <a:rPr spc="-95" dirty="0">
                <a:solidFill>
                  <a:schemeClr val="tx1">
                    <a:lumMod val="95000"/>
                    <a:lumOff val="5000"/>
                  </a:schemeClr>
                </a:solidFill>
                <a:latin typeface="+mj-lt"/>
              </a:rPr>
              <a:t>nges</a:t>
            </a:r>
          </a:p>
        </p:txBody>
      </p:sp>
      <p:sp>
        <p:nvSpPr>
          <p:cNvPr id="1048672" name="object 4"/>
          <p:cNvSpPr txBox="1"/>
          <p:nvPr/>
        </p:nvSpPr>
        <p:spPr>
          <a:xfrm>
            <a:off x="609600" y="1047750"/>
            <a:ext cx="7924800" cy="3583032"/>
          </a:xfrm>
          <a:prstGeom prst="rect">
            <a:avLst/>
          </a:prstGeom>
        </p:spPr>
        <p:txBody>
          <a:bodyPr vert="horz" wrap="square" lIns="0" tIns="134620" rIns="0" bIns="0" rtlCol="0">
            <a:spAutoFit/>
          </a:bodyPr>
          <a:lstStyle/>
          <a:p>
            <a:pPr>
              <a:lnSpc>
                <a:spcPct val="150000"/>
              </a:lnSpc>
              <a:buFont typeface="Wingdings" pitchFamily="2" charset="2"/>
              <a:buChar char="§"/>
            </a:pPr>
            <a:r>
              <a:rPr lang="en-US" sz="2000" dirty="0" smtClean="0"/>
              <a:t>   The dataset contains NULL and </a:t>
            </a:r>
            <a:r>
              <a:rPr lang="en-US" sz="2000" dirty="0" err="1" smtClean="0"/>
              <a:t>NaN</a:t>
            </a:r>
            <a:r>
              <a:rPr lang="en-US" sz="2000" dirty="0" smtClean="0"/>
              <a:t> values.</a:t>
            </a:r>
          </a:p>
          <a:p>
            <a:pPr>
              <a:lnSpc>
                <a:spcPct val="150000"/>
              </a:lnSpc>
              <a:buFont typeface="Wingdings" pitchFamily="2" charset="2"/>
              <a:buChar char="§"/>
            </a:pPr>
            <a:r>
              <a:rPr lang="en-US" sz="2000" dirty="0" smtClean="0"/>
              <a:t>   The main task is to clean the data, followed by data processing.</a:t>
            </a:r>
          </a:p>
          <a:p>
            <a:pPr>
              <a:lnSpc>
                <a:spcPct val="150000"/>
              </a:lnSpc>
              <a:buFont typeface="Wingdings" pitchFamily="2" charset="2"/>
              <a:buChar char="§"/>
            </a:pPr>
            <a:r>
              <a:rPr lang="en-US" sz="2000" dirty="0" smtClean="0"/>
              <a:t>   Some data app names, etc., are in gibberish form and contain duplicates.</a:t>
            </a:r>
          </a:p>
          <a:p>
            <a:pPr>
              <a:lnSpc>
                <a:spcPct val="150000"/>
              </a:lnSpc>
            </a:pPr>
            <a:r>
              <a:rPr lang="en-US" sz="2000" b="1" spc="-110" dirty="0" smtClean="0">
                <a:solidFill>
                  <a:schemeClr val="tx1">
                    <a:lumMod val="95000"/>
                    <a:lumOff val="5000"/>
                  </a:schemeClr>
                </a:solidFill>
                <a:latin typeface="+mj-lt"/>
                <a:cs typeface="Verdana"/>
              </a:rPr>
              <a:t>                                                                       </a:t>
            </a:r>
            <a:r>
              <a:rPr sz="3600" b="1" spc="-110" smtClean="0">
                <a:solidFill>
                  <a:schemeClr val="tx1">
                    <a:lumMod val="95000"/>
                    <a:lumOff val="5000"/>
                  </a:schemeClr>
                </a:solidFill>
                <a:latin typeface="+mj-lt"/>
                <a:cs typeface="Verdana"/>
              </a:rPr>
              <a:t>Future</a:t>
            </a:r>
            <a:endParaRPr sz="3600" b="1" smtClean="0">
              <a:solidFill>
                <a:schemeClr val="tx1">
                  <a:lumMod val="95000"/>
                  <a:lumOff val="5000"/>
                </a:schemeClr>
              </a:solidFill>
              <a:latin typeface="+mj-lt"/>
              <a:cs typeface="Verdana"/>
            </a:endParaRPr>
          </a:p>
          <a:p>
            <a:pPr algn="just">
              <a:buFont typeface="Wingdings" pitchFamily="2" charset="2"/>
              <a:buChar char="§"/>
            </a:pPr>
            <a:r>
              <a:rPr lang="en-US" sz="2000" dirty="0" smtClean="0"/>
              <a:t>  In this project, we perform EDA and discover relationships with specific features using the sentiment of </a:t>
            </a:r>
            <a:r>
              <a:rPr lang="en-US" sz="2000" smtClean="0"/>
              <a:t>users.</a:t>
            </a:r>
            <a:endParaRPr lang="en-US" sz="2000" dirty="0" smtClean="0"/>
          </a:p>
          <a:p>
            <a:pPr algn="just">
              <a:buFont typeface="Wingdings" pitchFamily="2" charset="2"/>
              <a:buChar char="§"/>
            </a:pPr>
            <a:r>
              <a:rPr lang="en-US" sz="2000" dirty="0" smtClean="0"/>
              <a:t>  Developers can use my work for their research purposes to make apps succeed</a:t>
            </a:r>
            <a:r>
              <a:rPr sz="2000" spc="-5" smtClean="0">
                <a:cs typeface="Arial MT"/>
              </a:rPr>
              <a:t>.</a:t>
            </a:r>
            <a:endParaRPr sz="2000">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4189"/>
            <a:ext cx="7848600" cy="492443"/>
          </a:xfrm>
        </p:spPr>
        <p:txBody>
          <a:bodyPr/>
          <a:lstStyle/>
          <a:p>
            <a:pPr algn="ctr"/>
            <a:r>
              <a:rPr lang="en-US" dirty="0" smtClean="0">
                <a:solidFill>
                  <a:schemeClr val="tx1">
                    <a:lumMod val="95000"/>
                    <a:lumOff val="5000"/>
                  </a:schemeClr>
                </a:solidFill>
                <a:latin typeface="+mn-lt"/>
              </a:rPr>
              <a:t>Reference</a:t>
            </a:r>
            <a:endParaRPr lang="en-US" dirty="0">
              <a:solidFill>
                <a:schemeClr val="tx1">
                  <a:lumMod val="95000"/>
                  <a:lumOff val="5000"/>
                </a:schemeClr>
              </a:solidFill>
              <a:latin typeface="+mn-lt"/>
            </a:endParaRPr>
          </a:p>
        </p:txBody>
      </p:sp>
      <p:sp>
        <p:nvSpPr>
          <p:cNvPr id="3" name="Text Placeholder 2"/>
          <p:cNvSpPr>
            <a:spLocks noGrp="1"/>
          </p:cNvSpPr>
          <p:nvPr>
            <p:ph type="body" idx="1"/>
          </p:nvPr>
        </p:nvSpPr>
        <p:spPr>
          <a:xfrm>
            <a:off x="629666" y="1650949"/>
            <a:ext cx="7884667" cy="2739211"/>
          </a:xfrm>
        </p:spPr>
        <p:txBody>
          <a:bodyPr/>
          <a:lstStyle/>
          <a:p>
            <a:pPr>
              <a:buFont typeface="Wingdings" pitchFamily="2" charset="2"/>
              <a:buChar char="§"/>
            </a:pPr>
            <a:r>
              <a:rPr lang="en-US" sz="1800" dirty="0" smtClean="0">
                <a:latin typeface="+mn-lt"/>
              </a:rPr>
              <a:t> The data set consists of Google Play Store applications and is taken </a:t>
            </a:r>
            <a:r>
              <a:rPr lang="en-US" sz="1800" smtClean="0">
                <a:latin typeface="+mn-lt"/>
              </a:rPr>
              <a:t>from  Almabetter</a:t>
            </a:r>
            <a:r>
              <a:rPr lang="en-US" sz="1800" dirty="0" smtClean="0">
                <a:latin typeface="+mn-lt"/>
              </a:rPr>
              <a:t>.</a:t>
            </a:r>
          </a:p>
          <a:p>
            <a:pPr>
              <a:buFont typeface="Wingdings" pitchFamily="2" charset="2"/>
              <a:buChar char="§"/>
            </a:pPr>
            <a:endParaRPr lang="en-US" sz="1800" dirty="0" smtClean="0">
              <a:latin typeface="+mn-lt"/>
            </a:endParaRPr>
          </a:p>
          <a:p>
            <a:pPr>
              <a:buFont typeface="Wingdings" pitchFamily="2" charset="2"/>
              <a:buChar char="§"/>
            </a:pPr>
            <a:r>
              <a:rPr lang="en-US" sz="1800" dirty="0" smtClean="0">
                <a:latin typeface="+mn-lt"/>
              </a:rPr>
              <a:t>  Research paper based on play store analysis.</a:t>
            </a:r>
          </a:p>
          <a:p>
            <a:pPr>
              <a:buFont typeface="Wingdings" pitchFamily="2" charset="2"/>
              <a:buChar char="§"/>
            </a:pPr>
            <a:endParaRPr lang="en-US" sz="1800" dirty="0" smtClean="0">
              <a:latin typeface="+mn-lt"/>
            </a:endParaRPr>
          </a:p>
          <a:p>
            <a:pPr>
              <a:buFont typeface="Wingdings" pitchFamily="2" charset="2"/>
              <a:buChar char="§"/>
            </a:pPr>
            <a:r>
              <a:rPr lang="en-US" sz="1800" dirty="0" smtClean="0">
                <a:latin typeface="+mn-lt"/>
                <a:hlinkClick r:id="rId2"/>
              </a:rPr>
              <a:t>  https://learn.almabetter.com/courses/take/team-capstone-projects/presentations/25003924-sample-project-presentation</a:t>
            </a:r>
            <a:endParaRPr lang="en-US" sz="1800" dirty="0" smtClean="0">
              <a:latin typeface="+mn-lt"/>
            </a:endParaRPr>
          </a:p>
          <a:p>
            <a:pPr>
              <a:buFont typeface="Wingdings" pitchFamily="2" charset="2"/>
              <a:buChar char="§"/>
            </a:pPr>
            <a:endParaRPr lang="en-US" sz="1800" dirty="0" smtClean="0">
              <a:latin typeface="+mn-lt"/>
            </a:endParaRPr>
          </a:p>
          <a:p>
            <a:pPr>
              <a:buFont typeface="Wingdings" pitchFamily="2" charset="2"/>
              <a:buChar char="§"/>
            </a:pPr>
            <a:r>
              <a:rPr lang="en-US" sz="1800" dirty="0" smtClean="0">
                <a:latin typeface="+mn-lt"/>
                <a:hlinkClick r:id="rId3"/>
              </a:rPr>
              <a:t>  https://github.com</a:t>
            </a:r>
            <a:endParaRPr lang="en-US" sz="1800" dirty="0" smtClean="0">
              <a:latin typeface="+mn-lt"/>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object 2"/>
          <p:cNvSpPr txBox="1">
            <a:spLocks noGrp="1"/>
          </p:cNvSpPr>
          <p:nvPr>
            <p:ph type="title"/>
          </p:nvPr>
        </p:nvSpPr>
        <p:spPr>
          <a:xfrm>
            <a:off x="2209800" y="247014"/>
            <a:ext cx="4495800" cy="505908"/>
          </a:xfrm>
          <a:prstGeom prst="rect">
            <a:avLst/>
          </a:prstGeom>
        </p:spPr>
        <p:txBody>
          <a:bodyPr vert="horz" wrap="square" lIns="0" tIns="13335" rIns="0" bIns="0" rtlCol="0">
            <a:spAutoFit/>
          </a:bodyPr>
          <a:lstStyle/>
          <a:p>
            <a:pPr marL="12700" algn="ctr">
              <a:lnSpc>
                <a:spcPct val="100000"/>
              </a:lnSpc>
              <a:spcBef>
                <a:spcPts val="105"/>
              </a:spcBef>
            </a:pPr>
            <a:r>
              <a:rPr lang="en-US" spc="-65" dirty="0" smtClean="0">
                <a:solidFill>
                  <a:schemeClr val="tx1">
                    <a:lumMod val="95000"/>
                    <a:lumOff val="5000"/>
                  </a:schemeClr>
                </a:solidFill>
                <a:latin typeface="+mj-lt"/>
              </a:rPr>
              <a:t>Points of Discussion</a:t>
            </a:r>
            <a:endParaRPr spc="-65" dirty="0">
              <a:solidFill>
                <a:schemeClr val="tx1">
                  <a:lumMod val="95000"/>
                  <a:lumOff val="5000"/>
                </a:schemeClr>
              </a:solidFill>
              <a:latin typeface="+mj-lt"/>
            </a:endParaRPr>
          </a:p>
        </p:txBody>
      </p:sp>
      <p:sp>
        <p:nvSpPr>
          <p:cNvPr id="1048590" name="object 3"/>
          <p:cNvSpPr txBox="1"/>
          <p:nvPr/>
        </p:nvSpPr>
        <p:spPr>
          <a:xfrm>
            <a:off x="762000" y="740410"/>
            <a:ext cx="7772400" cy="4203715"/>
          </a:xfrm>
          <a:prstGeom prst="rect">
            <a:avLst/>
          </a:prstGeom>
        </p:spPr>
        <p:txBody>
          <a:bodyPr vert="horz" wrap="square" lIns="0" tIns="149860" rIns="0" bIns="0" rtlCol="0">
            <a:spAutoFit/>
          </a:bodyPr>
          <a:lstStyle/>
          <a:p>
            <a:pPr marL="355600" indent="-343535">
              <a:lnSpc>
                <a:spcPct val="100000"/>
              </a:lnSpc>
              <a:spcBef>
                <a:spcPts val="1180"/>
              </a:spcBef>
              <a:buAutoNum type="arabicPeriod"/>
              <a:tabLst>
                <a:tab pos="355600" algn="l"/>
                <a:tab pos="356235" algn="l"/>
              </a:tabLst>
            </a:pPr>
            <a:r>
              <a:rPr lang="en-US" b="1" spc="-80" dirty="0" smtClean="0">
                <a:cs typeface="Verdana"/>
              </a:rPr>
              <a:t>Introduction </a:t>
            </a:r>
          </a:p>
          <a:p>
            <a:pPr marL="355600" indent="-343535">
              <a:lnSpc>
                <a:spcPct val="100000"/>
              </a:lnSpc>
              <a:spcBef>
                <a:spcPts val="1180"/>
              </a:spcBef>
              <a:buAutoNum type="arabicPeriod"/>
              <a:tabLst>
                <a:tab pos="355600" algn="l"/>
                <a:tab pos="356235" algn="l"/>
              </a:tabLst>
            </a:pPr>
            <a:r>
              <a:rPr lang="en-US" b="1" spc="-75" dirty="0" smtClean="0">
                <a:cs typeface="Verdana"/>
              </a:rPr>
              <a:t>P</a:t>
            </a:r>
            <a:r>
              <a:rPr lang="en-US" b="1" spc="-45" dirty="0" smtClean="0">
                <a:cs typeface="Verdana"/>
              </a:rPr>
              <a:t>roblem</a:t>
            </a:r>
            <a:r>
              <a:rPr lang="en-US" b="1" spc="-125" dirty="0" smtClean="0">
                <a:cs typeface="Verdana"/>
              </a:rPr>
              <a:t> </a:t>
            </a:r>
            <a:r>
              <a:rPr lang="en-US" b="1" spc="-75" dirty="0" smtClean="0">
                <a:cs typeface="Verdana"/>
              </a:rPr>
              <a:t>st</a:t>
            </a:r>
            <a:r>
              <a:rPr lang="en-US" b="1" spc="-90" dirty="0" smtClean="0">
                <a:cs typeface="Verdana"/>
              </a:rPr>
              <a:t>a</a:t>
            </a:r>
            <a:r>
              <a:rPr lang="en-US" b="1" spc="-45" dirty="0" smtClean="0">
                <a:cs typeface="Verdana"/>
              </a:rPr>
              <a:t>tement</a:t>
            </a:r>
            <a:endParaRPr>
              <a:cs typeface="Verdana"/>
            </a:endParaRPr>
          </a:p>
          <a:p>
            <a:pPr marL="355600" indent="-343535">
              <a:lnSpc>
                <a:spcPct val="100000"/>
              </a:lnSpc>
              <a:spcBef>
                <a:spcPts val="1080"/>
              </a:spcBef>
              <a:buAutoNum type="arabicPeriod"/>
              <a:tabLst>
                <a:tab pos="355600" algn="l"/>
                <a:tab pos="356235" algn="l"/>
              </a:tabLst>
            </a:pPr>
            <a:r>
              <a:rPr b="1" spc="-55" smtClean="0">
                <a:cs typeface="Verdana"/>
              </a:rPr>
              <a:t>D</a:t>
            </a:r>
            <a:r>
              <a:rPr b="1" spc="-40" smtClean="0">
                <a:cs typeface="Verdana"/>
              </a:rPr>
              <a:t>a</a:t>
            </a:r>
            <a:r>
              <a:rPr b="1" spc="-65" smtClean="0">
                <a:cs typeface="Verdana"/>
              </a:rPr>
              <a:t>ta</a:t>
            </a:r>
            <a:r>
              <a:rPr b="1" spc="-100" smtClean="0">
                <a:cs typeface="Verdana"/>
              </a:rPr>
              <a:t> </a:t>
            </a:r>
            <a:r>
              <a:rPr b="1" spc="-40" dirty="0">
                <a:cs typeface="Verdana"/>
              </a:rPr>
              <a:t>cl</a:t>
            </a:r>
            <a:r>
              <a:rPr b="1" spc="-50" dirty="0">
                <a:cs typeface="Verdana"/>
              </a:rPr>
              <a:t>e</a:t>
            </a:r>
            <a:r>
              <a:rPr b="1" spc="-95" dirty="0">
                <a:cs typeface="Verdana"/>
              </a:rPr>
              <a:t>a</a:t>
            </a:r>
            <a:r>
              <a:rPr b="1" spc="-45" dirty="0">
                <a:cs typeface="Verdana"/>
              </a:rPr>
              <a:t>ni</a:t>
            </a:r>
            <a:r>
              <a:rPr b="1" spc="-60" dirty="0">
                <a:cs typeface="Verdana"/>
              </a:rPr>
              <a:t>n</a:t>
            </a:r>
            <a:r>
              <a:rPr b="1" dirty="0">
                <a:cs typeface="Verdana"/>
              </a:rPr>
              <a:t>g</a:t>
            </a:r>
            <a:r>
              <a:rPr b="1" spc="-110" dirty="0">
                <a:cs typeface="Verdana"/>
              </a:rPr>
              <a:t> </a:t>
            </a:r>
            <a:r>
              <a:rPr b="1" spc="-540" dirty="0">
                <a:cs typeface="Verdana"/>
              </a:rPr>
              <a:t>/</a:t>
            </a:r>
            <a:r>
              <a:rPr b="1" spc="-114" dirty="0">
                <a:cs typeface="Verdana"/>
              </a:rPr>
              <a:t> </a:t>
            </a:r>
            <a:r>
              <a:rPr b="1" spc="-60" dirty="0">
                <a:cs typeface="Verdana"/>
              </a:rPr>
              <a:t>null</a:t>
            </a:r>
            <a:r>
              <a:rPr b="1" spc="-114" dirty="0">
                <a:cs typeface="Verdana"/>
              </a:rPr>
              <a:t> </a:t>
            </a:r>
            <a:r>
              <a:rPr b="1" spc="-95" dirty="0">
                <a:cs typeface="Verdana"/>
              </a:rPr>
              <a:t>v</a:t>
            </a:r>
            <a:r>
              <a:rPr b="1" spc="-90" dirty="0">
                <a:cs typeface="Verdana"/>
              </a:rPr>
              <a:t>a</a:t>
            </a:r>
            <a:r>
              <a:rPr b="1" spc="-60" dirty="0">
                <a:cs typeface="Verdana"/>
              </a:rPr>
              <a:t>lue</a:t>
            </a:r>
            <a:r>
              <a:rPr b="1" spc="-100" dirty="0">
                <a:cs typeface="Verdana"/>
              </a:rPr>
              <a:t> </a:t>
            </a:r>
            <a:r>
              <a:rPr b="1" spc="-25" dirty="0">
                <a:cs typeface="Verdana"/>
              </a:rPr>
              <a:t>i</a:t>
            </a:r>
            <a:r>
              <a:rPr b="1" spc="-80" dirty="0">
                <a:cs typeface="Verdana"/>
              </a:rPr>
              <a:t>m</a:t>
            </a:r>
            <a:r>
              <a:rPr b="1" spc="-20" dirty="0">
                <a:cs typeface="Verdana"/>
              </a:rPr>
              <a:t>p</a:t>
            </a:r>
            <a:r>
              <a:rPr b="1" spc="-50" dirty="0">
                <a:cs typeface="Verdana"/>
              </a:rPr>
              <a:t>lemen</a:t>
            </a:r>
            <a:r>
              <a:rPr b="1" spc="-60" dirty="0">
                <a:cs typeface="Verdana"/>
              </a:rPr>
              <a:t>tation</a:t>
            </a:r>
            <a:endParaRPr>
              <a:cs typeface="Verdana"/>
            </a:endParaRPr>
          </a:p>
          <a:p>
            <a:pPr marL="355600" indent="-343535">
              <a:lnSpc>
                <a:spcPct val="100000"/>
              </a:lnSpc>
              <a:spcBef>
                <a:spcPts val="1080"/>
              </a:spcBef>
              <a:buAutoNum type="arabicPeriod"/>
              <a:tabLst>
                <a:tab pos="356235" algn="l"/>
              </a:tabLst>
            </a:pPr>
            <a:r>
              <a:rPr b="1" spc="-55" dirty="0">
                <a:cs typeface="Verdana"/>
              </a:rPr>
              <a:t>D</a:t>
            </a:r>
            <a:r>
              <a:rPr b="1" spc="-40" dirty="0">
                <a:cs typeface="Verdana"/>
              </a:rPr>
              <a:t>a</a:t>
            </a:r>
            <a:r>
              <a:rPr b="1" spc="-65" dirty="0">
                <a:cs typeface="Verdana"/>
              </a:rPr>
              <a:t>ta</a:t>
            </a:r>
            <a:r>
              <a:rPr b="1" spc="-100" dirty="0">
                <a:cs typeface="Verdana"/>
              </a:rPr>
              <a:t> </a:t>
            </a:r>
            <a:r>
              <a:rPr b="1" spc="-20" dirty="0">
                <a:cs typeface="Verdana"/>
              </a:rPr>
              <a:t>p</a:t>
            </a:r>
            <a:r>
              <a:rPr b="1" spc="-60" dirty="0">
                <a:cs typeface="Verdana"/>
              </a:rPr>
              <a:t>roce</a:t>
            </a:r>
            <a:r>
              <a:rPr b="1" spc="-120" dirty="0">
                <a:cs typeface="Verdana"/>
              </a:rPr>
              <a:t>ss</a:t>
            </a:r>
            <a:r>
              <a:rPr b="1" spc="-80" dirty="0">
                <a:cs typeface="Verdana"/>
              </a:rPr>
              <a:t>i</a:t>
            </a:r>
            <a:r>
              <a:rPr b="1" spc="-20" dirty="0">
                <a:cs typeface="Verdana"/>
              </a:rPr>
              <a:t>ng</a:t>
            </a:r>
            <a:endParaRPr>
              <a:cs typeface="Verdana"/>
            </a:endParaRPr>
          </a:p>
          <a:p>
            <a:pPr marL="355600" indent="-343535">
              <a:lnSpc>
                <a:spcPct val="100000"/>
              </a:lnSpc>
              <a:spcBef>
                <a:spcPts val="1080"/>
              </a:spcBef>
              <a:buAutoNum type="arabicPeriod"/>
              <a:tabLst>
                <a:tab pos="355600" algn="l"/>
                <a:tab pos="356235" algn="l"/>
              </a:tabLst>
            </a:pPr>
            <a:r>
              <a:rPr b="1" spc="-60" dirty="0">
                <a:cs typeface="Verdana"/>
              </a:rPr>
              <a:t>Data</a:t>
            </a:r>
            <a:r>
              <a:rPr b="1" spc="-100" dirty="0">
                <a:cs typeface="Verdana"/>
              </a:rPr>
              <a:t> </a:t>
            </a:r>
            <a:r>
              <a:rPr b="1" spc="-60" dirty="0">
                <a:cs typeface="Verdana"/>
              </a:rPr>
              <a:t>e</a:t>
            </a:r>
            <a:r>
              <a:rPr b="1" spc="-70" dirty="0">
                <a:cs typeface="Verdana"/>
              </a:rPr>
              <a:t>xpl</a:t>
            </a:r>
            <a:r>
              <a:rPr b="1" spc="-90" dirty="0">
                <a:cs typeface="Verdana"/>
              </a:rPr>
              <a:t>or</a:t>
            </a:r>
            <a:r>
              <a:rPr b="1" spc="-114" dirty="0">
                <a:cs typeface="Verdana"/>
              </a:rPr>
              <a:t>a</a:t>
            </a:r>
            <a:r>
              <a:rPr b="1" spc="-65" dirty="0">
                <a:cs typeface="Verdana"/>
              </a:rPr>
              <a:t>t</a:t>
            </a:r>
            <a:r>
              <a:rPr b="1" spc="-60" dirty="0">
                <a:cs typeface="Verdana"/>
              </a:rPr>
              <a:t>i</a:t>
            </a:r>
            <a:r>
              <a:rPr b="1" spc="-50" dirty="0">
                <a:cs typeface="Verdana"/>
              </a:rPr>
              <a:t>on</a:t>
            </a:r>
            <a:endParaRPr>
              <a:cs typeface="Verdana"/>
            </a:endParaRPr>
          </a:p>
          <a:p>
            <a:pPr marL="355600" indent="-343535">
              <a:lnSpc>
                <a:spcPct val="100000"/>
              </a:lnSpc>
              <a:spcBef>
                <a:spcPts val="1085"/>
              </a:spcBef>
              <a:buAutoNum type="arabicPeriod"/>
              <a:tabLst>
                <a:tab pos="355600" algn="l"/>
                <a:tab pos="356235" algn="l"/>
              </a:tabLst>
            </a:pPr>
            <a:r>
              <a:rPr b="1" spc="-50" dirty="0">
                <a:cs typeface="Verdana"/>
              </a:rPr>
              <a:t>B</a:t>
            </a:r>
            <a:r>
              <a:rPr b="1" spc="-40" dirty="0">
                <a:cs typeface="Verdana"/>
              </a:rPr>
              <a:t>a</a:t>
            </a:r>
            <a:r>
              <a:rPr b="1" spc="-65" dirty="0">
                <a:cs typeface="Verdana"/>
              </a:rPr>
              <a:t>sic</a:t>
            </a:r>
            <a:r>
              <a:rPr b="1" spc="-130" dirty="0">
                <a:cs typeface="Verdana"/>
              </a:rPr>
              <a:t> </a:t>
            </a:r>
            <a:r>
              <a:rPr b="1" spc="-65" dirty="0">
                <a:cs typeface="Verdana"/>
              </a:rPr>
              <a:t>ob</a:t>
            </a:r>
            <a:r>
              <a:rPr b="1" spc="-55" dirty="0">
                <a:cs typeface="Verdana"/>
              </a:rPr>
              <a:t>s</a:t>
            </a:r>
            <a:r>
              <a:rPr b="1" spc="-105" dirty="0">
                <a:cs typeface="Verdana"/>
              </a:rPr>
              <a:t>e</a:t>
            </a:r>
            <a:r>
              <a:rPr b="1" spc="-75" dirty="0">
                <a:cs typeface="Verdana"/>
              </a:rPr>
              <a:t>r</a:t>
            </a:r>
            <a:r>
              <a:rPr b="1" spc="-95" dirty="0">
                <a:cs typeface="Verdana"/>
              </a:rPr>
              <a:t>v</a:t>
            </a:r>
            <a:r>
              <a:rPr b="1" spc="-90" dirty="0">
                <a:cs typeface="Verdana"/>
              </a:rPr>
              <a:t>a</a:t>
            </a:r>
            <a:r>
              <a:rPr b="1" spc="-45" dirty="0">
                <a:cs typeface="Verdana"/>
              </a:rPr>
              <a:t>ti</a:t>
            </a:r>
            <a:r>
              <a:rPr b="1" spc="-90" dirty="0">
                <a:cs typeface="Verdana"/>
              </a:rPr>
              <a:t>o</a:t>
            </a:r>
            <a:r>
              <a:rPr b="1" spc="-40" dirty="0">
                <a:cs typeface="Verdana"/>
              </a:rPr>
              <a:t>n</a:t>
            </a:r>
            <a:endParaRPr>
              <a:cs typeface="Verdana"/>
            </a:endParaRPr>
          </a:p>
          <a:p>
            <a:pPr marL="355600" indent="-343535">
              <a:lnSpc>
                <a:spcPct val="100000"/>
              </a:lnSpc>
              <a:spcBef>
                <a:spcPts val="1080"/>
              </a:spcBef>
              <a:buAutoNum type="arabicPeriod"/>
              <a:tabLst>
                <a:tab pos="355600" algn="l"/>
                <a:tab pos="356235" algn="l"/>
              </a:tabLst>
            </a:pPr>
            <a:r>
              <a:rPr b="1" spc="-185" smtClean="0">
                <a:cs typeface="Verdana"/>
              </a:rPr>
              <a:t>Ins</a:t>
            </a:r>
            <a:r>
              <a:rPr b="1" spc="-55" smtClean="0">
                <a:cs typeface="Verdana"/>
              </a:rPr>
              <a:t>ights</a:t>
            </a:r>
            <a:r>
              <a:rPr b="1" spc="-110" smtClean="0">
                <a:cs typeface="Verdana"/>
              </a:rPr>
              <a:t> </a:t>
            </a:r>
            <a:r>
              <a:rPr b="1" spc="-65" dirty="0">
                <a:cs typeface="Verdana"/>
              </a:rPr>
              <a:t>from</a:t>
            </a:r>
            <a:r>
              <a:rPr b="1" spc="-110" dirty="0">
                <a:cs typeface="Verdana"/>
              </a:rPr>
              <a:t> </a:t>
            </a:r>
            <a:r>
              <a:rPr b="1" spc="-55" dirty="0">
                <a:cs typeface="Verdana"/>
              </a:rPr>
              <a:t>d</a:t>
            </a:r>
            <a:r>
              <a:rPr b="1" spc="-50" dirty="0">
                <a:cs typeface="Verdana"/>
              </a:rPr>
              <a:t>a</a:t>
            </a:r>
            <a:r>
              <a:rPr b="1" spc="-65" dirty="0">
                <a:cs typeface="Verdana"/>
              </a:rPr>
              <a:t>ta</a:t>
            </a:r>
            <a:endParaRPr>
              <a:cs typeface="Verdana"/>
            </a:endParaRPr>
          </a:p>
          <a:p>
            <a:pPr marL="355600" indent="-343535">
              <a:lnSpc>
                <a:spcPct val="100000"/>
              </a:lnSpc>
              <a:spcBef>
                <a:spcPts val="1080"/>
              </a:spcBef>
              <a:buAutoNum type="arabicPeriod"/>
              <a:tabLst>
                <a:tab pos="355600" algn="l"/>
                <a:tab pos="356235" algn="l"/>
              </a:tabLst>
            </a:pPr>
            <a:r>
              <a:rPr b="1" spc="-50" smtClean="0">
                <a:cs typeface="Verdana"/>
              </a:rPr>
              <a:t>Conclusion</a:t>
            </a:r>
            <a:endParaRPr>
              <a:cs typeface="Verdana"/>
            </a:endParaRPr>
          </a:p>
          <a:p>
            <a:pPr marL="355600" indent="-343535">
              <a:lnSpc>
                <a:spcPct val="100000"/>
              </a:lnSpc>
              <a:spcBef>
                <a:spcPts val="1080"/>
              </a:spcBef>
              <a:buAutoNum type="arabicPeriod"/>
              <a:tabLst>
                <a:tab pos="355600" algn="l"/>
                <a:tab pos="356235" algn="l"/>
              </a:tabLst>
            </a:pPr>
            <a:r>
              <a:rPr b="1" spc="-40" smtClean="0">
                <a:cs typeface="Verdana"/>
              </a:rPr>
              <a:t>Ch</a:t>
            </a:r>
            <a:r>
              <a:rPr b="1" spc="-35" smtClean="0">
                <a:cs typeface="Verdana"/>
              </a:rPr>
              <a:t>a</a:t>
            </a:r>
            <a:r>
              <a:rPr b="1" spc="-50" smtClean="0">
                <a:cs typeface="Verdana"/>
              </a:rPr>
              <a:t>lleng</a:t>
            </a:r>
            <a:r>
              <a:rPr b="1" spc="-55" smtClean="0">
                <a:cs typeface="Verdana"/>
              </a:rPr>
              <a:t>e</a:t>
            </a:r>
            <a:r>
              <a:rPr b="1" spc="-114" smtClean="0">
                <a:cs typeface="Verdana"/>
              </a:rPr>
              <a:t>s</a:t>
            </a:r>
            <a:r>
              <a:rPr b="1" spc="-110" smtClean="0">
                <a:cs typeface="Verdana"/>
              </a:rPr>
              <a:t> </a:t>
            </a:r>
            <a:r>
              <a:rPr b="1" spc="-65" dirty="0">
                <a:cs typeface="Verdana"/>
              </a:rPr>
              <a:t>an</a:t>
            </a:r>
            <a:r>
              <a:rPr b="1" spc="-15" dirty="0">
                <a:cs typeface="Verdana"/>
              </a:rPr>
              <a:t>d</a:t>
            </a:r>
            <a:r>
              <a:rPr b="1" spc="-110" dirty="0">
                <a:cs typeface="Verdana"/>
              </a:rPr>
              <a:t> </a:t>
            </a:r>
            <a:r>
              <a:rPr b="1" spc="-55" dirty="0">
                <a:cs typeface="Verdana"/>
              </a:rPr>
              <a:t>fut</a:t>
            </a:r>
            <a:r>
              <a:rPr b="1" spc="-75" dirty="0">
                <a:cs typeface="Verdana"/>
              </a:rPr>
              <a:t>ure</a:t>
            </a:r>
            <a:endParaRPr>
              <a:cs typeface="Verdana"/>
            </a:endParaRPr>
          </a:p>
          <a:p>
            <a:pPr marL="355600" indent="-343535">
              <a:lnSpc>
                <a:spcPct val="100000"/>
              </a:lnSpc>
              <a:spcBef>
                <a:spcPts val="1080"/>
              </a:spcBef>
              <a:buAutoNum type="arabicPeriod"/>
              <a:tabLst>
                <a:tab pos="356235" algn="l"/>
              </a:tabLst>
            </a:pPr>
            <a:r>
              <a:rPr b="1" spc="-60" dirty="0">
                <a:cs typeface="Verdana"/>
              </a:rPr>
              <a:t>Reference</a:t>
            </a:r>
            <a:endParaRPr>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3"/>
          <p:cNvSpPr txBox="1">
            <a:spLocks noGrp="1"/>
          </p:cNvSpPr>
          <p:nvPr>
            <p:ph type="title"/>
          </p:nvPr>
        </p:nvSpPr>
        <p:spPr>
          <a:xfrm>
            <a:off x="2480817" y="1672793"/>
            <a:ext cx="4367530" cy="843821"/>
          </a:xfrm>
          <a:prstGeom prst="rect">
            <a:avLst/>
          </a:prstGeom>
        </p:spPr>
        <p:txBody>
          <a:bodyPr vert="horz" wrap="square" lIns="0" tIns="12700" rIns="0" bIns="0" rtlCol="0">
            <a:spAutoFit/>
          </a:bodyPr>
          <a:lstStyle/>
          <a:p>
            <a:pPr marL="12700">
              <a:lnSpc>
                <a:spcPct val="100000"/>
              </a:lnSpc>
              <a:spcBef>
                <a:spcPts val="100"/>
              </a:spcBef>
            </a:pPr>
            <a:endParaRPr sz="5400"/>
          </a:p>
        </p:txBody>
      </p:sp>
      <p:pic>
        <p:nvPicPr>
          <p:cNvPr id="4" name="Picture 3" descr="th.jpg"/>
          <p:cNvPicPr>
            <a:picLocks noChangeAspect="1"/>
          </p:cNvPicPr>
          <p:nvPr/>
        </p:nvPicPr>
        <p:blipFill>
          <a:blip r:embed="rId2"/>
          <a:stretch>
            <a:fillRect/>
          </a:stretch>
        </p:blipFill>
        <p:spPr>
          <a:xfrm>
            <a:off x="457200" y="742950"/>
            <a:ext cx="8077200" cy="4114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object 2"/>
          <p:cNvSpPr txBox="1">
            <a:spLocks noGrp="1"/>
          </p:cNvSpPr>
          <p:nvPr>
            <p:ph type="title"/>
          </p:nvPr>
        </p:nvSpPr>
        <p:spPr>
          <a:xfrm>
            <a:off x="390550" y="504189"/>
            <a:ext cx="8296250" cy="567463"/>
          </a:xfrm>
          <a:prstGeom prst="rect">
            <a:avLst/>
          </a:prstGeom>
        </p:spPr>
        <p:txBody>
          <a:bodyPr vert="horz" wrap="square" lIns="0" tIns="13335" rIns="0" bIns="0" rtlCol="0">
            <a:spAutoFit/>
          </a:bodyPr>
          <a:lstStyle/>
          <a:p>
            <a:pPr marL="12700" algn="ctr">
              <a:lnSpc>
                <a:spcPct val="100000"/>
              </a:lnSpc>
              <a:spcBef>
                <a:spcPts val="105"/>
              </a:spcBef>
            </a:pPr>
            <a:r>
              <a:rPr lang="en-US" sz="3600" spc="-335" dirty="0" smtClean="0">
                <a:solidFill>
                  <a:schemeClr val="tx1">
                    <a:lumMod val="95000"/>
                    <a:lumOff val="5000"/>
                  </a:schemeClr>
                </a:solidFill>
                <a:latin typeface="+mj-lt"/>
              </a:rPr>
              <a:t>I</a:t>
            </a:r>
            <a:r>
              <a:rPr sz="3600" spc="-430" smtClean="0">
                <a:solidFill>
                  <a:schemeClr val="tx1">
                    <a:lumMod val="95000"/>
                    <a:lumOff val="5000"/>
                  </a:schemeClr>
                </a:solidFill>
                <a:latin typeface="+mj-lt"/>
              </a:rPr>
              <a:t>n</a:t>
            </a:r>
            <a:r>
              <a:rPr sz="3600" spc="-85" smtClean="0">
                <a:solidFill>
                  <a:schemeClr val="tx1">
                    <a:lumMod val="95000"/>
                    <a:lumOff val="5000"/>
                  </a:schemeClr>
                </a:solidFill>
                <a:latin typeface="+mj-lt"/>
              </a:rPr>
              <a:t>troduction</a:t>
            </a:r>
            <a:endParaRPr sz="2800">
              <a:solidFill>
                <a:schemeClr val="tx1">
                  <a:lumMod val="95000"/>
                  <a:lumOff val="5000"/>
                </a:schemeClr>
              </a:solidFill>
              <a:latin typeface="+mj-lt"/>
              <a:cs typeface="MS Gothic"/>
            </a:endParaRPr>
          </a:p>
        </p:txBody>
      </p:sp>
      <p:sp>
        <p:nvSpPr>
          <p:cNvPr id="1048605" name="object 3"/>
          <p:cNvSpPr txBox="1"/>
          <p:nvPr/>
        </p:nvSpPr>
        <p:spPr>
          <a:xfrm>
            <a:off x="480161" y="1223543"/>
            <a:ext cx="8260080" cy="1259319"/>
          </a:xfrm>
          <a:prstGeom prst="rect">
            <a:avLst/>
          </a:prstGeom>
        </p:spPr>
        <p:txBody>
          <a:bodyPr vert="horz" wrap="square" lIns="0" tIns="12700" rIns="0" bIns="0" rtlCol="0">
            <a:spAutoFit/>
          </a:bodyPr>
          <a:lstStyle/>
          <a:p>
            <a:pPr marL="299085" marR="5080" indent="-287020" algn="just">
              <a:lnSpc>
                <a:spcPct val="150000"/>
              </a:lnSpc>
              <a:spcBef>
                <a:spcPts val="100"/>
              </a:spcBef>
              <a:buFont typeface="Wingdings"/>
              <a:buChar char=""/>
              <a:tabLst>
                <a:tab pos="299085" algn="l"/>
                <a:tab pos="299720" algn="l"/>
              </a:tabLst>
            </a:pPr>
            <a:r>
              <a:rPr lang="en-US" dirty="0" smtClean="0"/>
              <a:t>The mobile application industry is growing rapidly, and competition for apps has also grown significantly, so developers need to do enough research to make their apps successful.</a:t>
            </a:r>
          </a:p>
        </p:txBody>
      </p:sp>
      <p:sp>
        <p:nvSpPr>
          <p:cNvPr id="1048606" name="object 4"/>
          <p:cNvSpPr txBox="1"/>
          <p:nvPr/>
        </p:nvSpPr>
        <p:spPr>
          <a:xfrm>
            <a:off x="480161" y="3418738"/>
            <a:ext cx="8261350" cy="1215717"/>
          </a:xfrm>
          <a:prstGeom prst="rect">
            <a:avLst/>
          </a:prstGeom>
        </p:spPr>
        <p:txBody>
          <a:bodyPr vert="horz" wrap="square" lIns="0" tIns="12065" rIns="0" bIns="0" rtlCol="0">
            <a:spAutoFit/>
          </a:bodyPr>
          <a:lstStyle/>
          <a:p>
            <a:pPr marL="299085" marR="5080" indent="-287020" algn="just">
              <a:lnSpc>
                <a:spcPct val="150100"/>
              </a:lnSpc>
              <a:spcBef>
                <a:spcPts val="95"/>
              </a:spcBef>
              <a:buFont typeface="Wingdings"/>
              <a:buChar char=""/>
              <a:tabLst>
                <a:tab pos="299720" algn="l"/>
              </a:tabLst>
            </a:pPr>
            <a:r>
              <a:rPr lang="en-US" dirty="0" smtClean="0"/>
              <a:t>The Google Play Store has been discovered to be the world's largest app market. It has been observed that although it generates more than double the downloads than the Apple App Store, it makes only half the money compared to the App Store.</a:t>
            </a:r>
          </a:p>
        </p:txBody>
      </p:sp>
      <p:pic>
        <p:nvPicPr>
          <p:cNvPr id="2097161" name="object 5"/>
          <p:cNvPicPr>
            <a:picLocks/>
          </p:cNvPicPr>
          <p:nvPr/>
        </p:nvPicPr>
        <p:blipFill>
          <a:blip r:embed="rId2" cstate="print"/>
          <a:stretch>
            <a:fillRect/>
          </a:stretch>
        </p:blipFill>
        <p:spPr>
          <a:xfrm>
            <a:off x="2884932" y="1997964"/>
            <a:ext cx="2918460" cy="13990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2"/>
          <p:cNvSpPr txBox="1">
            <a:spLocks noGrp="1"/>
          </p:cNvSpPr>
          <p:nvPr>
            <p:ph type="title"/>
          </p:nvPr>
        </p:nvSpPr>
        <p:spPr>
          <a:xfrm>
            <a:off x="304800" y="453390"/>
            <a:ext cx="8458200" cy="505267"/>
          </a:xfrm>
          <a:prstGeom prst="rect">
            <a:avLst/>
          </a:prstGeom>
        </p:spPr>
        <p:txBody>
          <a:bodyPr vert="horz" wrap="square" lIns="0" tIns="12700" rIns="0" bIns="0" rtlCol="0">
            <a:spAutoFit/>
          </a:bodyPr>
          <a:lstStyle/>
          <a:p>
            <a:pPr marL="12700" algn="ctr">
              <a:lnSpc>
                <a:spcPct val="100000"/>
              </a:lnSpc>
              <a:spcBef>
                <a:spcPts val="100"/>
              </a:spcBef>
            </a:pPr>
            <a:r>
              <a:rPr lang="en-US" b="0" spc="90" dirty="0" smtClean="0">
                <a:solidFill>
                  <a:srgbClr val="000000"/>
                </a:solidFill>
                <a:latin typeface="+mj-lt"/>
                <a:cs typeface="Times New Roman"/>
              </a:rPr>
              <a:t>  Why we analyze the play store?</a:t>
            </a:r>
            <a:endParaRPr>
              <a:latin typeface="+mj-lt"/>
              <a:cs typeface="Times New Roman"/>
            </a:endParaRPr>
          </a:p>
        </p:txBody>
      </p:sp>
      <p:sp>
        <p:nvSpPr>
          <p:cNvPr id="1048599" name="object 4"/>
          <p:cNvSpPr txBox="1"/>
          <p:nvPr/>
        </p:nvSpPr>
        <p:spPr>
          <a:xfrm>
            <a:off x="2134870" y="3134973"/>
            <a:ext cx="2482850" cy="1231265"/>
          </a:xfrm>
          <a:prstGeom prst="rect">
            <a:avLst/>
          </a:prstGeom>
        </p:spPr>
        <p:txBody>
          <a:bodyPr vert="horz" wrap="square" lIns="0" tIns="12065" rIns="0" bIns="0" rtlCol="0">
            <a:spAutoFit/>
          </a:bodyPr>
          <a:lstStyle/>
          <a:p>
            <a:pPr marL="12700" marR="5080">
              <a:lnSpc>
                <a:spcPct val="114999"/>
              </a:lnSpc>
              <a:spcBef>
                <a:spcPts val="95"/>
              </a:spcBef>
            </a:pPr>
            <a:r>
              <a:rPr sz="1800" dirty="0">
                <a:latin typeface="Arial MT"/>
                <a:cs typeface="Arial MT"/>
              </a:rPr>
              <a:t>What </a:t>
            </a:r>
            <a:r>
              <a:rPr sz="1800" spc="-5" dirty="0">
                <a:latin typeface="Arial MT"/>
                <a:cs typeface="Arial MT"/>
              </a:rPr>
              <a:t>makes an App </a:t>
            </a:r>
            <a:r>
              <a:rPr sz="1800" dirty="0">
                <a:latin typeface="Arial MT"/>
                <a:cs typeface="Arial MT"/>
              </a:rPr>
              <a:t> </a:t>
            </a:r>
            <a:r>
              <a:rPr sz="1800" spc="-5" dirty="0">
                <a:latin typeface="Arial MT"/>
                <a:cs typeface="Arial MT"/>
              </a:rPr>
              <a:t>popular?</a:t>
            </a:r>
            <a:r>
              <a:rPr sz="1800" spc="-45" dirty="0">
                <a:latin typeface="Arial MT"/>
                <a:cs typeface="Arial MT"/>
              </a:rPr>
              <a:t> </a:t>
            </a:r>
            <a:r>
              <a:rPr sz="1800" spc="-5" dirty="0">
                <a:latin typeface="Arial MT"/>
                <a:cs typeface="Arial MT"/>
              </a:rPr>
              <a:t>Can</a:t>
            </a:r>
            <a:r>
              <a:rPr sz="1800" spc="-55" dirty="0">
                <a:latin typeface="Arial MT"/>
                <a:cs typeface="Arial MT"/>
              </a:rPr>
              <a:t> </a:t>
            </a:r>
            <a:r>
              <a:rPr sz="1800" spc="-35" dirty="0">
                <a:latin typeface="Arial MT"/>
                <a:cs typeface="Arial MT"/>
              </a:rPr>
              <a:t>we</a:t>
            </a:r>
            <a:r>
              <a:rPr sz="1800" spc="-30" dirty="0">
                <a:latin typeface="Arial MT"/>
                <a:cs typeface="Arial MT"/>
              </a:rPr>
              <a:t> </a:t>
            </a:r>
            <a:r>
              <a:rPr sz="1800" spc="-5" dirty="0">
                <a:latin typeface="Arial MT"/>
                <a:cs typeface="Arial MT"/>
              </a:rPr>
              <a:t>predict </a:t>
            </a:r>
            <a:r>
              <a:rPr sz="1800" spc="-484" dirty="0">
                <a:latin typeface="Arial MT"/>
                <a:cs typeface="Arial MT"/>
              </a:rPr>
              <a:t> </a:t>
            </a:r>
            <a:r>
              <a:rPr sz="1800" spc="-5" dirty="0">
                <a:latin typeface="Arial MT"/>
                <a:cs typeface="Arial MT"/>
              </a:rPr>
              <a:t>how </a:t>
            </a:r>
            <a:r>
              <a:rPr sz="1800" spc="-20" dirty="0">
                <a:latin typeface="Arial MT"/>
                <a:cs typeface="Arial MT"/>
              </a:rPr>
              <a:t>popular </a:t>
            </a:r>
            <a:r>
              <a:rPr sz="1800" spc="-5" dirty="0">
                <a:latin typeface="Arial MT"/>
                <a:cs typeface="Arial MT"/>
              </a:rPr>
              <a:t>it’s </a:t>
            </a:r>
            <a:r>
              <a:rPr sz="1800" spc="-20" dirty="0">
                <a:latin typeface="Arial MT"/>
                <a:cs typeface="Arial MT"/>
              </a:rPr>
              <a:t>going </a:t>
            </a:r>
            <a:r>
              <a:rPr sz="1800" dirty="0">
                <a:latin typeface="Arial MT"/>
                <a:cs typeface="Arial MT"/>
              </a:rPr>
              <a:t>to </a:t>
            </a:r>
            <a:r>
              <a:rPr sz="1800" spc="-490" dirty="0">
                <a:latin typeface="Arial MT"/>
                <a:cs typeface="Arial MT"/>
              </a:rPr>
              <a:t> </a:t>
            </a:r>
            <a:r>
              <a:rPr sz="1800" spc="-20" dirty="0">
                <a:latin typeface="Arial MT"/>
                <a:cs typeface="Arial MT"/>
              </a:rPr>
              <a:t>be?</a:t>
            </a:r>
            <a:endParaRPr sz="1800">
              <a:latin typeface="Arial MT"/>
              <a:cs typeface="Arial MT"/>
            </a:endParaRPr>
          </a:p>
        </p:txBody>
      </p:sp>
      <p:sp>
        <p:nvSpPr>
          <p:cNvPr id="1048600" name="object 5"/>
          <p:cNvSpPr txBox="1"/>
          <p:nvPr/>
        </p:nvSpPr>
        <p:spPr>
          <a:xfrm>
            <a:off x="2213610" y="1522603"/>
            <a:ext cx="1938020" cy="843821"/>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Arial MT"/>
                <a:cs typeface="Arial MT"/>
              </a:rPr>
              <a:t>Mobile App </a:t>
            </a:r>
            <a:r>
              <a:rPr sz="1800" spc="-10" dirty="0">
                <a:latin typeface="Arial MT"/>
                <a:cs typeface="Arial MT"/>
              </a:rPr>
              <a:t>Market </a:t>
            </a:r>
            <a:r>
              <a:rPr sz="1800" spc="-490" dirty="0">
                <a:latin typeface="Arial MT"/>
                <a:cs typeface="Arial MT"/>
              </a:rPr>
              <a:t> </a:t>
            </a:r>
            <a:r>
              <a:rPr sz="1800" spc="-5" dirty="0">
                <a:latin typeface="Arial MT"/>
                <a:cs typeface="Arial MT"/>
              </a:rPr>
              <a:t>is </a:t>
            </a:r>
            <a:r>
              <a:rPr sz="1800" dirty="0">
                <a:latin typeface="Arial MT"/>
                <a:cs typeface="Arial MT"/>
              </a:rPr>
              <a:t>set to </a:t>
            </a:r>
            <a:r>
              <a:rPr sz="1800" spc="-5">
                <a:latin typeface="Arial MT"/>
                <a:cs typeface="Arial MT"/>
              </a:rPr>
              <a:t>grow </a:t>
            </a:r>
            <a:r>
              <a:rPr sz="1800" spc="-5" smtClean="0">
                <a:latin typeface="Arial MT"/>
                <a:cs typeface="Arial MT"/>
              </a:rPr>
              <a:t>2</a:t>
            </a:r>
            <a:r>
              <a:rPr lang="en-US" sz="1800" spc="-5" dirty="0" smtClean="0">
                <a:latin typeface="Arial MT"/>
                <a:cs typeface="Arial MT"/>
              </a:rPr>
              <a:t>5</a:t>
            </a:r>
            <a:r>
              <a:rPr sz="1800" spc="-5" smtClean="0">
                <a:latin typeface="Arial MT"/>
                <a:cs typeface="Arial MT"/>
              </a:rPr>
              <a:t>% </a:t>
            </a:r>
            <a:r>
              <a:rPr sz="1800" spc="-490" smtClean="0">
                <a:latin typeface="Arial MT"/>
                <a:cs typeface="Arial MT"/>
              </a:rPr>
              <a:t> </a:t>
            </a:r>
            <a:r>
              <a:rPr sz="1800" spc="-5">
                <a:latin typeface="Arial MT"/>
                <a:cs typeface="Arial MT"/>
              </a:rPr>
              <a:t>by</a:t>
            </a:r>
            <a:r>
              <a:rPr sz="1800" spc="-30">
                <a:latin typeface="Arial MT"/>
                <a:cs typeface="Arial MT"/>
              </a:rPr>
              <a:t> </a:t>
            </a:r>
            <a:r>
              <a:rPr sz="1800" spc="-10" smtClean="0">
                <a:latin typeface="Arial MT"/>
                <a:cs typeface="Arial MT"/>
              </a:rPr>
              <a:t>202</a:t>
            </a:r>
            <a:r>
              <a:rPr lang="en-US" sz="1800" spc="-10" dirty="0" smtClean="0">
                <a:latin typeface="Arial MT"/>
                <a:cs typeface="Arial MT"/>
              </a:rPr>
              <a:t>6</a:t>
            </a:r>
            <a:endParaRPr sz="1800">
              <a:latin typeface="Arial MT"/>
              <a:cs typeface="Arial MT"/>
            </a:endParaRPr>
          </a:p>
        </p:txBody>
      </p:sp>
      <p:pic>
        <p:nvPicPr>
          <p:cNvPr id="2097155" name="object 6"/>
          <p:cNvPicPr>
            <a:picLocks/>
          </p:cNvPicPr>
          <p:nvPr/>
        </p:nvPicPr>
        <p:blipFill>
          <a:blip r:embed="rId2" cstate="print"/>
          <a:stretch>
            <a:fillRect/>
          </a:stretch>
        </p:blipFill>
        <p:spPr>
          <a:xfrm>
            <a:off x="943355" y="1420367"/>
            <a:ext cx="960119" cy="961643"/>
          </a:xfrm>
          <a:prstGeom prst="rect">
            <a:avLst/>
          </a:prstGeom>
        </p:spPr>
      </p:pic>
      <p:pic>
        <p:nvPicPr>
          <p:cNvPr id="2097156" name="object 7"/>
          <p:cNvPicPr>
            <a:picLocks/>
          </p:cNvPicPr>
          <p:nvPr/>
        </p:nvPicPr>
        <p:blipFill>
          <a:blip r:embed="rId3" cstate="print"/>
          <a:stretch>
            <a:fillRect/>
          </a:stretch>
        </p:blipFill>
        <p:spPr>
          <a:xfrm>
            <a:off x="4919471" y="3182111"/>
            <a:ext cx="926591" cy="928116"/>
          </a:xfrm>
          <a:prstGeom prst="rect">
            <a:avLst/>
          </a:prstGeom>
        </p:spPr>
      </p:pic>
      <p:pic>
        <p:nvPicPr>
          <p:cNvPr id="2097157" name="object 8"/>
          <p:cNvPicPr>
            <a:picLocks/>
          </p:cNvPicPr>
          <p:nvPr/>
        </p:nvPicPr>
        <p:blipFill>
          <a:blip r:embed="rId4" cstate="print"/>
          <a:stretch>
            <a:fillRect/>
          </a:stretch>
        </p:blipFill>
        <p:spPr>
          <a:xfrm>
            <a:off x="943355" y="3157727"/>
            <a:ext cx="960119" cy="960120"/>
          </a:xfrm>
          <a:prstGeom prst="rect">
            <a:avLst/>
          </a:prstGeom>
        </p:spPr>
      </p:pic>
      <p:pic>
        <p:nvPicPr>
          <p:cNvPr id="2097158" name="object 9"/>
          <p:cNvPicPr>
            <a:picLocks/>
          </p:cNvPicPr>
          <p:nvPr/>
        </p:nvPicPr>
        <p:blipFill>
          <a:blip r:embed="rId5" cstate="print"/>
          <a:stretch>
            <a:fillRect/>
          </a:stretch>
        </p:blipFill>
        <p:spPr>
          <a:xfrm>
            <a:off x="4791455" y="1447800"/>
            <a:ext cx="961644" cy="960119"/>
          </a:xfrm>
          <a:prstGeom prst="rect">
            <a:avLst/>
          </a:prstGeom>
        </p:spPr>
      </p:pic>
      <p:sp>
        <p:nvSpPr>
          <p:cNvPr id="1048601" name="object 10"/>
          <p:cNvSpPr txBox="1">
            <a:spLocks noGrp="1"/>
          </p:cNvSpPr>
          <p:nvPr>
            <p:ph sz="half" idx="3"/>
          </p:nvPr>
        </p:nvSpPr>
        <p:spPr>
          <a:xfrm>
            <a:off x="6053709" y="1522603"/>
            <a:ext cx="2134870" cy="3113673"/>
          </a:xfrm>
          <a:prstGeom prst="rect">
            <a:avLst/>
          </a:prstGeom>
        </p:spPr>
        <p:txBody>
          <a:bodyPr vert="horz" wrap="square" lIns="0" tIns="12700" rIns="0" bIns="0" rtlCol="0">
            <a:spAutoFit/>
          </a:bodyPr>
          <a:lstStyle/>
          <a:p>
            <a:pPr marL="12700" marR="20320" algn="just">
              <a:lnSpc>
                <a:spcPct val="100000"/>
              </a:lnSpc>
              <a:spcBef>
                <a:spcPts val="100"/>
              </a:spcBef>
              <a:tabLst>
                <a:tab pos="1585595" algn="l"/>
                <a:tab pos="1928495" algn="l"/>
              </a:tabLst>
            </a:pPr>
            <a:r>
              <a:rPr spc="-5" smtClean="0"/>
              <a:t>A</a:t>
            </a:r>
            <a:r>
              <a:rPr spc="-15" smtClean="0"/>
              <a:t>n</a:t>
            </a:r>
            <a:r>
              <a:rPr spc="-5" smtClean="0"/>
              <a:t>dr</a:t>
            </a:r>
            <a:r>
              <a:rPr spc="-15" smtClean="0"/>
              <a:t>o</a:t>
            </a:r>
            <a:r>
              <a:rPr spc="-5" smtClean="0"/>
              <a:t>id</a:t>
            </a:r>
            <a:r>
              <a:rPr lang="en-US" spc="-5" dirty="0" smtClean="0"/>
              <a:t> </a:t>
            </a:r>
            <a:r>
              <a:rPr spc="-5" smtClean="0"/>
              <a:t>A</a:t>
            </a:r>
            <a:r>
              <a:rPr spc="-15" smtClean="0"/>
              <a:t>p</a:t>
            </a:r>
            <a:r>
              <a:rPr spc="-5" smtClean="0"/>
              <a:t>ps  </a:t>
            </a:r>
            <a:r>
              <a:rPr spc="-5" dirty="0"/>
              <a:t>comprise </a:t>
            </a:r>
            <a:r>
              <a:rPr spc="-15" dirty="0"/>
              <a:t>75% </a:t>
            </a:r>
            <a:r>
              <a:rPr spc="-5" dirty="0"/>
              <a:t>of </a:t>
            </a:r>
            <a:r>
              <a:rPr dirty="0"/>
              <a:t>the </a:t>
            </a:r>
            <a:r>
              <a:rPr spc="-490" dirty="0"/>
              <a:t> </a:t>
            </a:r>
            <a:r>
              <a:rPr spc="-5" dirty="0"/>
              <a:t>Market</a:t>
            </a:r>
            <a:r>
              <a:rPr dirty="0"/>
              <a:t> </a:t>
            </a:r>
            <a:r>
              <a:rPr spc="-10" dirty="0"/>
              <a:t>Share.</a:t>
            </a:r>
            <a:r>
              <a:rPr spc="-5" dirty="0"/>
              <a:t> 85</a:t>
            </a:r>
            <a:r>
              <a:rPr spc="-5"/>
              <a:t>% </a:t>
            </a:r>
            <a:r>
              <a:rPr spc="-490"/>
              <a:t> </a:t>
            </a:r>
            <a:r>
              <a:rPr smtClean="0"/>
              <a:t>s</a:t>
            </a:r>
            <a:r>
              <a:rPr spc="-10" smtClean="0"/>
              <a:t>ha</a:t>
            </a:r>
            <a:r>
              <a:rPr smtClean="0"/>
              <a:t>re		</a:t>
            </a:r>
            <a:r>
              <a:rPr spc="-5" smtClean="0"/>
              <a:t>in</a:t>
            </a:r>
            <a:endParaRPr spc="-5" dirty="0"/>
          </a:p>
          <a:p>
            <a:pPr marL="12700" algn="just">
              <a:lnSpc>
                <a:spcPct val="100000"/>
              </a:lnSpc>
            </a:pPr>
            <a:r>
              <a:rPr spc="-5" smtClean="0"/>
              <a:t>brazil,india,turkey</a:t>
            </a:r>
            <a:r>
              <a:rPr lang="en-US" spc="-5" dirty="0" smtClean="0"/>
              <a:t>.</a:t>
            </a:r>
            <a:endParaRPr spc="-5" dirty="0"/>
          </a:p>
          <a:p>
            <a:pPr algn="just">
              <a:lnSpc>
                <a:spcPct val="100000"/>
              </a:lnSpc>
              <a:spcBef>
                <a:spcPts val="10"/>
              </a:spcBef>
            </a:pPr>
            <a:endParaRPr sz="2150"/>
          </a:p>
          <a:p>
            <a:pPr marL="187325" marR="5080" algn="just">
              <a:lnSpc>
                <a:spcPct val="100000"/>
              </a:lnSpc>
            </a:pPr>
            <a:r>
              <a:rPr dirty="0"/>
              <a:t>What </a:t>
            </a:r>
            <a:r>
              <a:rPr spc="-5" dirty="0"/>
              <a:t>are some </a:t>
            </a:r>
            <a:r>
              <a:rPr dirty="0"/>
              <a:t> </a:t>
            </a:r>
            <a:r>
              <a:rPr spc="-5" dirty="0"/>
              <a:t>interesting</a:t>
            </a:r>
            <a:r>
              <a:rPr spc="-110" dirty="0"/>
              <a:t> </a:t>
            </a:r>
            <a:r>
              <a:rPr spc="-5" dirty="0"/>
              <a:t>patterns </a:t>
            </a:r>
            <a:r>
              <a:rPr spc="-484" dirty="0"/>
              <a:t> </a:t>
            </a:r>
            <a:r>
              <a:rPr spc="-5" dirty="0"/>
              <a:t>in</a:t>
            </a:r>
            <a:r>
              <a:rPr dirty="0"/>
              <a:t> </a:t>
            </a:r>
            <a:r>
              <a:rPr spc="-5" dirty="0"/>
              <a:t>user behavior </a:t>
            </a:r>
            <a:r>
              <a:rPr dirty="0"/>
              <a:t> </a:t>
            </a:r>
            <a:r>
              <a:rPr spc="-5" dirty="0"/>
              <a:t>related </a:t>
            </a:r>
            <a:r>
              <a:rPr dirty="0"/>
              <a:t>to</a:t>
            </a:r>
            <a:r>
              <a:rPr spc="5" dirty="0"/>
              <a:t> </a:t>
            </a:r>
            <a:r>
              <a:rPr spc="-10" dirty="0"/>
              <a:t>app </a:t>
            </a:r>
            <a:r>
              <a:rPr spc="-5" dirty="0"/>
              <a:t> usage</a:t>
            </a:r>
            <a:r>
              <a:rPr spc="-55" dirty="0"/>
              <a:t> </a:t>
            </a:r>
            <a:r>
              <a:rPr/>
              <a:t>&amp;</a:t>
            </a:r>
            <a:r>
              <a:rPr spc="-60"/>
              <a:t> </a:t>
            </a:r>
            <a:r>
              <a:rPr spc="-5" smtClean="0"/>
              <a:t>feedback</a:t>
            </a:r>
            <a:r>
              <a:rPr lang="en-US" spc="-5" dirty="0" smtClean="0"/>
              <a:t>.</a:t>
            </a:r>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object 2"/>
          <p:cNvSpPr txBox="1">
            <a:spLocks noGrp="1"/>
          </p:cNvSpPr>
          <p:nvPr>
            <p:ph type="title"/>
          </p:nvPr>
        </p:nvSpPr>
        <p:spPr>
          <a:xfrm>
            <a:off x="609600" y="504189"/>
            <a:ext cx="7848600" cy="513715"/>
          </a:xfrm>
          <a:prstGeom prst="rect">
            <a:avLst/>
          </a:prstGeom>
        </p:spPr>
        <p:txBody>
          <a:bodyPr vert="horz" wrap="square" lIns="0" tIns="13335" rIns="0" bIns="0" rtlCol="0">
            <a:spAutoFit/>
          </a:bodyPr>
          <a:lstStyle/>
          <a:p>
            <a:pPr marL="12700" algn="ctr">
              <a:lnSpc>
                <a:spcPct val="100000"/>
              </a:lnSpc>
              <a:spcBef>
                <a:spcPts val="105"/>
              </a:spcBef>
            </a:pPr>
            <a:r>
              <a:rPr b="0" spc="-600" smtClean="0">
                <a:solidFill>
                  <a:srgbClr val="CC0000"/>
                </a:solidFill>
                <a:latin typeface="+mj-lt"/>
                <a:cs typeface="MS Gothic"/>
              </a:rPr>
              <a:t> </a:t>
            </a:r>
            <a:r>
              <a:rPr spc="-105">
                <a:solidFill>
                  <a:schemeClr val="bg2">
                    <a:lumMod val="10000"/>
                  </a:schemeClr>
                </a:solidFill>
                <a:latin typeface="+mj-lt"/>
              </a:rPr>
              <a:t>Prob</a:t>
            </a:r>
            <a:r>
              <a:rPr spc="-70">
                <a:solidFill>
                  <a:schemeClr val="bg2">
                    <a:lumMod val="10000"/>
                  </a:schemeClr>
                </a:solidFill>
                <a:latin typeface="+mj-lt"/>
              </a:rPr>
              <a:t>l</a:t>
            </a:r>
            <a:r>
              <a:rPr spc="-65">
                <a:solidFill>
                  <a:schemeClr val="bg2">
                    <a:lumMod val="10000"/>
                  </a:schemeClr>
                </a:solidFill>
                <a:latin typeface="+mj-lt"/>
              </a:rPr>
              <a:t>em</a:t>
            </a:r>
            <a:r>
              <a:rPr spc="-190">
                <a:solidFill>
                  <a:schemeClr val="bg2">
                    <a:lumMod val="10000"/>
                  </a:schemeClr>
                </a:solidFill>
                <a:latin typeface="+mj-lt"/>
              </a:rPr>
              <a:t> </a:t>
            </a:r>
            <a:r>
              <a:rPr lang="en-US" spc="-105" dirty="0" smtClean="0">
                <a:solidFill>
                  <a:schemeClr val="bg2">
                    <a:lumMod val="10000"/>
                  </a:schemeClr>
                </a:solidFill>
                <a:latin typeface="+mj-lt"/>
              </a:rPr>
              <a:t>S</a:t>
            </a:r>
            <a:r>
              <a:rPr spc="-105" smtClean="0">
                <a:solidFill>
                  <a:schemeClr val="bg2">
                    <a:lumMod val="10000"/>
                  </a:schemeClr>
                </a:solidFill>
                <a:latin typeface="+mj-lt"/>
              </a:rPr>
              <a:t>tatem</a:t>
            </a:r>
            <a:r>
              <a:rPr spc="-120" smtClean="0">
                <a:solidFill>
                  <a:schemeClr val="bg2">
                    <a:lumMod val="10000"/>
                  </a:schemeClr>
                </a:solidFill>
                <a:latin typeface="+mj-lt"/>
              </a:rPr>
              <a:t>e</a:t>
            </a:r>
            <a:r>
              <a:rPr spc="-65" smtClean="0">
                <a:solidFill>
                  <a:schemeClr val="bg2">
                    <a:lumMod val="10000"/>
                  </a:schemeClr>
                </a:solidFill>
                <a:latin typeface="+mj-lt"/>
              </a:rPr>
              <a:t>nt</a:t>
            </a:r>
            <a:endParaRPr>
              <a:solidFill>
                <a:schemeClr val="bg2">
                  <a:lumMod val="10000"/>
                </a:schemeClr>
              </a:solidFill>
              <a:latin typeface="+mj-lt"/>
              <a:cs typeface="MS Gothic"/>
            </a:endParaRPr>
          </a:p>
        </p:txBody>
      </p:sp>
      <p:sp>
        <p:nvSpPr>
          <p:cNvPr id="1048603" name="object 3"/>
          <p:cNvSpPr txBox="1"/>
          <p:nvPr/>
        </p:nvSpPr>
        <p:spPr>
          <a:xfrm>
            <a:off x="685291" y="1218543"/>
            <a:ext cx="7850505" cy="3568028"/>
          </a:xfrm>
          <a:prstGeom prst="rect">
            <a:avLst/>
          </a:prstGeom>
        </p:spPr>
        <p:txBody>
          <a:bodyPr vert="horz" wrap="square" lIns="0" tIns="12065" rIns="0" bIns="0" rtlCol="0">
            <a:spAutoFit/>
          </a:bodyPr>
          <a:lstStyle/>
          <a:p>
            <a:pPr marL="299085" marR="5080" indent="-287020" algn="just">
              <a:spcBef>
                <a:spcPts val="95"/>
              </a:spcBef>
              <a:buFont typeface="Wingdings" pitchFamily="2" charset="2"/>
              <a:buChar char="§"/>
              <a:tabLst>
                <a:tab pos="299720" algn="l"/>
              </a:tabLst>
            </a:pPr>
            <a:endParaRPr lang="en-US" sz="2000" dirty="0" smtClean="0">
              <a:cs typeface="Arial"/>
            </a:endParaRPr>
          </a:p>
          <a:p>
            <a:pPr marL="299085" marR="5080" indent="-287020" algn="just">
              <a:spcBef>
                <a:spcPts val="95"/>
              </a:spcBef>
              <a:buFont typeface="Wingdings" pitchFamily="2" charset="2"/>
              <a:buChar char="§"/>
              <a:tabLst>
                <a:tab pos="299720" algn="l"/>
              </a:tabLst>
            </a:pPr>
            <a:r>
              <a:rPr lang="en-US" sz="2000" dirty="0" smtClean="0">
                <a:cs typeface="Arial"/>
              </a:rPr>
              <a:t>For this project, we analyzed play store data from 2017-18, Google Play Store is the most used app store worldwide and also the global leader in this segment.</a:t>
            </a:r>
          </a:p>
          <a:p>
            <a:pPr marL="299085" marR="5080" indent="-287020" algn="just">
              <a:spcBef>
                <a:spcPts val="95"/>
              </a:spcBef>
              <a:buFont typeface="Wingdings" pitchFamily="2" charset="2"/>
              <a:buChar char="§"/>
              <a:tabLst>
                <a:tab pos="299720" algn="l"/>
              </a:tabLst>
            </a:pPr>
            <a:r>
              <a:rPr lang="en-US" sz="2000" dirty="0" smtClean="0"/>
              <a:t>My main objective is to identify the key factors responsible for app success and user engagement.</a:t>
            </a:r>
          </a:p>
          <a:p>
            <a:pPr marL="299085" marR="5080" indent="-287020" algn="just">
              <a:spcBef>
                <a:spcPts val="95"/>
              </a:spcBef>
              <a:buFont typeface="Wingdings" pitchFamily="2" charset="2"/>
              <a:buChar char="§"/>
              <a:tabLst>
                <a:tab pos="299720" algn="l"/>
              </a:tabLst>
            </a:pPr>
            <a:r>
              <a:rPr lang="en-US" sz="2000" dirty="0" smtClean="0"/>
              <a:t>Thousands of new apps in various categories are added to the Play Store on a regular basis. </a:t>
            </a:r>
          </a:p>
          <a:p>
            <a:pPr marL="299085" marR="5080" indent="-287020" algn="just">
              <a:spcBef>
                <a:spcPts val="95"/>
              </a:spcBef>
              <a:buFont typeface="Wingdings" pitchFamily="2" charset="2"/>
              <a:buChar char="§"/>
              <a:tabLst>
                <a:tab pos="299720" algn="l"/>
              </a:tabLst>
            </a:pPr>
            <a:r>
              <a:rPr lang="en-US" sz="2000" dirty="0" smtClean="0"/>
              <a:t>We found the distribution of every app based on their size, installs, reviews, and much more.</a:t>
            </a:r>
          </a:p>
          <a:p>
            <a:pPr marL="299085" marR="5080" indent="-287020" algn="just">
              <a:lnSpc>
                <a:spcPct val="150100"/>
              </a:lnSpc>
              <a:spcBef>
                <a:spcPts val="95"/>
              </a:spcBef>
              <a:buFont typeface="Wingdings" pitchFamily="2" charset="2"/>
              <a:buChar char="§"/>
              <a:tabLst>
                <a:tab pos="299720" algn="l"/>
              </a:tabLst>
            </a:pP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7562" y="504189"/>
            <a:ext cx="2928874" cy="492443"/>
          </a:xfrm>
        </p:spPr>
        <p:txBody>
          <a:bodyPr/>
          <a:lstStyle/>
          <a:p>
            <a:r>
              <a:rPr lang="en-US" dirty="0" smtClean="0">
                <a:solidFill>
                  <a:schemeClr val="tx1">
                    <a:lumMod val="95000"/>
                    <a:lumOff val="5000"/>
                  </a:schemeClr>
                </a:solidFill>
                <a:latin typeface="+mj-lt"/>
              </a:rPr>
              <a:t>Data cleaning</a:t>
            </a:r>
            <a:endParaRPr lang="en-US" dirty="0">
              <a:solidFill>
                <a:schemeClr val="tx1">
                  <a:lumMod val="95000"/>
                  <a:lumOff val="5000"/>
                </a:schemeClr>
              </a:solidFill>
              <a:latin typeface="+mj-lt"/>
            </a:endParaRPr>
          </a:p>
        </p:txBody>
      </p:sp>
      <p:sp>
        <p:nvSpPr>
          <p:cNvPr id="3" name="Text Placeholder 2"/>
          <p:cNvSpPr>
            <a:spLocks noGrp="1"/>
          </p:cNvSpPr>
          <p:nvPr>
            <p:ph type="body" idx="1"/>
          </p:nvPr>
        </p:nvSpPr>
        <p:spPr>
          <a:xfrm>
            <a:off x="533400" y="1123951"/>
            <a:ext cx="8153400" cy="3693319"/>
          </a:xfrm>
        </p:spPr>
        <p:txBody>
          <a:bodyPr/>
          <a:lstStyle/>
          <a:p>
            <a:pPr marL="342900" indent="-342900" algn="just">
              <a:buFont typeface="Wingdings" pitchFamily="2" charset="2"/>
              <a:buChar char="§"/>
            </a:pPr>
            <a:r>
              <a:rPr lang="en-US" sz="2000" dirty="0" smtClean="0">
                <a:latin typeface="+mn-lt"/>
              </a:rPr>
              <a:t>We found the row number, which was 10841, and we replaced all the null values so that the data frame looks nice and meaningful.</a:t>
            </a:r>
          </a:p>
          <a:p>
            <a:pPr marL="342900" indent="-342900" algn="just">
              <a:buFont typeface="Wingdings" pitchFamily="2" charset="2"/>
              <a:buChar char="§"/>
            </a:pPr>
            <a:r>
              <a:rPr lang="en-US" sz="2000" dirty="0" smtClean="0"/>
              <a:t>To make the histogram perfect, we remove the row from the rating column that contains the outlier.</a:t>
            </a:r>
            <a:endParaRPr lang="en-US" sz="2000" dirty="0" smtClean="0">
              <a:latin typeface="+mn-lt"/>
            </a:endParaRPr>
          </a:p>
          <a:p>
            <a:pPr marL="342900" indent="-342900" algn="just">
              <a:buFont typeface="Wingdings" pitchFamily="2" charset="2"/>
              <a:buChar char="§"/>
            </a:pPr>
            <a:r>
              <a:rPr lang="en-US" sz="2000" dirty="0" smtClean="0">
                <a:latin typeface="+mn-lt"/>
              </a:rPr>
              <a:t>In the rating column, there were the maximum null values, so replace all the null values with the median of all the values of a particular column(which contains numeric data type values) in a data frame. We clean up all null values in the rating column.</a:t>
            </a:r>
          </a:p>
          <a:p>
            <a:pPr marL="342900" indent="-342900" algn="just">
              <a:buFont typeface="Wingdings" pitchFamily="2" charset="2"/>
              <a:buChar char="§"/>
            </a:pPr>
            <a:r>
              <a:rPr lang="en-US" sz="2000" dirty="0" smtClean="0">
                <a:latin typeface="+mn-lt"/>
              </a:rPr>
              <a:t> We passed the rating column into that function as the variable. We also replaced the null values for the columns that have characteristic values with their modes. Then we found the price column and the install column.</a:t>
            </a:r>
          </a:p>
          <a:p>
            <a:pPr marL="342900" indent="-342900" algn="just">
              <a:buFont typeface="Wingdings" pitchFamily="2" charset="2"/>
              <a:buChar char="§"/>
            </a:pPr>
            <a:endParaRPr lang="en-US" sz="2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2"/>
          <p:cNvSpPr txBox="1">
            <a:spLocks noGrp="1"/>
          </p:cNvSpPr>
          <p:nvPr>
            <p:ph type="title"/>
          </p:nvPr>
        </p:nvSpPr>
        <p:spPr>
          <a:xfrm>
            <a:off x="533400" y="504189"/>
            <a:ext cx="7696200" cy="513715"/>
          </a:xfrm>
          <a:prstGeom prst="rect">
            <a:avLst/>
          </a:prstGeom>
        </p:spPr>
        <p:txBody>
          <a:bodyPr vert="horz" wrap="square" lIns="0" tIns="13335" rIns="0" bIns="0" rtlCol="0">
            <a:spAutoFit/>
          </a:bodyPr>
          <a:lstStyle/>
          <a:p>
            <a:pPr marL="12700" algn="ctr">
              <a:lnSpc>
                <a:spcPct val="100000"/>
              </a:lnSpc>
              <a:spcBef>
                <a:spcPts val="105"/>
              </a:spcBef>
            </a:pPr>
            <a:r>
              <a:rPr sz="2800" b="0" spc="-600" smtClean="0">
                <a:solidFill>
                  <a:srgbClr val="CC0000"/>
                </a:solidFill>
                <a:latin typeface="+mj-lt"/>
                <a:cs typeface="MS Gothic"/>
              </a:rPr>
              <a:t> </a:t>
            </a:r>
            <a:r>
              <a:rPr lang="en-US" sz="2800" b="0" spc="-600" dirty="0" smtClean="0">
                <a:solidFill>
                  <a:srgbClr val="CC0000"/>
                </a:solidFill>
                <a:latin typeface="+mj-lt"/>
                <a:cs typeface="MS Gothic"/>
              </a:rPr>
              <a:t> </a:t>
            </a:r>
            <a:r>
              <a:rPr spc="-100" smtClean="0">
                <a:solidFill>
                  <a:schemeClr val="tx1">
                    <a:lumMod val="95000"/>
                    <a:lumOff val="5000"/>
                  </a:schemeClr>
                </a:solidFill>
                <a:latin typeface="+mj-lt"/>
              </a:rPr>
              <a:t>Data</a:t>
            </a:r>
            <a:r>
              <a:rPr spc="-215" smtClean="0">
                <a:solidFill>
                  <a:schemeClr val="tx1">
                    <a:lumMod val="95000"/>
                    <a:lumOff val="5000"/>
                  </a:schemeClr>
                </a:solidFill>
                <a:latin typeface="+mj-lt"/>
              </a:rPr>
              <a:t> </a:t>
            </a:r>
            <a:r>
              <a:rPr spc="-80" dirty="0">
                <a:solidFill>
                  <a:schemeClr val="tx1">
                    <a:lumMod val="95000"/>
                    <a:lumOff val="5000"/>
                  </a:schemeClr>
                </a:solidFill>
                <a:latin typeface="+mj-lt"/>
              </a:rPr>
              <a:t>Cleaning</a:t>
            </a:r>
            <a:endParaRPr sz="2800">
              <a:solidFill>
                <a:schemeClr val="tx1">
                  <a:lumMod val="95000"/>
                  <a:lumOff val="5000"/>
                </a:schemeClr>
              </a:solidFill>
              <a:latin typeface="+mj-lt"/>
              <a:cs typeface="MS Gothic"/>
            </a:endParaRPr>
          </a:p>
        </p:txBody>
      </p:sp>
      <p:sp>
        <p:nvSpPr>
          <p:cNvPr id="1048608" name="object 3"/>
          <p:cNvSpPr txBox="1"/>
          <p:nvPr/>
        </p:nvSpPr>
        <p:spPr>
          <a:xfrm>
            <a:off x="750519" y="1333626"/>
            <a:ext cx="5715635" cy="444352"/>
          </a:xfrm>
          <a:prstGeom prst="rect">
            <a:avLst/>
          </a:prstGeom>
        </p:spPr>
        <p:txBody>
          <a:bodyPr vert="horz" wrap="square" lIns="0" tIns="13335" rIns="0" bIns="0" rtlCol="0">
            <a:spAutoFit/>
          </a:bodyPr>
          <a:lstStyle/>
          <a:p>
            <a:pPr marL="299085" indent="-287020">
              <a:buFont typeface="Wingdings" pitchFamily="2" charset="2"/>
              <a:buChar char="§"/>
              <a:tabLst>
                <a:tab pos="299085" algn="l"/>
                <a:tab pos="299720" algn="l"/>
              </a:tabLst>
            </a:pPr>
            <a:r>
              <a:rPr lang="en-US" sz="1400" dirty="0" smtClean="0"/>
              <a:t>The Play store dataset has 10,841 observations of data with fields.</a:t>
            </a:r>
          </a:p>
          <a:p>
            <a:pPr marL="299085" indent="-287020">
              <a:buFont typeface="Wingdings" pitchFamily="2" charset="2"/>
              <a:buChar char="§"/>
              <a:tabLst>
                <a:tab pos="299085" algn="l"/>
                <a:tab pos="299720" algn="l"/>
              </a:tabLst>
            </a:pPr>
            <a:r>
              <a:rPr sz="1400" smtClean="0">
                <a:latin typeface="Arial MT"/>
                <a:cs typeface="Arial MT"/>
              </a:rPr>
              <a:t>data</a:t>
            </a:r>
            <a:r>
              <a:rPr sz="1400" spc="-30" smtClean="0">
                <a:latin typeface="Arial MT"/>
                <a:cs typeface="Arial MT"/>
              </a:rPr>
              <a:t> </a:t>
            </a:r>
            <a:r>
              <a:rPr sz="1400" dirty="0">
                <a:latin typeface="Arial MT"/>
                <a:cs typeface="Arial MT"/>
              </a:rPr>
              <a:t>set</a:t>
            </a:r>
            <a:r>
              <a:rPr sz="1400" spc="-15" dirty="0">
                <a:latin typeface="Arial MT"/>
                <a:cs typeface="Arial MT"/>
              </a:rPr>
              <a:t> </a:t>
            </a:r>
            <a:r>
              <a:rPr sz="1400" dirty="0">
                <a:latin typeface="Arial MT"/>
                <a:cs typeface="Arial MT"/>
              </a:rPr>
              <a:t>1)</a:t>
            </a:r>
            <a:r>
              <a:rPr sz="1400" spc="-20" dirty="0">
                <a:latin typeface="Arial MT"/>
                <a:cs typeface="Arial MT"/>
              </a:rPr>
              <a:t> </a:t>
            </a:r>
            <a:r>
              <a:rPr sz="1400" dirty="0">
                <a:latin typeface="Arial MT"/>
                <a:cs typeface="Arial MT"/>
              </a:rPr>
              <a:t>play</a:t>
            </a:r>
            <a:r>
              <a:rPr sz="1400" spc="-20" dirty="0">
                <a:latin typeface="Arial MT"/>
                <a:cs typeface="Arial MT"/>
              </a:rPr>
              <a:t> </a:t>
            </a:r>
            <a:r>
              <a:rPr sz="1400" dirty="0">
                <a:latin typeface="Arial MT"/>
                <a:cs typeface="Arial MT"/>
              </a:rPr>
              <a:t>store</a:t>
            </a:r>
            <a:r>
              <a:rPr sz="1400" spc="-35" dirty="0">
                <a:latin typeface="Arial MT"/>
                <a:cs typeface="Arial MT"/>
              </a:rPr>
              <a:t> </a:t>
            </a:r>
            <a:r>
              <a:rPr sz="1400" dirty="0">
                <a:latin typeface="Arial MT"/>
                <a:cs typeface="Arial MT"/>
              </a:rPr>
              <a:t>data</a:t>
            </a:r>
            <a:r>
              <a:rPr sz="1400" spc="-35" dirty="0">
                <a:latin typeface="Arial MT"/>
                <a:cs typeface="Arial MT"/>
              </a:rPr>
              <a:t> </a:t>
            </a:r>
            <a:r>
              <a:rPr sz="1400" dirty="0">
                <a:latin typeface="Arial MT"/>
                <a:cs typeface="Arial MT"/>
              </a:rPr>
              <a:t>2)</a:t>
            </a:r>
            <a:r>
              <a:rPr sz="1400" spc="-10" dirty="0">
                <a:latin typeface="Arial MT"/>
                <a:cs typeface="Arial MT"/>
              </a:rPr>
              <a:t> </a:t>
            </a:r>
            <a:r>
              <a:rPr sz="1400">
                <a:latin typeface="Arial MT"/>
                <a:cs typeface="Arial MT"/>
              </a:rPr>
              <a:t>user</a:t>
            </a:r>
            <a:r>
              <a:rPr sz="1400" spc="-30">
                <a:latin typeface="Arial MT"/>
                <a:cs typeface="Arial MT"/>
              </a:rPr>
              <a:t> </a:t>
            </a:r>
            <a:r>
              <a:rPr sz="1400" spc="-5" smtClean="0">
                <a:latin typeface="Arial MT"/>
                <a:cs typeface="Arial MT"/>
              </a:rPr>
              <a:t>reviews</a:t>
            </a:r>
            <a:endParaRPr sz="1400">
              <a:latin typeface="Arial MT"/>
              <a:cs typeface="Arial MT"/>
            </a:endParaRPr>
          </a:p>
        </p:txBody>
      </p:sp>
      <p:grpSp>
        <p:nvGrpSpPr>
          <p:cNvPr id="42" name="object 4"/>
          <p:cNvGrpSpPr/>
          <p:nvPr/>
        </p:nvGrpSpPr>
        <p:grpSpPr>
          <a:xfrm>
            <a:off x="609600" y="2121027"/>
            <a:ext cx="7772399" cy="2812924"/>
            <a:chOff x="964031" y="2121026"/>
            <a:chExt cx="7188200" cy="2889885"/>
          </a:xfrm>
        </p:grpSpPr>
        <p:sp>
          <p:nvSpPr>
            <p:cNvPr id="1048609" name="object 5"/>
            <p:cNvSpPr/>
            <p:nvPr/>
          </p:nvSpPr>
          <p:spPr>
            <a:xfrm>
              <a:off x="964031" y="2121026"/>
              <a:ext cx="7188200" cy="2877820"/>
            </a:xfrm>
            <a:custGeom>
              <a:avLst/>
              <a:gdLst/>
              <a:ahLst/>
              <a:cxnLst/>
              <a:rect l="l" t="t" r="r" b="b"/>
              <a:pathLst>
                <a:path w="7188200" h="2877820">
                  <a:moveTo>
                    <a:pt x="6350" y="0"/>
                  </a:moveTo>
                  <a:lnTo>
                    <a:pt x="6350" y="2877820"/>
                  </a:lnTo>
                </a:path>
                <a:path w="7188200" h="2877820">
                  <a:moveTo>
                    <a:pt x="7181621" y="0"/>
                  </a:moveTo>
                  <a:lnTo>
                    <a:pt x="7181621" y="2877820"/>
                  </a:lnTo>
                </a:path>
                <a:path w="7188200" h="2877820">
                  <a:moveTo>
                    <a:pt x="0" y="6350"/>
                  </a:moveTo>
                  <a:lnTo>
                    <a:pt x="7187971" y="6350"/>
                  </a:lnTo>
                </a:path>
                <a:path w="7188200" h="2877820">
                  <a:moveTo>
                    <a:pt x="0" y="2871470"/>
                  </a:moveTo>
                  <a:lnTo>
                    <a:pt x="7187971" y="287147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solidFill>
                  <a:schemeClr val="tx1">
                    <a:lumMod val="95000"/>
                    <a:lumOff val="5000"/>
                  </a:schemeClr>
                </a:solidFill>
              </a:endParaRPr>
            </a:p>
          </p:txBody>
        </p:sp>
        <p:sp>
          <p:nvSpPr>
            <p:cNvPr id="1048610" name="object 6"/>
            <p:cNvSpPr/>
            <p:nvPr/>
          </p:nvSpPr>
          <p:spPr>
            <a:xfrm>
              <a:off x="4408932" y="2127503"/>
              <a:ext cx="0" cy="2883535"/>
            </a:xfrm>
            <a:custGeom>
              <a:avLst/>
              <a:gdLst/>
              <a:ahLst/>
              <a:cxnLst/>
              <a:rect l="l" t="t" r="r" b="b"/>
              <a:pathLst>
                <a:path h="2883535">
                  <a:moveTo>
                    <a:pt x="0" y="0"/>
                  </a:moveTo>
                  <a:lnTo>
                    <a:pt x="0" y="2883154"/>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grpSp>
      <p:sp>
        <p:nvSpPr>
          <p:cNvPr id="1048611" name="object 7"/>
          <p:cNvSpPr txBox="1"/>
          <p:nvPr/>
        </p:nvSpPr>
        <p:spPr>
          <a:xfrm>
            <a:off x="1061923" y="2155063"/>
            <a:ext cx="1840864" cy="2813591"/>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chemeClr val="tx1">
                    <a:lumMod val="95000"/>
                    <a:lumOff val="5000"/>
                  </a:schemeClr>
                </a:solidFill>
                <a:latin typeface="Arial MT"/>
                <a:cs typeface="Arial MT"/>
              </a:rPr>
              <a:t>App</a:t>
            </a:r>
            <a:endParaRPr sz="1400">
              <a:solidFill>
                <a:schemeClr val="tx1">
                  <a:lumMod val="95000"/>
                  <a:lumOff val="5000"/>
                </a:schemeClr>
              </a:solidFill>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Category</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Rating</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chemeClr val="tx1">
                    <a:lumMod val="95000"/>
                    <a:lumOff val="5000"/>
                  </a:schemeClr>
                </a:solidFill>
                <a:latin typeface="Arial MT"/>
                <a:cs typeface="Arial MT"/>
              </a:rPr>
              <a:t>Reviews</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Size</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Installs</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chemeClr val="tx1">
                    <a:lumMod val="95000"/>
                    <a:lumOff val="5000"/>
                  </a:schemeClr>
                </a:solidFill>
                <a:latin typeface="Arial MT"/>
                <a:cs typeface="Arial MT"/>
              </a:rPr>
              <a:t>Type</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Price</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Content</a:t>
            </a:r>
            <a:r>
              <a:rPr sz="1400" spc="-65" dirty="0">
                <a:solidFill>
                  <a:schemeClr val="tx1">
                    <a:lumMod val="95000"/>
                    <a:lumOff val="5000"/>
                  </a:schemeClr>
                </a:solidFill>
                <a:latin typeface="Arial MT"/>
                <a:cs typeface="Arial MT"/>
              </a:rPr>
              <a:t> </a:t>
            </a:r>
            <a:r>
              <a:rPr sz="1400" dirty="0">
                <a:solidFill>
                  <a:schemeClr val="tx1">
                    <a:lumMod val="95000"/>
                    <a:lumOff val="5000"/>
                  </a:schemeClr>
                </a:solidFill>
                <a:latin typeface="Arial MT"/>
                <a:cs typeface="Arial MT"/>
              </a:rPr>
              <a:t>rating</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5" dirty="0">
                <a:solidFill>
                  <a:schemeClr val="tx1">
                    <a:lumMod val="95000"/>
                    <a:lumOff val="5000"/>
                  </a:schemeClr>
                </a:solidFill>
                <a:latin typeface="Arial MT"/>
                <a:cs typeface="Arial MT"/>
              </a:rPr>
              <a:t>Genres</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Last</a:t>
            </a:r>
            <a:r>
              <a:rPr sz="1400" spc="-55" dirty="0">
                <a:solidFill>
                  <a:schemeClr val="tx1">
                    <a:lumMod val="95000"/>
                    <a:lumOff val="5000"/>
                  </a:schemeClr>
                </a:solidFill>
                <a:latin typeface="Arial MT"/>
                <a:cs typeface="Arial MT"/>
              </a:rPr>
              <a:t> </a:t>
            </a:r>
            <a:r>
              <a:rPr sz="1400" dirty="0">
                <a:solidFill>
                  <a:schemeClr val="tx1">
                    <a:lumMod val="95000"/>
                    <a:lumOff val="5000"/>
                  </a:schemeClr>
                </a:solidFill>
                <a:latin typeface="Arial MT"/>
                <a:cs typeface="Arial MT"/>
              </a:rPr>
              <a:t>updated</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Current</a:t>
            </a:r>
            <a:r>
              <a:rPr sz="1400" spc="-65" dirty="0">
                <a:solidFill>
                  <a:schemeClr val="tx1">
                    <a:lumMod val="95000"/>
                    <a:lumOff val="5000"/>
                  </a:schemeClr>
                </a:solidFill>
                <a:latin typeface="Arial MT"/>
                <a:cs typeface="Arial MT"/>
              </a:rPr>
              <a:t> </a:t>
            </a:r>
            <a:r>
              <a:rPr sz="1400" spc="-5" dirty="0">
                <a:solidFill>
                  <a:schemeClr val="tx1">
                    <a:lumMod val="95000"/>
                    <a:lumOff val="5000"/>
                  </a:schemeClr>
                </a:solidFill>
                <a:latin typeface="Arial MT"/>
                <a:cs typeface="Arial MT"/>
              </a:rPr>
              <a:t>version</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 pos="1827530" algn="l"/>
              </a:tabLst>
            </a:pPr>
            <a:r>
              <a:rPr sz="1400" spc="-5">
                <a:solidFill>
                  <a:schemeClr val="tx1">
                    <a:lumMod val="95000"/>
                    <a:lumOff val="5000"/>
                  </a:schemeClr>
                </a:solidFill>
                <a:latin typeface="Arial MT"/>
                <a:cs typeface="Arial MT"/>
              </a:rPr>
              <a:t>Android</a:t>
            </a:r>
            <a:r>
              <a:rPr sz="1400" spc="-65">
                <a:solidFill>
                  <a:schemeClr val="tx1">
                    <a:lumMod val="95000"/>
                    <a:lumOff val="5000"/>
                  </a:schemeClr>
                </a:solidFill>
                <a:latin typeface="Arial MT"/>
                <a:cs typeface="Arial MT"/>
              </a:rPr>
              <a:t> </a:t>
            </a:r>
            <a:r>
              <a:rPr lang="en-US" sz="1400" spc="-65" dirty="0" smtClean="0">
                <a:solidFill>
                  <a:schemeClr val="tx1">
                    <a:lumMod val="95000"/>
                    <a:lumOff val="5000"/>
                  </a:schemeClr>
                </a:solidFill>
                <a:latin typeface="Arial MT"/>
                <a:cs typeface="Arial MT"/>
              </a:rPr>
              <a:t>version</a:t>
            </a:r>
            <a:endParaRPr sz="1400">
              <a:solidFill>
                <a:schemeClr val="tx1">
                  <a:lumMod val="95000"/>
                  <a:lumOff val="5000"/>
                </a:schemeClr>
              </a:solidFill>
              <a:latin typeface="Arial MT"/>
              <a:cs typeface="Arial MT"/>
            </a:endParaRPr>
          </a:p>
        </p:txBody>
      </p:sp>
      <p:sp>
        <p:nvSpPr>
          <p:cNvPr id="1048612" name="object 8"/>
          <p:cNvSpPr txBox="1"/>
          <p:nvPr/>
        </p:nvSpPr>
        <p:spPr>
          <a:xfrm>
            <a:off x="3124200" y="3257550"/>
            <a:ext cx="990600" cy="843821"/>
          </a:xfrm>
          <a:prstGeom prst="rect">
            <a:avLst/>
          </a:prstGeom>
        </p:spPr>
        <p:txBody>
          <a:bodyPr vert="horz" wrap="square" lIns="0" tIns="12700" rIns="0" bIns="0" rtlCol="0">
            <a:spAutoFit/>
          </a:bodyPr>
          <a:lstStyle/>
          <a:p>
            <a:pPr marR="5080" algn="just">
              <a:lnSpc>
                <a:spcPct val="100000"/>
              </a:lnSpc>
              <a:spcBef>
                <a:spcPts val="100"/>
              </a:spcBef>
            </a:pPr>
            <a:r>
              <a:rPr b="1" dirty="0">
                <a:latin typeface="Arial MT"/>
                <a:cs typeface="Arial MT"/>
              </a:rPr>
              <a:t>Play </a:t>
            </a:r>
            <a:r>
              <a:rPr b="1" spc="-380" dirty="0">
                <a:latin typeface="Arial MT"/>
                <a:cs typeface="Arial MT"/>
              </a:rPr>
              <a:t> </a:t>
            </a:r>
            <a:r>
              <a:rPr b="1" dirty="0">
                <a:latin typeface="Arial MT"/>
                <a:cs typeface="Arial MT"/>
              </a:rPr>
              <a:t>store  data</a:t>
            </a:r>
            <a:endParaRPr b="1">
              <a:latin typeface="Arial MT"/>
              <a:cs typeface="Arial MT"/>
            </a:endParaRPr>
          </a:p>
        </p:txBody>
      </p:sp>
      <p:sp>
        <p:nvSpPr>
          <p:cNvPr id="1048613" name="object 9"/>
          <p:cNvSpPr txBox="1"/>
          <p:nvPr/>
        </p:nvSpPr>
        <p:spPr>
          <a:xfrm>
            <a:off x="4636008" y="2904236"/>
            <a:ext cx="2018030" cy="1090042"/>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chemeClr val="tx1">
                    <a:lumMod val="95000"/>
                    <a:lumOff val="5000"/>
                  </a:schemeClr>
                </a:solidFill>
                <a:latin typeface="Arial MT"/>
                <a:cs typeface="Arial MT"/>
              </a:rPr>
              <a:t>App</a:t>
            </a:r>
            <a:endParaRPr sz="1400">
              <a:solidFill>
                <a:schemeClr val="tx1">
                  <a:lumMod val="95000"/>
                  <a:lumOff val="5000"/>
                </a:schemeClr>
              </a:solidFill>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spc="-5" dirty="0">
                <a:solidFill>
                  <a:schemeClr val="tx1">
                    <a:lumMod val="95000"/>
                    <a:lumOff val="5000"/>
                  </a:schemeClr>
                </a:solidFill>
                <a:latin typeface="Arial MT"/>
                <a:cs typeface="Arial MT"/>
              </a:rPr>
              <a:t>Translated</a:t>
            </a:r>
            <a:r>
              <a:rPr sz="1400" spc="-60" dirty="0">
                <a:solidFill>
                  <a:schemeClr val="tx1">
                    <a:lumMod val="95000"/>
                    <a:lumOff val="5000"/>
                  </a:schemeClr>
                </a:solidFill>
                <a:latin typeface="Arial MT"/>
                <a:cs typeface="Arial MT"/>
              </a:rPr>
              <a:t> </a:t>
            </a:r>
            <a:r>
              <a:rPr sz="1400" spc="-5" dirty="0">
                <a:solidFill>
                  <a:schemeClr val="tx1">
                    <a:lumMod val="95000"/>
                    <a:lumOff val="5000"/>
                  </a:schemeClr>
                </a:solidFill>
                <a:latin typeface="Arial MT"/>
                <a:cs typeface="Arial MT"/>
              </a:rPr>
              <a:t>review</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Sentiment</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Sentiment</a:t>
            </a:r>
            <a:r>
              <a:rPr sz="1400" spc="-75" dirty="0">
                <a:solidFill>
                  <a:schemeClr val="tx1">
                    <a:lumMod val="95000"/>
                    <a:lumOff val="5000"/>
                  </a:schemeClr>
                </a:solidFill>
                <a:latin typeface="Arial MT"/>
                <a:cs typeface="Arial MT"/>
              </a:rPr>
              <a:t> </a:t>
            </a:r>
            <a:r>
              <a:rPr sz="1400" dirty="0">
                <a:solidFill>
                  <a:schemeClr val="tx1">
                    <a:lumMod val="95000"/>
                    <a:lumOff val="5000"/>
                  </a:schemeClr>
                </a:solidFill>
                <a:latin typeface="Arial MT"/>
                <a:cs typeface="Arial MT"/>
              </a:rPr>
              <a:t>polarity</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Sentiment</a:t>
            </a:r>
            <a:r>
              <a:rPr sz="1400" spc="-65" dirty="0">
                <a:solidFill>
                  <a:schemeClr val="tx1">
                    <a:lumMod val="95000"/>
                    <a:lumOff val="5000"/>
                  </a:schemeClr>
                </a:solidFill>
                <a:latin typeface="Arial MT"/>
                <a:cs typeface="Arial MT"/>
              </a:rPr>
              <a:t> </a:t>
            </a:r>
            <a:r>
              <a:rPr sz="1400" spc="-5" dirty="0">
                <a:solidFill>
                  <a:schemeClr val="tx1">
                    <a:lumMod val="95000"/>
                    <a:lumOff val="5000"/>
                  </a:schemeClr>
                </a:solidFill>
                <a:latin typeface="Arial MT"/>
                <a:cs typeface="Arial MT"/>
              </a:rPr>
              <a:t>subjectivity</a:t>
            </a:r>
            <a:endParaRPr sz="1400">
              <a:solidFill>
                <a:schemeClr val="tx1">
                  <a:lumMod val="95000"/>
                  <a:lumOff val="5000"/>
                </a:schemeClr>
              </a:solidFill>
              <a:latin typeface="Arial MT"/>
              <a:cs typeface="Arial MT"/>
            </a:endParaRPr>
          </a:p>
        </p:txBody>
      </p:sp>
      <p:sp>
        <p:nvSpPr>
          <p:cNvPr id="1048614" name="object 10"/>
          <p:cNvSpPr/>
          <p:nvPr/>
        </p:nvSpPr>
        <p:spPr>
          <a:xfrm>
            <a:off x="6624828" y="2985516"/>
            <a:ext cx="588645" cy="960119"/>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048615" name="object 11"/>
          <p:cNvSpPr txBox="1"/>
          <p:nvPr/>
        </p:nvSpPr>
        <p:spPr>
          <a:xfrm>
            <a:off x="7239000" y="3262071"/>
            <a:ext cx="914400" cy="567463"/>
          </a:xfrm>
          <a:prstGeom prst="rect">
            <a:avLst/>
          </a:prstGeom>
        </p:spPr>
        <p:txBody>
          <a:bodyPr vert="horz" wrap="square" lIns="0" tIns="13335" rIns="0" bIns="0" rtlCol="0">
            <a:spAutoFit/>
          </a:bodyPr>
          <a:lstStyle/>
          <a:p>
            <a:pPr>
              <a:lnSpc>
                <a:spcPct val="100000"/>
              </a:lnSpc>
              <a:spcBef>
                <a:spcPts val="105"/>
              </a:spcBef>
            </a:pPr>
            <a:r>
              <a:rPr b="1" dirty="0">
                <a:latin typeface="Arial MT"/>
                <a:cs typeface="Arial MT"/>
              </a:rPr>
              <a:t>User</a:t>
            </a:r>
            <a:endParaRPr b="1">
              <a:latin typeface="Arial MT"/>
              <a:cs typeface="Arial MT"/>
            </a:endParaRPr>
          </a:p>
          <a:p>
            <a:pPr>
              <a:lnSpc>
                <a:spcPct val="100000"/>
              </a:lnSpc>
            </a:pPr>
            <a:r>
              <a:rPr b="1" dirty="0">
                <a:latin typeface="Arial MT"/>
                <a:cs typeface="Arial MT"/>
              </a:rPr>
              <a:t>re</a:t>
            </a:r>
            <a:r>
              <a:rPr b="1" spc="-20" dirty="0">
                <a:latin typeface="Arial MT"/>
                <a:cs typeface="Arial MT"/>
              </a:rPr>
              <a:t>v</a:t>
            </a:r>
            <a:r>
              <a:rPr b="1" dirty="0">
                <a:latin typeface="Arial MT"/>
                <a:cs typeface="Arial MT"/>
              </a:rPr>
              <a:t>ie</a:t>
            </a:r>
            <a:r>
              <a:rPr b="1" spc="-20" dirty="0">
                <a:latin typeface="Arial MT"/>
                <a:cs typeface="Arial MT"/>
              </a:rPr>
              <a:t>w</a:t>
            </a:r>
            <a:r>
              <a:rPr b="1" dirty="0">
                <a:latin typeface="Arial MT"/>
                <a:cs typeface="Arial MT"/>
              </a:rPr>
              <a:t>s</a:t>
            </a:r>
            <a:endParaRPr b="1">
              <a:latin typeface="Arial MT"/>
              <a:cs typeface="Arial MT"/>
            </a:endParaRPr>
          </a:p>
        </p:txBody>
      </p:sp>
      <p:sp>
        <p:nvSpPr>
          <p:cNvPr id="14" name="TextBox 13"/>
          <p:cNvSpPr txBox="1"/>
          <p:nvPr/>
        </p:nvSpPr>
        <p:spPr>
          <a:xfrm>
            <a:off x="685800" y="1809750"/>
            <a:ext cx="1981200" cy="646331"/>
          </a:xfrm>
          <a:prstGeom prst="rect">
            <a:avLst/>
          </a:prstGeom>
          <a:noFill/>
        </p:spPr>
        <p:txBody>
          <a:bodyPr wrap="square" rtlCol="0">
            <a:spAutoFit/>
          </a:bodyPr>
          <a:lstStyle/>
          <a:p>
            <a:r>
              <a:rPr lang="en-US" dirty="0" smtClean="0">
                <a:latin typeface="Arial MT"/>
                <a:cs typeface="Arial MT"/>
              </a:rPr>
              <a:t>List</a:t>
            </a:r>
            <a:r>
              <a:rPr lang="en-US" spc="-40" dirty="0" smtClean="0">
                <a:latin typeface="Arial MT"/>
                <a:cs typeface="Arial MT"/>
              </a:rPr>
              <a:t> </a:t>
            </a:r>
            <a:r>
              <a:rPr lang="en-US" dirty="0" smtClean="0">
                <a:latin typeface="Arial MT"/>
                <a:cs typeface="Arial MT"/>
              </a:rPr>
              <a:t>of</a:t>
            </a:r>
            <a:r>
              <a:rPr lang="en-US" spc="-40" dirty="0" smtClean="0">
                <a:latin typeface="Arial MT"/>
                <a:cs typeface="Arial MT"/>
              </a:rPr>
              <a:t> </a:t>
            </a:r>
            <a:r>
              <a:rPr lang="en-US" dirty="0" smtClean="0">
                <a:latin typeface="Arial MT"/>
                <a:cs typeface="Arial MT"/>
              </a:rPr>
              <a:t>fields: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object 2"/>
          <p:cNvSpPr txBox="1">
            <a:spLocks noGrp="1"/>
          </p:cNvSpPr>
          <p:nvPr>
            <p:ph type="title"/>
          </p:nvPr>
        </p:nvSpPr>
        <p:spPr>
          <a:xfrm>
            <a:off x="390550" y="504189"/>
            <a:ext cx="7458050" cy="513715"/>
          </a:xfrm>
          <a:prstGeom prst="rect">
            <a:avLst/>
          </a:prstGeom>
        </p:spPr>
        <p:txBody>
          <a:bodyPr vert="horz" wrap="square" lIns="0" tIns="13335" rIns="0" bIns="0" rtlCol="0">
            <a:spAutoFit/>
          </a:bodyPr>
          <a:lstStyle/>
          <a:p>
            <a:pPr marL="12700" algn="ctr">
              <a:lnSpc>
                <a:spcPct val="100000"/>
              </a:lnSpc>
              <a:spcBef>
                <a:spcPts val="105"/>
              </a:spcBef>
            </a:pPr>
            <a:r>
              <a:rPr spc="-100" smtClean="0">
                <a:solidFill>
                  <a:schemeClr val="tx1">
                    <a:lumMod val="95000"/>
                    <a:lumOff val="5000"/>
                  </a:schemeClr>
                </a:solidFill>
                <a:latin typeface="+mj-lt"/>
              </a:rPr>
              <a:t>Data</a:t>
            </a:r>
            <a:r>
              <a:rPr spc="-215" smtClean="0">
                <a:solidFill>
                  <a:schemeClr val="tx1">
                    <a:lumMod val="95000"/>
                    <a:lumOff val="5000"/>
                  </a:schemeClr>
                </a:solidFill>
                <a:latin typeface="+mj-lt"/>
              </a:rPr>
              <a:t> </a:t>
            </a:r>
            <a:r>
              <a:rPr lang="en-US" spc="-80" dirty="0" smtClean="0">
                <a:solidFill>
                  <a:schemeClr val="tx1">
                    <a:lumMod val="95000"/>
                    <a:lumOff val="5000"/>
                  </a:schemeClr>
                </a:solidFill>
                <a:latin typeface="+mj-lt"/>
              </a:rPr>
              <a:t>C</a:t>
            </a:r>
            <a:r>
              <a:rPr spc="-80" smtClean="0">
                <a:solidFill>
                  <a:schemeClr val="tx1">
                    <a:lumMod val="95000"/>
                    <a:lumOff val="5000"/>
                  </a:schemeClr>
                </a:solidFill>
                <a:latin typeface="+mj-lt"/>
              </a:rPr>
              <a:t>leaning</a:t>
            </a:r>
            <a:r>
              <a:rPr spc="-215" smtClean="0">
                <a:solidFill>
                  <a:schemeClr val="tx1">
                    <a:lumMod val="95000"/>
                    <a:lumOff val="5000"/>
                  </a:schemeClr>
                </a:solidFill>
                <a:latin typeface="+mj-lt"/>
              </a:rPr>
              <a:t> </a:t>
            </a:r>
            <a:r>
              <a:rPr lang="en-US" spc="-215" dirty="0" smtClean="0">
                <a:solidFill>
                  <a:schemeClr val="tx1">
                    <a:lumMod val="95000"/>
                    <a:lumOff val="5000"/>
                  </a:schemeClr>
                </a:solidFill>
                <a:latin typeface="+mj-lt"/>
              </a:rPr>
              <a:t> </a:t>
            </a:r>
            <a:r>
              <a:rPr spc="-229" smtClean="0">
                <a:solidFill>
                  <a:schemeClr val="tx1">
                    <a:lumMod val="95000"/>
                    <a:lumOff val="5000"/>
                  </a:schemeClr>
                </a:solidFill>
                <a:latin typeface="+mj-lt"/>
              </a:rPr>
              <a:t>(</a:t>
            </a:r>
            <a:r>
              <a:rPr spc="-229" dirty="0">
                <a:solidFill>
                  <a:schemeClr val="tx1">
                    <a:lumMod val="95000"/>
                    <a:lumOff val="5000"/>
                  </a:schemeClr>
                </a:solidFill>
                <a:latin typeface="+mj-lt"/>
              </a:rPr>
              <a:t>Contd..)</a:t>
            </a:r>
            <a:endParaRPr sz="2800">
              <a:solidFill>
                <a:schemeClr val="tx1">
                  <a:lumMod val="95000"/>
                  <a:lumOff val="5000"/>
                </a:schemeClr>
              </a:solidFill>
              <a:latin typeface="+mj-lt"/>
              <a:cs typeface="MS Gothic"/>
            </a:endParaRPr>
          </a:p>
        </p:txBody>
      </p:sp>
      <p:sp>
        <p:nvSpPr>
          <p:cNvPr id="1048617" name="object 4"/>
          <p:cNvSpPr txBox="1"/>
          <p:nvPr/>
        </p:nvSpPr>
        <p:spPr>
          <a:xfrm>
            <a:off x="624636" y="1294003"/>
            <a:ext cx="7294245" cy="2549416"/>
          </a:xfrm>
          <a:prstGeom prst="rect">
            <a:avLst/>
          </a:prstGeom>
        </p:spPr>
        <p:txBody>
          <a:bodyPr vert="horz" wrap="square" lIns="0" tIns="12700" rIns="0" bIns="0" rtlCol="0">
            <a:spAutoFit/>
          </a:bodyPr>
          <a:lstStyle/>
          <a:p>
            <a:pPr marL="12700">
              <a:lnSpc>
                <a:spcPct val="100000"/>
              </a:lnSpc>
              <a:spcBef>
                <a:spcPts val="100"/>
              </a:spcBef>
              <a:tabLst>
                <a:tab pos="1694814" algn="l"/>
                <a:tab pos="3345815" algn="l"/>
              </a:tabLst>
            </a:pPr>
            <a:r>
              <a:rPr sz="1800" spc="-5">
                <a:latin typeface="Arial MT"/>
                <a:cs typeface="Arial MT"/>
              </a:rPr>
              <a:t>Understand</a:t>
            </a:r>
            <a:r>
              <a:rPr sz="1800" spc="-30">
                <a:latin typeface="Arial MT"/>
                <a:cs typeface="Arial MT"/>
              </a:rPr>
              <a:t> </a:t>
            </a:r>
            <a:r>
              <a:rPr sz="1800" smtClean="0">
                <a:latin typeface="Arial MT"/>
                <a:cs typeface="Arial MT"/>
              </a:rPr>
              <a:t>the</a:t>
            </a:r>
            <a:r>
              <a:rPr lang="en-US" sz="1800" dirty="0" smtClean="0">
                <a:latin typeface="Arial MT"/>
                <a:cs typeface="Arial MT"/>
              </a:rPr>
              <a:t> </a:t>
            </a:r>
            <a:r>
              <a:rPr sz="1800" smtClean="0">
                <a:latin typeface="Arial MT"/>
                <a:cs typeface="Arial MT"/>
              </a:rPr>
              <a:t>structure</a:t>
            </a:r>
            <a:r>
              <a:rPr sz="1800" spc="-10" smtClean="0">
                <a:latin typeface="Arial MT"/>
                <a:cs typeface="Arial MT"/>
              </a:rPr>
              <a:t> </a:t>
            </a:r>
            <a:r>
              <a:rPr sz="1800">
                <a:latin typeface="Arial MT"/>
                <a:cs typeface="Arial MT"/>
              </a:rPr>
              <a:t>of</a:t>
            </a:r>
            <a:r>
              <a:rPr sz="1800" spc="-10">
                <a:latin typeface="Arial MT"/>
                <a:cs typeface="Arial MT"/>
              </a:rPr>
              <a:t> </a:t>
            </a:r>
            <a:r>
              <a:rPr sz="1800" smtClean="0">
                <a:latin typeface="Arial MT"/>
                <a:cs typeface="Arial MT"/>
              </a:rPr>
              <a:t>the</a:t>
            </a:r>
            <a:r>
              <a:rPr lang="en-US" sz="1800" dirty="0" smtClean="0">
                <a:latin typeface="Arial MT"/>
                <a:cs typeface="Arial MT"/>
              </a:rPr>
              <a:t> </a:t>
            </a:r>
            <a:r>
              <a:rPr sz="1800" spc="-5" smtClean="0">
                <a:latin typeface="Arial MT"/>
                <a:cs typeface="Arial MT"/>
              </a:rPr>
              <a:t>dataset</a:t>
            </a:r>
            <a:r>
              <a:rPr sz="1800" spc="-35" smtClean="0">
                <a:latin typeface="Arial MT"/>
                <a:cs typeface="Arial MT"/>
              </a:rPr>
              <a:t> </a:t>
            </a:r>
            <a:r>
              <a:rPr sz="1800" spc="-5">
                <a:latin typeface="Arial MT"/>
                <a:cs typeface="Arial MT"/>
              </a:rPr>
              <a:t>and</a:t>
            </a:r>
            <a:r>
              <a:rPr sz="1800" spc="-15">
                <a:latin typeface="Arial MT"/>
                <a:cs typeface="Arial MT"/>
              </a:rPr>
              <a:t> </a:t>
            </a:r>
            <a:r>
              <a:rPr sz="1800" spc="-5" smtClean="0">
                <a:latin typeface="Arial MT"/>
                <a:cs typeface="Arial MT"/>
              </a:rPr>
              <a:t>clean</a:t>
            </a:r>
            <a:r>
              <a:rPr lang="en-US" spc="475" dirty="0" smtClean="0">
                <a:latin typeface="Arial MT"/>
                <a:cs typeface="Arial MT"/>
              </a:rPr>
              <a:t> </a:t>
            </a:r>
            <a:r>
              <a:rPr sz="1800" spc="-5" smtClean="0">
                <a:latin typeface="Arial MT"/>
                <a:cs typeface="Arial MT"/>
              </a:rPr>
              <a:t>data</a:t>
            </a:r>
            <a:r>
              <a:rPr sz="1800" spc="-35" smtClean="0">
                <a:latin typeface="Arial MT"/>
                <a:cs typeface="Arial MT"/>
              </a:rPr>
              <a:t> </a:t>
            </a:r>
            <a:r>
              <a:rPr sz="1800" spc="-5" dirty="0">
                <a:latin typeface="Arial MT"/>
                <a:cs typeface="Arial MT"/>
              </a:rPr>
              <a:t>before</a:t>
            </a:r>
            <a:r>
              <a:rPr sz="1800" spc="-75" dirty="0">
                <a:latin typeface="Arial MT"/>
                <a:cs typeface="Arial MT"/>
              </a:rPr>
              <a:t> </a:t>
            </a:r>
            <a:r>
              <a:rPr sz="1800" spc="-20" dirty="0">
                <a:latin typeface="Arial MT"/>
                <a:cs typeface="Arial MT"/>
              </a:rPr>
              <a:t>analysis</a:t>
            </a:r>
            <a:endParaRPr sz="1800">
              <a:latin typeface="Arial MT"/>
              <a:cs typeface="Arial MT"/>
            </a:endParaRPr>
          </a:p>
          <a:p>
            <a:pPr>
              <a:lnSpc>
                <a:spcPct val="100000"/>
              </a:lnSpc>
            </a:pPr>
            <a:endParaRPr sz="2000">
              <a:latin typeface="Arial MT"/>
              <a:cs typeface="Arial MT"/>
            </a:endParaRPr>
          </a:p>
          <a:p>
            <a:pPr marL="378460" indent="-287655">
              <a:lnSpc>
                <a:spcPct val="100000"/>
              </a:lnSpc>
              <a:spcBef>
                <a:spcPts val="1590"/>
              </a:spcBef>
              <a:buFont typeface="Wingdings"/>
              <a:buChar char=""/>
              <a:tabLst>
                <a:tab pos="378460" algn="l"/>
                <a:tab pos="379095" algn="l"/>
              </a:tabLst>
            </a:pPr>
            <a:r>
              <a:rPr sz="1600" spc="-5" dirty="0">
                <a:latin typeface="Arial MT"/>
                <a:cs typeface="Arial MT"/>
              </a:rPr>
              <a:t>Finding</a:t>
            </a:r>
            <a:r>
              <a:rPr sz="1600" spc="-20" dirty="0">
                <a:latin typeface="Arial MT"/>
                <a:cs typeface="Arial MT"/>
              </a:rPr>
              <a:t> </a:t>
            </a:r>
            <a:r>
              <a:rPr sz="1600" spc="-5" dirty="0">
                <a:latin typeface="Arial MT"/>
                <a:cs typeface="Arial MT"/>
              </a:rPr>
              <a:t>Missing</a:t>
            </a:r>
            <a:r>
              <a:rPr sz="1600" spc="-25" dirty="0">
                <a:latin typeface="Arial MT"/>
                <a:cs typeface="Arial MT"/>
              </a:rPr>
              <a:t> </a:t>
            </a:r>
            <a:r>
              <a:rPr sz="1600" spc="-5" dirty="0">
                <a:latin typeface="Arial MT"/>
                <a:cs typeface="Arial MT"/>
              </a:rPr>
              <a:t>value </a:t>
            </a:r>
            <a:r>
              <a:rPr sz="1600">
                <a:latin typeface="Arial MT"/>
                <a:cs typeface="Arial MT"/>
              </a:rPr>
              <a:t>in</a:t>
            </a:r>
            <a:r>
              <a:rPr sz="1600" spc="-15">
                <a:latin typeface="Arial MT"/>
                <a:cs typeface="Arial MT"/>
              </a:rPr>
              <a:t> </a:t>
            </a:r>
            <a:r>
              <a:rPr sz="1600" spc="-5" smtClean="0">
                <a:latin typeface="Arial MT"/>
                <a:cs typeface="Arial MT"/>
              </a:rPr>
              <a:t>dataset</a:t>
            </a:r>
            <a:r>
              <a:rPr lang="en-US" sz="1600" spc="-5" dirty="0" smtClean="0">
                <a:latin typeface="Arial MT"/>
                <a:cs typeface="Arial MT"/>
              </a:rPr>
              <a:t>.</a:t>
            </a:r>
            <a:endParaRPr sz="1600">
              <a:latin typeface="Arial MT"/>
              <a:cs typeface="Arial MT"/>
            </a:endParaRPr>
          </a:p>
          <a:p>
            <a:pPr>
              <a:lnSpc>
                <a:spcPct val="100000"/>
              </a:lnSpc>
              <a:spcBef>
                <a:spcPts val="20"/>
              </a:spcBef>
            </a:pPr>
            <a:endParaRPr sz="1650">
              <a:latin typeface="Arial MT"/>
              <a:cs typeface="Arial MT"/>
            </a:endParaRPr>
          </a:p>
          <a:p>
            <a:pPr marL="378460" indent="-287655">
              <a:lnSpc>
                <a:spcPct val="100000"/>
              </a:lnSpc>
              <a:buFont typeface="Wingdings"/>
              <a:buChar char=""/>
              <a:tabLst>
                <a:tab pos="378460" algn="l"/>
                <a:tab pos="379095" algn="l"/>
              </a:tabLst>
            </a:pPr>
            <a:r>
              <a:rPr sz="1600" spc="-5" dirty="0">
                <a:latin typeface="Arial MT"/>
                <a:cs typeface="Arial MT"/>
              </a:rPr>
              <a:t>Correct</a:t>
            </a:r>
            <a:r>
              <a:rPr sz="1600" spc="5" dirty="0">
                <a:latin typeface="Arial MT"/>
                <a:cs typeface="Arial MT"/>
              </a:rPr>
              <a:t> </a:t>
            </a:r>
            <a:r>
              <a:rPr sz="1600" spc="-5" dirty="0">
                <a:latin typeface="Arial MT"/>
                <a:cs typeface="Arial MT"/>
              </a:rPr>
              <a:t>data </a:t>
            </a:r>
            <a:r>
              <a:rPr sz="1600" spc="-5">
                <a:latin typeface="Arial MT"/>
                <a:cs typeface="Arial MT"/>
              </a:rPr>
              <a:t>type</a:t>
            </a:r>
            <a:r>
              <a:rPr sz="1600" spc="-5" smtClean="0">
                <a:latin typeface="Arial MT"/>
                <a:cs typeface="Arial MT"/>
              </a:rPr>
              <a:t>(</a:t>
            </a:r>
            <a:r>
              <a:rPr lang="en-US" sz="1600" spc="-5" dirty="0" smtClean="0">
                <a:latin typeface="Arial MT"/>
                <a:cs typeface="Arial MT"/>
              </a:rPr>
              <a:t> STRING, </a:t>
            </a:r>
            <a:r>
              <a:rPr sz="1600" spc="-5" smtClean="0">
                <a:latin typeface="Arial MT"/>
                <a:cs typeface="Arial MT"/>
              </a:rPr>
              <a:t>INT,</a:t>
            </a:r>
            <a:r>
              <a:rPr lang="en-US" sz="1600" spc="-5" dirty="0" smtClean="0">
                <a:latin typeface="Arial MT"/>
                <a:cs typeface="Arial MT"/>
              </a:rPr>
              <a:t> </a:t>
            </a:r>
            <a:r>
              <a:rPr sz="1600" spc="-5" smtClean="0">
                <a:latin typeface="Arial MT"/>
                <a:cs typeface="Arial MT"/>
              </a:rPr>
              <a:t>FLOAT,</a:t>
            </a:r>
            <a:r>
              <a:rPr lang="en-US" sz="1600" spc="-5" dirty="0" smtClean="0">
                <a:latin typeface="Arial MT"/>
                <a:cs typeface="Arial MT"/>
              </a:rPr>
              <a:t> </a:t>
            </a:r>
            <a:r>
              <a:rPr sz="1600" spc="-5" smtClean="0">
                <a:latin typeface="Arial MT"/>
                <a:cs typeface="Arial MT"/>
              </a:rPr>
              <a:t>DATE</a:t>
            </a:r>
            <a:r>
              <a:rPr sz="1600" spc="-5" dirty="0">
                <a:latin typeface="Arial MT"/>
                <a:cs typeface="Arial MT"/>
              </a:rPr>
              <a:t>)</a:t>
            </a:r>
            <a:endParaRPr sz="1600">
              <a:latin typeface="Arial MT"/>
              <a:cs typeface="Arial MT"/>
            </a:endParaRPr>
          </a:p>
          <a:p>
            <a:pPr>
              <a:lnSpc>
                <a:spcPct val="100000"/>
              </a:lnSpc>
              <a:spcBef>
                <a:spcPts val="25"/>
              </a:spcBef>
              <a:buFont typeface="Wingdings"/>
              <a:buChar char=""/>
            </a:pPr>
            <a:endParaRPr sz="1650">
              <a:latin typeface="Arial MT"/>
              <a:cs typeface="Arial MT"/>
            </a:endParaRPr>
          </a:p>
          <a:p>
            <a:pPr marL="378460" indent="-287655">
              <a:lnSpc>
                <a:spcPct val="100000"/>
              </a:lnSpc>
              <a:buFont typeface="Wingdings"/>
              <a:buChar char=""/>
              <a:tabLst>
                <a:tab pos="378460" algn="l"/>
                <a:tab pos="379095" algn="l"/>
              </a:tabLst>
            </a:pPr>
            <a:r>
              <a:rPr sz="1600" spc="-5" dirty="0">
                <a:latin typeface="Arial MT"/>
                <a:cs typeface="Arial MT"/>
              </a:rPr>
              <a:t>Replace</a:t>
            </a:r>
            <a:r>
              <a:rPr sz="1600" spc="-10" dirty="0">
                <a:latin typeface="Arial MT"/>
                <a:cs typeface="Arial MT"/>
              </a:rPr>
              <a:t> </a:t>
            </a:r>
            <a:r>
              <a:rPr sz="1600" spc="-5" dirty="0">
                <a:latin typeface="Arial MT"/>
                <a:cs typeface="Arial MT"/>
              </a:rPr>
              <a:t>null</a:t>
            </a:r>
            <a:r>
              <a:rPr sz="1600" dirty="0">
                <a:latin typeface="Arial MT"/>
                <a:cs typeface="Arial MT"/>
              </a:rPr>
              <a:t> </a:t>
            </a:r>
            <a:r>
              <a:rPr sz="1600" spc="-5" dirty="0">
                <a:latin typeface="Arial MT"/>
                <a:cs typeface="Arial MT"/>
              </a:rPr>
              <a:t>value </a:t>
            </a:r>
            <a:r>
              <a:rPr sz="1600" spc="-10" dirty="0">
                <a:latin typeface="Arial MT"/>
                <a:cs typeface="Arial MT"/>
              </a:rPr>
              <a:t>with</a:t>
            </a:r>
            <a:r>
              <a:rPr sz="1600" spc="20" dirty="0">
                <a:latin typeface="Arial MT"/>
                <a:cs typeface="Arial MT"/>
              </a:rPr>
              <a:t> </a:t>
            </a:r>
            <a:r>
              <a:rPr sz="1600" spc="-5" dirty="0">
                <a:latin typeface="Arial MT"/>
                <a:cs typeface="Arial MT"/>
              </a:rPr>
              <a:t>aggregate</a:t>
            </a:r>
            <a:r>
              <a:rPr sz="1600" spc="15" dirty="0">
                <a:latin typeface="Arial MT"/>
                <a:cs typeface="Arial MT"/>
              </a:rPr>
              <a:t> </a:t>
            </a:r>
            <a:r>
              <a:rPr sz="1600" spc="-5" dirty="0">
                <a:latin typeface="Arial MT"/>
                <a:cs typeface="Arial MT"/>
              </a:rPr>
              <a:t>function</a:t>
            </a:r>
            <a:r>
              <a:rPr sz="1600" spc="20" dirty="0">
                <a:latin typeface="Arial MT"/>
                <a:cs typeface="Arial MT"/>
              </a:rPr>
              <a:t> </a:t>
            </a:r>
            <a:r>
              <a:rPr sz="1600" spc="-5" dirty="0">
                <a:latin typeface="Arial MT"/>
                <a:cs typeface="Arial MT"/>
              </a:rPr>
              <a:t>(mean,</a:t>
            </a:r>
            <a:r>
              <a:rPr sz="1600" spc="30" dirty="0">
                <a:latin typeface="Arial MT"/>
                <a:cs typeface="Arial MT"/>
              </a:rPr>
              <a:t> </a:t>
            </a:r>
            <a:r>
              <a:rPr sz="1600" spc="-5" dirty="0">
                <a:latin typeface="Arial MT"/>
                <a:cs typeface="Arial MT"/>
              </a:rPr>
              <a:t>mode,median)</a:t>
            </a:r>
            <a:endParaRPr sz="1600">
              <a:latin typeface="Arial MT"/>
              <a:cs typeface="Arial MT"/>
            </a:endParaRPr>
          </a:p>
          <a:p>
            <a:pPr>
              <a:lnSpc>
                <a:spcPct val="100000"/>
              </a:lnSpc>
              <a:spcBef>
                <a:spcPts val="25"/>
              </a:spcBef>
              <a:buFont typeface="Wingdings"/>
              <a:buChar char=""/>
            </a:pPr>
            <a:endParaRPr sz="1650">
              <a:latin typeface="Arial MT"/>
              <a:cs typeface="Arial MT"/>
            </a:endParaRPr>
          </a:p>
          <a:p>
            <a:pPr marL="378460" indent="-287655">
              <a:lnSpc>
                <a:spcPct val="100000"/>
              </a:lnSpc>
              <a:buFont typeface="Wingdings"/>
              <a:buChar char=""/>
              <a:tabLst>
                <a:tab pos="378460" algn="l"/>
                <a:tab pos="379095" algn="l"/>
              </a:tabLst>
            </a:pPr>
            <a:r>
              <a:rPr sz="1600" spc="-5">
                <a:latin typeface="Arial MT"/>
                <a:cs typeface="Arial MT"/>
              </a:rPr>
              <a:t>Checking</a:t>
            </a:r>
            <a:r>
              <a:rPr sz="1600" spc="-40">
                <a:latin typeface="Arial MT"/>
                <a:cs typeface="Arial MT"/>
              </a:rPr>
              <a:t> </a:t>
            </a:r>
            <a:r>
              <a:rPr sz="1600" spc="-5" smtClean="0">
                <a:latin typeface="Arial MT"/>
                <a:cs typeface="Arial MT"/>
              </a:rPr>
              <a:t>outliers</a:t>
            </a:r>
            <a:r>
              <a:rPr lang="en-US" sz="1600" spc="-5" dirty="0" smtClean="0">
                <a:latin typeface="Arial MT"/>
                <a:cs typeface="Arial MT"/>
              </a:rPr>
              <a:t>.</a:t>
            </a:r>
            <a:endParaRPr sz="16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txBox="1">
            <a:spLocks noGrp="1"/>
          </p:cNvSpPr>
          <p:nvPr>
            <p:ph type="title"/>
          </p:nvPr>
        </p:nvSpPr>
        <p:spPr>
          <a:xfrm>
            <a:off x="390550" y="507237"/>
            <a:ext cx="7991450" cy="452120"/>
          </a:xfrm>
          <a:prstGeom prst="rect">
            <a:avLst/>
          </a:prstGeom>
        </p:spPr>
        <p:txBody>
          <a:bodyPr vert="horz" wrap="square" lIns="0" tIns="12065" rIns="0" bIns="0" rtlCol="0">
            <a:spAutoFit/>
          </a:bodyPr>
          <a:lstStyle/>
          <a:p>
            <a:pPr marL="12700" algn="ctr">
              <a:lnSpc>
                <a:spcPct val="100000"/>
              </a:lnSpc>
              <a:spcBef>
                <a:spcPts val="95"/>
              </a:spcBef>
            </a:pPr>
            <a:r>
              <a:rPr sz="2800" spc="-95" smtClean="0">
                <a:solidFill>
                  <a:schemeClr val="tx1">
                    <a:lumMod val="95000"/>
                    <a:lumOff val="5000"/>
                  </a:schemeClr>
                </a:solidFill>
              </a:rPr>
              <a:t>Data</a:t>
            </a:r>
            <a:r>
              <a:rPr sz="2800" spc="-170" smtClean="0">
                <a:solidFill>
                  <a:schemeClr val="tx1">
                    <a:lumMod val="95000"/>
                    <a:lumOff val="5000"/>
                  </a:schemeClr>
                </a:solidFill>
              </a:rPr>
              <a:t> </a:t>
            </a:r>
            <a:r>
              <a:rPr sz="2800" spc="-105" dirty="0">
                <a:solidFill>
                  <a:schemeClr val="tx1">
                    <a:lumMod val="95000"/>
                    <a:lumOff val="5000"/>
                  </a:schemeClr>
                </a:solidFill>
              </a:rPr>
              <a:t>Proces</a:t>
            </a:r>
            <a:r>
              <a:rPr sz="2800" spc="-95" dirty="0">
                <a:solidFill>
                  <a:schemeClr val="tx1">
                    <a:lumMod val="95000"/>
                    <a:lumOff val="5000"/>
                  </a:schemeClr>
                </a:solidFill>
              </a:rPr>
              <a:t>s</a:t>
            </a:r>
            <a:r>
              <a:rPr sz="2800" spc="-60" dirty="0">
                <a:solidFill>
                  <a:schemeClr val="tx1">
                    <a:lumMod val="95000"/>
                    <a:lumOff val="5000"/>
                  </a:schemeClr>
                </a:solidFill>
              </a:rPr>
              <a:t>ing</a:t>
            </a:r>
            <a:endParaRPr sz="2800">
              <a:solidFill>
                <a:schemeClr val="tx1">
                  <a:lumMod val="95000"/>
                  <a:lumOff val="5000"/>
                </a:schemeClr>
              </a:solidFill>
              <a:latin typeface="MS Gothic"/>
              <a:cs typeface="MS Gothic"/>
            </a:endParaRPr>
          </a:p>
        </p:txBody>
      </p:sp>
      <p:sp>
        <p:nvSpPr>
          <p:cNvPr id="1048619" name="object 3"/>
          <p:cNvSpPr txBox="1"/>
          <p:nvPr/>
        </p:nvSpPr>
        <p:spPr>
          <a:xfrm>
            <a:off x="666699" y="1297940"/>
            <a:ext cx="7883525" cy="1256113"/>
          </a:xfrm>
          <a:prstGeom prst="rect">
            <a:avLst/>
          </a:prstGeom>
        </p:spPr>
        <p:txBody>
          <a:bodyPr vert="horz" wrap="square" lIns="0" tIns="12065" rIns="0" bIns="0" rtlCol="0">
            <a:spAutoFit/>
          </a:bodyPr>
          <a:lstStyle/>
          <a:p>
            <a:pPr marL="299085" marR="5080" indent="-287020">
              <a:spcBef>
                <a:spcPts val="95"/>
              </a:spcBef>
              <a:buFont typeface="Wingdings" pitchFamily="2" charset="2"/>
              <a:buChar char="§"/>
              <a:tabLst>
                <a:tab pos="299085" algn="l"/>
                <a:tab pos="299720" algn="l"/>
              </a:tabLst>
            </a:pPr>
            <a:r>
              <a:rPr lang="en-US" sz="1600" dirty="0" smtClean="0"/>
              <a:t>The dataset collected from the Play store is semi-structured or unstructured and contains significant superfluous data (defined as not contributing significant meaning). Some data types need to change in the required format, such as string, </a:t>
            </a:r>
            <a:r>
              <a:rPr lang="en-US" sz="1600" dirty="0" err="1" smtClean="0"/>
              <a:t>Int</a:t>
            </a:r>
            <a:r>
              <a:rPr lang="en-US" sz="1600" dirty="0" smtClean="0"/>
              <a:t>, float, Boolean and date time.</a:t>
            </a:r>
          </a:p>
          <a:p>
            <a:pPr marL="299085" marR="5080" indent="-287020">
              <a:lnSpc>
                <a:spcPct val="100000"/>
              </a:lnSpc>
              <a:spcBef>
                <a:spcPts val="95"/>
              </a:spcBef>
              <a:buFont typeface="Wingdings" pitchFamily="2" charset="2"/>
              <a:buChar char="§"/>
              <a:tabLst>
                <a:tab pos="299085" algn="l"/>
                <a:tab pos="299720" algn="l"/>
              </a:tabLst>
            </a:pPr>
            <a:endParaRPr sz="1600">
              <a:latin typeface="Arial MT"/>
              <a:cs typeface="Arial MT"/>
            </a:endParaRPr>
          </a:p>
        </p:txBody>
      </p:sp>
      <p:sp>
        <p:nvSpPr>
          <p:cNvPr id="1048620" name="object 4"/>
          <p:cNvSpPr txBox="1"/>
          <p:nvPr/>
        </p:nvSpPr>
        <p:spPr>
          <a:xfrm>
            <a:off x="666699" y="3950309"/>
            <a:ext cx="7950834" cy="750847"/>
          </a:xfrm>
          <a:prstGeom prst="rect">
            <a:avLst/>
          </a:prstGeom>
        </p:spPr>
        <p:txBody>
          <a:bodyPr vert="horz" wrap="square" lIns="0" tIns="12065" rIns="0" bIns="0" rtlCol="0">
            <a:spAutoFit/>
          </a:bodyPr>
          <a:lstStyle/>
          <a:p>
            <a:pPr marL="299085" marR="5080" indent="-287020">
              <a:spcBef>
                <a:spcPts val="95"/>
              </a:spcBef>
              <a:buFont typeface="Wingdings" pitchFamily="2" charset="2"/>
              <a:buChar char="§"/>
              <a:tabLst>
                <a:tab pos="299085" algn="l"/>
                <a:tab pos="299720" algn="l"/>
              </a:tabLst>
            </a:pPr>
            <a:r>
              <a:rPr lang="en-US" sz="1600" dirty="0" smtClean="0"/>
              <a:t>The size of apps needs to be converted into one measurement, KB or MB. Preprocessing includes various tasks, including stemming, lowercase conversion, units, punctuation, and excluding terms.</a:t>
            </a:r>
          </a:p>
        </p:txBody>
      </p:sp>
      <p:pic>
        <p:nvPicPr>
          <p:cNvPr id="2097167" name="object 5"/>
          <p:cNvPicPr>
            <a:picLocks/>
          </p:cNvPicPr>
          <p:nvPr/>
        </p:nvPicPr>
        <p:blipFill>
          <a:blip r:embed="rId2" cstate="print"/>
          <a:stretch>
            <a:fillRect/>
          </a:stretch>
        </p:blipFill>
        <p:spPr>
          <a:xfrm>
            <a:off x="2919983" y="2190750"/>
            <a:ext cx="3070860" cy="16763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1114</Words>
  <Application>Microsoft Office PowerPoint</Application>
  <PresentationFormat>On-screen Show (16:9)</PresentationFormat>
  <Paragraphs>131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Capstone Project -1 Play Store App Review Analysis</vt:lpstr>
      <vt:lpstr>Points of Discussion</vt:lpstr>
      <vt:lpstr>Introduction</vt:lpstr>
      <vt:lpstr>  Why we analyze the play store?</vt:lpstr>
      <vt:lpstr> Problem Statement</vt:lpstr>
      <vt:lpstr>Data cleaning</vt:lpstr>
      <vt:lpstr>  Data Cleaning</vt:lpstr>
      <vt:lpstr>Data Cleaning  (Contd..)</vt:lpstr>
      <vt:lpstr>Data Processing</vt:lpstr>
      <vt:lpstr>Data Visualization</vt:lpstr>
      <vt:lpstr>Slide 11</vt:lpstr>
      <vt:lpstr> Fact</vt:lpstr>
      <vt:lpstr>Rating of apps</vt:lpstr>
      <vt:lpstr>Cont.. </vt:lpstr>
      <vt:lpstr>Basic observation Below are some observation by doing data wrangling.</vt:lpstr>
      <vt:lpstr> Insights from Data</vt:lpstr>
      <vt:lpstr>CONCLUSION</vt:lpstr>
      <vt:lpstr>Challenges</vt:lpstr>
      <vt:lpstr>Reference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Play store app review analysis   Done by: Sameer Satpute</dc:title>
  <dc:creator>acer</dc:creator>
  <cp:lastModifiedBy>Anamika</cp:lastModifiedBy>
  <cp:revision>72</cp:revision>
  <dcterms:created xsi:type="dcterms:W3CDTF">2022-09-22T02:34:14Z</dcterms:created>
  <dcterms:modified xsi:type="dcterms:W3CDTF">2022-09-27T08:32:57Z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2022-01-19T00:00:00Z</vt:filetime>
  </property>
  <property fmtid="{D5CDD505-2E9C-101B-9397-08002B2CF9AE}" pid="3" name="Creator">
    <vt:lpwstr>Microsoft® PowerPoint® for Microsoft 365</vt:lpwstr>
  </property>
  <property fmtid="{D5CDD505-2E9C-101B-9397-08002B2CF9AE}" pid="4" name="LastSaved">
    <vt:filetime>2022-09-22T00:00:00Z</vt:filetime>
  </property>
  <property fmtid="{D5CDD505-2E9C-101B-9397-08002B2CF9AE}" pid="5" name="ICV">
    <vt:lpwstr>2aceea31007e4afcb4f3e8b851a0ea2f</vt:lpwstr>
  </property>
</Properties>
</file>