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57" r:id="rId2"/>
    <p:sldId id="262" r:id="rId3"/>
    <p:sldId id="263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7" r:id="rId14"/>
    <p:sldId id="278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74574-C122-5E4D-A964-EC41FED3F01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FC405-1987-4B40-9608-57D72E84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FC405-1987-4B40-9608-57D72E8472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3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3582" y="1169447"/>
            <a:ext cx="881683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Landing Club case study</a:t>
            </a:r>
            <a:endParaRPr lang="x-none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394F9-F888-C149-A286-9D24EA46EA77}"/>
              </a:ext>
            </a:extLst>
          </p:cNvPr>
          <p:cNvSpPr/>
          <p:nvPr/>
        </p:nvSpPr>
        <p:spPr>
          <a:xfrm>
            <a:off x="204502" y="4360711"/>
            <a:ext cx="24224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Contributor</a:t>
            </a:r>
            <a:endParaRPr lang="x-none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7EDB0-9B91-644E-8A89-EFA5CD9AB22E}"/>
              </a:ext>
            </a:extLst>
          </p:cNvPr>
          <p:cNvSpPr/>
          <p:nvPr/>
        </p:nvSpPr>
        <p:spPr>
          <a:xfrm>
            <a:off x="313561" y="5098301"/>
            <a:ext cx="3049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Ratnesh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Zinzuwadia</a:t>
            </a:r>
            <a:endParaRPr lang="en-I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5BC5BE-285F-0B42-8877-9D0477486761}"/>
              </a:ext>
            </a:extLst>
          </p:cNvPr>
          <p:cNvSpPr/>
          <p:nvPr/>
        </p:nvSpPr>
        <p:spPr>
          <a:xfrm>
            <a:off x="221043" y="5550749"/>
            <a:ext cx="25592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Rajesh Sharma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F691F-2455-3844-8927-92CEF6EC3F7B}"/>
              </a:ext>
            </a:extLst>
          </p:cNvPr>
          <p:cNvSpPr txBox="1"/>
          <p:nvPr/>
        </p:nvSpPr>
        <p:spPr>
          <a:xfrm>
            <a:off x="377238" y="6116593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C-45, Sep-22 Batch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3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reveal/>
      </p:transition>
    </mc:Choice>
    <mc:Fallback xmlns="">
      <p:transition xmlns:p14="http://schemas.microsoft.com/office/powerpoint/2010/main"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FE66-3337-F941-A4A1-82C4BAAE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44" y="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Grade vs Loan Status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B22D69-BC68-468E-9689-73C33CA4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9" y="926709"/>
            <a:ext cx="5913361" cy="4222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C9CBE9-F409-473D-8B9C-68328778176D}"/>
              </a:ext>
            </a:extLst>
          </p:cNvPr>
          <p:cNvSpPr txBox="1"/>
          <p:nvPr/>
        </p:nvSpPr>
        <p:spPr>
          <a:xfrm>
            <a:off x="379828" y="5152154"/>
            <a:ext cx="7237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 It is observed that Grade of borrower have relation on loan status.</a:t>
            </a:r>
          </a:p>
          <a:p>
            <a:endParaRPr lang="en-IN" dirty="0"/>
          </a:p>
          <a:p>
            <a:r>
              <a:rPr lang="en-IN" dirty="0"/>
              <a:t>- Here is the graph which provides comparison between different </a:t>
            </a:r>
          </a:p>
          <a:p>
            <a:r>
              <a:rPr lang="en-IN" dirty="0"/>
              <a:t>grade of borrowers</a:t>
            </a:r>
          </a:p>
        </p:txBody>
      </p:sp>
    </p:spTree>
    <p:extLst>
      <p:ext uri="{BB962C8B-B14F-4D97-AF65-F5344CB8AC3E}">
        <p14:creationId xmlns:p14="http://schemas.microsoft.com/office/powerpoint/2010/main" val="297004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FE66-3337-F941-A4A1-82C4BAAE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185" y="647113"/>
            <a:ext cx="6512511" cy="20538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Grade Analysis</a:t>
            </a:r>
            <a:br>
              <a:rPr lang="en-US" dirty="0"/>
            </a:br>
            <a:r>
              <a:rPr lang="en-US" dirty="0"/>
              <a:t>In Percentage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675DEB-FB88-4071-950D-FC51FC032A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" y="218627"/>
            <a:ext cx="4410691" cy="321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483CA-A032-4E66-ABA4-EF66C4B56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62" y="3249638"/>
            <a:ext cx="3852430" cy="3389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B818D6-42DA-4E46-93C9-B169735C5F08}"/>
              </a:ext>
            </a:extLst>
          </p:cNvPr>
          <p:cNvSpPr txBox="1"/>
          <p:nvPr/>
        </p:nvSpPr>
        <p:spPr>
          <a:xfrm>
            <a:off x="227089" y="4033913"/>
            <a:ext cx="49744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 As per given Bar chart Grade A have lowest</a:t>
            </a:r>
          </a:p>
          <a:p>
            <a:r>
              <a:rPr lang="en-IN" dirty="0"/>
              <a:t>Loan default rate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If we show information in pie chart format,</a:t>
            </a:r>
          </a:p>
          <a:p>
            <a:r>
              <a:rPr lang="en-IN" dirty="0"/>
              <a:t>The relative percentage comes </a:t>
            </a:r>
            <a:r>
              <a:rPr lang="en-IN" b="1" dirty="0">
                <a:solidFill>
                  <a:schemeClr val="accent6"/>
                </a:solidFill>
              </a:rPr>
              <a:t>lowest</a:t>
            </a:r>
          </a:p>
          <a:p>
            <a:r>
              <a:rPr lang="en-IN" dirty="0"/>
              <a:t>around </a:t>
            </a:r>
            <a:r>
              <a:rPr lang="en-IN" b="1" dirty="0"/>
              <a:t>3 % ratio </a:t>
            </a:r>
            <a:r>
              <a:rPr lang="en-IN" dirty="0"/>
              <a:t>For </a:t>
            </a:r>
            <a:r>
              <a:rPr lang="en-IN" b="1" dirty="0"/>
              <a:t>Grade A </a:t>
            </a:r>
            <a:r>
              <a:rPr lang="en-IN" dirty="0"/>
              <a:t>borrowers.</a:t>
            </a:r>
          </a:p>
        </p:txBody>
      </p:sp>
    </p:spTree>
    <p:extLst>
      <p:ext uri="{BB962C8B-B14F-4D97-AF65-F5344CB8AC3E}">
        <p14:creationId xmlns:p14="http://schemas.microsoft.com/office/powerpoint/2010/main" val="270331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7CFF5A-29C3-47C2-B227-02F03B8FDF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74"/>
            <a:ext cx="5263526" cy="3773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1FE66-3337-F941-A4A1-82C4BAAE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652" y="0"/>
            <a:ext cx="6512511" cy="275726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Home </a:t>
            </a:r>
            <a:br>
              <a:rPr lang="en-US" sz="3200" dirty="0"/>
            </a:br>
            <a:r>
              <a:rPr lang="en-US" sz="3200" dirty="0"/>
              <a:t>Ownership </a:t>
            </a:r>
            <a:br>
              <a:rPr lang="en-US" sz="3200" dirty="0"/>
            </a:br>
            <a:r>
              <a:rPr lang="en-US" sz="3200" dirty="0"/>
              <a:t>vs</a:t>
            </a:r>
            <a:br>
              <a:rPr lang="en-US" sz="3200" dirty="0"/>
            </a:br>
            <a:r>
              <a:rPr lang="en-US" sz="3200" dirty="0"/>
              <a:t>Loan Status</a:t>
            </a:r>
            <a:br>
              <a:rPr lang="en-US" sz="3200" dirty="0"/>
            </a:br>
            <a:r>
              <a:rPr lang="en-US" sz="3200" dirty="0"/>
              <a:t>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4B9277-AC8D-41ED-83C1-412B53F6F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14" y="3704785"/>
            <a:ext cx="4191585" cy="3153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FE278F-8AD9-4E9B-AFF4-60E66E2AC42F}"/>
              </a:ext>
            </a:extLst>
          </p:cNvPr>
          <p:cNvSpPr txBox="1"/>
          <p:nvPr/>
        </p:nvSpPr>
        <p:spPr>
          <a:xfrm>
            <a:off x="244731" y="4384525"/>
            <a:ext cx="4774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Mortgage home ownership have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6"/>
                </a:solidFill>
              </a:rPr>
              <a:t>lowest</a:t>
            </a:r>
            <a:r>
              <a:rPr lang="en-US" dirty="0"/>
              <a:t> default rate in percentage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Also The borrowers whose home</a:t>
            </a:r>
          </a:p>
          <a:p>
            <a:r>
              <a:rPr lang="en-US" dirty="0"/>
              <a:t>Ownership is “Other” have high default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56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970A-73B8-4DA4-87C5-3750B02B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495" y="-1"/>
            <a:ext cx="6512511" cy="2433711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DTI </a:t>
            </a:r>
            <a:br>
              <a:rPr lang="en-IN" dirty="0"/>
            </a:br>
            <a:r>
              <a:rPr lang="en-IN" dirty="0"/>
              <a:t>vs</a:t>
            </a:r>
            <a:br>
              <a:rPr lang="en-IN" dirty="0"/>
            </a:br>
            <a:r>
              <a:rPr lang="en-IN" dirty="0"/>
              <a:t>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878BE-B7BA-4181-AE4A-B43F75FEAA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9" y="190048"/>
            <a:ext cx="4572638" cy="3238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485EE-D35D-4184-B614-D4853E0C8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57" y="3686843"/>
            <a:ext cx="4610743" cy="302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5B4FC-D4E8-49E1-80D3-6B0EE1D7F185}"/>
              </a:ext>
            </a:extLst>
          </p:cNvPr>
          <p:cNvSpPr txBox="1"/>
          <p:nvPr/>
        </p:nvSpPr>
        <p:spPr>
          <a:xfrm>
            <a:off x="0" y="4079630"/>
            <a:ext cx="44602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err="1"/>
              <a:t>Dti</a:t>
            </a:r>
            <a:r>
              <a:rPr lang="en-IN" dirty="0"/>
              <a:t> is the ratio which Provide monthly </a:t>
            </a:r>
          </a:p>
          <a:p>
            <a:r>
              <a:rPr lang="en-IN" dirty="0"/>
              <a:t>debt/expense ratio of borrowers.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Lower the </a:t>
            </a:r>
            <a:r>
              <a:rPr lang="en-IN" dirty="0" err="1"/>
              <a:t>dti</a:t>
            </a:r>
            <a:r>
              <a:rPr lang="en-IN" dirty="0"/>
              <a:t> ratio lower the change </a:t>
            </a:r>
          </a:p>
          <a:p>
            <a:r>
              <a:rPr lang="en-IN" dirty="0"/>
              <a:t>of loan default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It is likely that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low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dti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ratio </a:t>
            </a:r>
            <a:r>
              <a:rPr lang="en-IN" dirty="0"/>
              <a:t>borrower</a:t>
            </a:r>
          </a:p>
          <a:p>
            <a:r>
              <a:rPr lang="en-IN" dirty="0"/>
              <a:t>Likely to pay full loan.</a:t>
            </a:r>
          </a:p>
        </p:txBody>
      </p:sp>
    </p:spTree>
    <p:extLst>
      <p:ext uri="{BB962C8B-B14F-4D97-AF65-F5344CB8AC3E}">
        <p14:creationId xmlns:p14="http://schemas.microsoft.com/office/powerpoint/2010/main" val="241021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E9DE-15A7-497B-A915-94986ED4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44" y="11183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Term vs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0BBE7-76C5-46C1-B274-7EA355EB0C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43" y="1337063"/>
            <a:ext cx="4563112" cy="3219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37AE82-0FCD-4A0A-B293-9993DB9CBB36}"/>
              </a:ext>
            </a:extLst>
          </p:cNvPr>
          <p:cNvSpPr txBox="1"/>
          <p:nvPr/>
        </p:nvSpPr>
        <p:spPr>
          <a:xfrm>
            <a:off x="604911" y="5584874"/>
            <a:ext cx="8120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 As per above bar chart, We have taken two tenure 36 month and 60 month.</a:t>
            </a:r>
          </a:p>
          <a:p>
            <a:r>
              <a:rPr lang="en-IN" dirty="0"/>
              <a:t>- Borrower with tenure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36 month are likely </a:t>
            </a:r>
            <a:r>
              <a:rPr lang="en-IN" dirty="0"/>
              <a:t>to fully pay the loan.</a:t>
            </a:r>
          </a:p>
        </p:txBody>
      </p:sp>
    </p:spTree>
    <p:extLst>
      <p:ext uri="{BB962C8B-B14F-4D97-AF65-F5344CB8AC3E}">
        <p14:creationId xmlns:p14="http://schemas.microsoft.com/office/powerpoint/2010/main" val="162761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2F3F1-BA2A-8F49-9513-A7A347E78DC9}"/>
              </a:ext>
            </a:extLst>
          </p:cNvPr>
          <p:cNvSpPr txBox="1"/>
          <p:nvPr/>
        </p:nvSpPr>
        <p:spPr>
          <a:xfrm>
            <a:off x="728663" y="642938"/>
            <a:ext cx="31133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Conclusions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8BB0B-26FA-2A45-BB4B-F67400EFF439}"/>
              </a:ext>
            </a:extLst>
          </p:cNvPr>
          <p:cNvSpPr txBox="1"/>
          <p:nvPr/>
        </p:nvSpPr>
        <p:spPr>
          <a:xfrm>
            <a:off x="728663" y="2085975"/>
            <a:ext cx="81901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Lending club should check borrowers grade in order to reduce risk.</a:t>
            </a:r>
          </a:p>
          <a:p>
            <a:r>
              <a:rPr lang="en-IN" dirty="0"/>
              <a:t>  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Grade A</a:t>
            </a:r>
            <a:r>
              <a:rPr lang="en-IN" dirty="0"/>
              <a:t> candidate more likely to pay full loan.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Lending club should reduce the loans for </a:t>
            </a:r>
            <a:r>
              <a:rPr lang="en-IN" b="1" dirty="0">
                <a:solidFill>
                  <a:schemeClr val="accent6"/>
                </a:solidFill>
              </a:rPr>
              <a:t>60 months tenure</a:t>
            </a:r>
            <a:r>
              <a:rPr lang="en-IN" dirty="0"/>
              <a:t>, </a:t>
            </a:r>
          </a:p>
          <a:p>
            <a:r>
              <a:rPr lang="en-IN" dirty="0"/>
              <a:t>   they are prone to loan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Opposite to that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36 month term</a:t>
            </a:r>
            <a:r>
              <a:rPr lang="en-IN" dirty="0"/>
              <a:t> shows less loan default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/>
                </a:solidFill>
              </a:rPr>
              <a:t>Home ownership with Other </a:t>
            </a:r>
            <a:r>
              <a:rPr lang="en-IN" dirty="0"/>
              <a:t>are likely to default the loan. And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Mortgage</a:t>
            </a:r>
            <a:r>
              <a:rPr lang="en-IN" dirty="0"/>
              <a:t> </a:t>
            </a:r>
          </a:p>
          <a:p>
            <a:r>
              <a:rPr lang="en-IN" dirty="0"/>
              <a:t>May have more chance to fully pay the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Lower the </a:t>
            </a:r>
            <a:r>
              <a:rPr lang="en-IN" dirty="0" err="1"/>
              <a:t>dti</a:t>
            </a:r>
            <a:r>
              <a:rPr lang="en-IN" dirty="0"/>
              <a:t> ratio lower the change of loan default. It is likely </a:t>
            </a:r>
          </a:p>
          <a:p>
            <a:r>
              <a:rPr lang="en-IN" dirty="0"/>
              <a:t>that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low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dti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ratio </a:t>
            </a:r>
            <a:r>
              <a:rPr lang="en-IN" dirty="0"/>
              <a:t>borrower Likely to pay full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D8F0D-2177-794A-873A-9F12FF1952AA}"/>
              </a:ext>
            </a:extLst>
          </p:cNvPr>
          <p:cNvSpPr txBox="1"/>
          <p:nvPr/>
        </p:nvSpPr>
        <p:spPr>
          <a:xfrm>
            <a:off x="2706127" y="2483710"/>
            <a:ext cx="3709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226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AC18F-7F2B-F948-95D0-FD1BD797B16F}"/>
              </a:ext>
            </a:extLst>
          </p:cNvPr>
          <p:cNvSpPr/>
          <p:nvPr/>
        </p:nvSpPr>
        <p:spPr>
          <a:xfrm>
            <a:off x="317818" y="401121"/>
            <a:ext cx="2303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/>
              <a:t>Abstract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BDCB7-B984-ED4A-B62E-CF67E8805563}"/>
              </a:ext>
            </a:extLst>
          </p:cNvPr>
          <p:cNvSpPr txBox="1"/>
          <p:nvPr/>
        </p:nvSpPr>
        <p:spPr>
          <a:xfrm>
            <a:off x="274954" y="2028826"/>
            <a:ext cx="89562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Lending Club is the largest online loan marketplace, facilitating personal loans, </a:t>
            </a:r>
          </a:p>
          <a:p>
            <a:r>
              <a:rPr lang="en-IN" dirty="0"/>
              <a:t>business loans, and financing. 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Borrowers can easily access lower-interest-rate loans through a fast online </a:t>
            </a:r>
          </a:p>
          <a:p>
            <a:r>
              <a:rPr lang="en-IN" dirty="0"/>
              <a:t>    interface.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objective of the analysis is to use the information about past loan applicants </a:t>
            </a:r>
          </a:p>
          <a:p>
            <a:r>
              <a:rPr lang="en-IN" dirty="0"/>
              <a:t>and find whether they ‘defaulted’ or not.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8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2B0DF-41A3-034E-AA81-0F9120205FF4}"/>
              </a:ext>
            </a:extLst>
          </p:cNvPr>
          <p:cNvSpPr txBox="1"/>
          <p:nvPr/>
        </p:nvSpPr>
        <p:spPr>
          <a:xfrm>
            <a:off x="300038" y="442912"/>
            <a:ext cx="7613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Problem-solving methodology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6B1D9-5A05-5247-A38A-8480BF83C6C6}"/>
              </a:ext>
            </a:extLst>
          </p:cNvPr>
          <p:cNvSpPr txBox="1"/>
          <p:nvPr/>
        </p:nvSpPr>
        <p:spPr>
          <a:xfrm>
            <a:off x="1004055" y="221456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E7464-A7B3-6746-8C8B-CE0A9D579988}"/>
              </a:ext>
            </a:extLst>
          </p:cNvPr>
          <p:cNvSpPr txBox="1"/>
          <p:nvPr/>
        </p:nvSpPr>
        <p:spPr>
          <a:xfrm>
            <a:off x="978354" y="294322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Understanding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3FD91-1541-0D49-92C0-FEB2293F13DC}"/>
              </a:ext>
            </a:extLst>
          </p:cNvPr>
          <p:cNvSpPr txBox="1"/>
          <p:nvPr/>
        </p:nvSpPr>
        <p:spPr>
          <a:xfrm>
            <a:off x="984997" y="3686173"/>
            <a:ext cx="241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Univariate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057D2-9154-714A-B7DF-F8BC17A4B029}"/>
              </a:ext>
            </a:extLst>
          </p:cNvPr>
          <p:cNvSpPr txBox="1"/>
          <p:nvPr/>
        </p:nvSpPr>
        <p:spPr>
          <a:xfrm>
            <a:off x="1004570" y="4414834"/>
            <a:ext cx="363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Segmented Univariate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47F38-0F52-424D-8DE5-5BB36F7003F4}"/>
              </a:ext>
            </a:extLst>
          </p:cNvPr>
          <p:cNvSpPr txBox="1"/>
          <p:nvPr/>
        </p:nvSpPr>
        <p:spPr>
          <a:xfrm>
            <a:off x="1043777" y="5200647"/>
            <a:ext cx="227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21784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FE66-3337-F941-A4A1-82C4BAAE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70" y="0"/>
            <a:ext cx="8081474" cy="20960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Univariate Analysis</a:t>
            </a:r>
            <a:br>
              <a:rPr lang="en-US" dirty="0"/>
            </a:br>
            <a:r>
              <a:rPr lang="en-US" dirty="0"/>
              <a:t>of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5BF51-389F-4DE2-849B-0556CA8F15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32" y="2096086"/>
            <a:ext cx="5459735" cy="40869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202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350336-52AC-4A1B-9FA8-01D5F0DC34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0" y="823277"/>
            <a:ext cx="7768680" cy="60347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9E0DE-3568-42BF-943C-7B43006791FE}"/>
              </a:ext>
            </a:extLst>
          </p:cNvPr>
          <p:cNvSpPr txBox="1"/>
          <p:nvPr/>
        </p:nvSpPr>
        <p:spPr>
          <a:xfrm>
            <a:off x="623648" y="162878"/>
            <a:ext cx="789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Below </a:t>
            </a:r>
            <a:r>
              <a:rPr lang="en-IN" b="1" dirty="0"/>
              <a:t>Purpose</a:t>
            </a:r>
            <a:r>
              <a:rPr lang="en-IN" dirty="0"/>
              <a:t> distribution chart tells, mostly borrower applied for a loan </a:t>
            </a:r>
          </a:p>
          <a:p>
            <a:pPr algn="ctr"/>
            <a:r>
              <a:rPr lang="en-IN" dirty="0"/>
              <a:t>with purpose of “debt consolidation”.</a:t>
            </a:r>
          </a:p>
        </p:txBody>
      </p:sp>
    </p:spTree>
    <p:extLst>
      <p:ext uri="{BB962C8B-B14F-4D97-AF65-F5344CB8AC3E}">
        <p14:creationId xmlns:p14="http://schemas.microsoft.com/office/powerpoint/2010/main" val="393964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FE66-3337-F941-A4A1-82C4BAAE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44" y="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State Loan distribution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78CBB6B-0F01-4F13-B808-15E18651DF5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5" y="992091"/>
            <a:ext cx="8226579" cy="5865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4429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FE66-3337-F941-A4A1-82C4BAAE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44" y="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Term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E69327-7AF7-405C-BEFA-89B7864A90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26"/>
            <a:ext cx="4869513" cy="39946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5B6C1-D0C6-48B8-BF2C-9F2547D03974}"/>
              </a:ext>
            </a:extLst>
          </p:cNvPr>
          <p:cNvSpPr txBox="1"/>
          <p:nvPr/>
        </p:nvSpPr>
        <p:spPr>
          <a:xfrm>
            <a:off x="5416062" y="2636102"/>
            <a:ext cx="343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 per this chart, loan with </a:t>
            </a:r>
          </a:p>
          <a:p>
            <a:r>
              <a:rPr lang="en-IN" dirty="0"/>
              <a:t>36 month  tenure option </a:t>
            </a:r>
          </a:p>
          <a:p>
            <a:r>
              <a:rPr lang="en-IN" dirty="0"/>
              <a:t>available with more borrowers.</a:t>
            </a:r>
          </a:p>
        </p:txBody>
      </p:sp>
    </p:spTree>
    <p:extLst>
      <p:ext uri="{BB962C8B-B14F-4D97-AF65-F5344CB8AC3E}">
        <p14:creationId xmlns:p14="http://schemas.microsoft.com/office/powerpoint/2010/main" val="174904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FE66-3337-F941-A4A1-82C4BAAE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44" y="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Histogram DTI range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4CD5B6-4A87-490E-9411-607DE48B03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25" y="2137021"/>
            <a:ext cx="6284547" cy="4221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6C96BF-9724-46F4-8259-47E8213A0084}"/>
              </a:ext>
            </a:extLst>
          </p:cNvPr>
          <p:cNvSpPr txBox="1"/>
          <p:nvPr/>
        </p:nvSpPr>
        <p:spPr>
          <a:xfrm>
            <a:off x="2305191" y="1143000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Distribution of DTI borrowers in histogram</a:t>
            </a:r>
          </a:p>
        </p:txBody>
      </p:sp>
    </p:spTree>
    <p:extLst>
      <p:ext uri="{BB962C8B-B14F-4D97-AF65-F5344CB8AC3E}">
        <p14:creationId xmlns:p14="http://schemas.microsoft.com/office/powerpoint/2010/main" val="128668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FE66-3337-F941-A4A1-82C4BAAE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44" y="-1"/>
            <a:ext cx="6512511" cy="18006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Box plot for annual 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891B14-925A-40E8-9F63-38BC99A384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84" y="1482383"/>
            <a:ext cx="5058429" cy="38932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75C7C1-E206-4A43-9418-A1EB3274D123}"/>
              </a:ext>
            </a:extLst>
          </p:cNvPr>
          <p:cNvSpPr txBox="1"/>
          <p:nvPr/>
        </p:nvSpPr>
        <p:spPr>
          <a:xfrm>
            <a:off x="436098" y="5992837"/>
            <a:ext cx="877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graph shows, the Annual Income of borrower are high for Grade F and Grade G</a:t>
            </a:r>
          </a:p>
        </p:txBody>
      </p:sp>
    </p:spTree>
    <p:extLst>
      <p:ext uri="{BB962C8B-B14F-4D97-AF65-F5344CB8AC3E}">
        <p14:creationId xmlns:p14="http://schemas.microsoft.com/office/powerpoint/2010/main" val="386934958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322</TotalTime>
  <Words>450</Words>
  <Application>Microsoft Office PowerPoint</Application>
  <PresentationFormat>On-screen Show (4:3)</PresentationFormat>
  <Paragraphs>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</vt:lpstr>
      <vt:lpstr>Trebuchet MS</vt:lpstr>
      <vt:lpstr>Slipstream</vt:lpstr>
      <vt:lpstr>PowerPoint Presentation</vt:lpstr>
      <vt:lpstr>PowerPoint Presentation</vt:lpstr>
      <vt:lpstr>PowerPoint Presentation</vt:lpstr>
      <vt:lpstr>Univariate Analysis of Loan Status</vt:lpstr>
      <vt:lpstr>PowerPoint Presentation</vt:lpstr>
      <vt:lpstr>State Loan distribution</vt:lpstr>
      <vt:lpstr>Term Distribution</vt:lpstr>
      <vt:lpstr>Histogram DTI range</vt:lpstr>
      <vt:lpstr>Box plot for annual income</vt:lpstr>
      <vt:lpstr>Grade vs Loan Status</vt:lpstr>
      <vt:lpstr>Grade Analysis In Percentage</vt:lpstr>
      <vt:lpstr>Home  Ownership  vs Loan Status Analysis</vt:lpstr>
      <vt:lpstr>DTI  vs Loan status</vt:lpstr>
      <vt:lpstr>Term vs Loan Status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</dc:creator>
  <cp:lastModifiedBy>priya soni</cp:lastModifiedBy>
  <cp:revision>14</cp:revision>
  <dcterms:created xsi:type="dcterms:W3CDTF">2020-06-04T06:13:36Z</dcterms:created>
  <dcterms:modified xsi:type="dcterms:W3CDTF">2022-11-09T18:02:15Z</dcterms:modified>
</cp:coreProperties>
</file>