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24.jpg" ContentType="image/jpeg"/>
  <Override PartName="/ppt/media/image26.jpg" ContentType="image/jpeg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98" r:id="rId4"/>
    <p:sldId id="259" r:id="rId5"/>
    <p:sldId id="299" r:id="rId6"/>
    <p:sldId id="278" r:id="rId7"/>
    <p:sldId id="277" r:id="rId8"/>
    <p:sldId id="279" r:id="rId9"/>
    <p:sldId id="281" r:id="rId10"/>
    <p:sldId id="300" r:id="rId11"/>
    <p:sldId id="267" r:id="rId12"/>
    <p:sldId id="291" r:id="rId13"/>
    <p:sldId id="292" r:id="rId14"/>
    <p:sldId id="301" r:id="rId15"/>
    <p:sldId id="272" r:id="rId16"/>
    <p:sldId id="282" r:id="rId17"/>
    <p:sldId id="283" r:id="rId18"/>
    <p:sldId id="302" r:id="rId19"/>
    <p:sldId id="293" r:id="rId20"/>
    <p:sldId id="274" r:id="rId21"/>
    <p:sldId id="275" r:id="rId22"/>
    <p:sldId id="28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0184C4"/>
    <a:srgbClr val="A9D18E"/>
    <a:srgbClr val="6AAC3D"/>
    <a:srgbClr val="0E8ED7"/>
    <a:srgbClr val="385723"/>
    <a:srgbClr val="ED7D31"/>
    <a:srgbClr val="99C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6DF6B-46B7-46D8-BB85-D9554EB72FA7}" v="27" dt="2020-01-09T10:12:57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5" autoAdjust="0"/>
    <p:restoredTop sz="91577" autoAdjust="0"/>
  </p:normalViewPr>
  <p:slideViewPr>
    <p:cSldViewPr snapToGrid="0">
      <p:cViewPr varScale="1">
        <p:scale>
          <a:sx n="61" d="100"/>
          <a:sy n="61" d="100"/>
        </p:scale>
        <p:origin x="96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zelmann" userId="565694bb6f7eb92d" providerId="LiveId" clId="{2386DF6B-46B7-46D8-BB85-D9554EB72FA7}"/>
    <pc:docChg chg="undo custSel modSld modMainMaster">
      <pc:chgData name="Daniel Kinzelmann" userId="565694bb6f7eb92d" providerId="LiveId" clId="{2386DF6B-46B7-46D8-BB85-D9554EB72FA7}" dt="2020-01-09T10:13:42.876" v="525" actId="14100"/>
      <pc:docMkLst>
        <pc:docMk/>
      </pc:docMkLst>
      <pc:sldChg chg="addSp delSp modSp">
        <pc:chgData name="Daniel Kinzelmann" userId="565694bb6f7eb92d" providerId="LiveId" clId="{2386DF6B-46B7-46D8-BB85-D9554EB72FA7}" dt="2020-01-09T10:13:42.876" v="525" actId="14100"/>
        <pc:sldMkLst>
          <pc:docMk/>
          <pc:sldMk cId="2676487783" sldId="277"/>
        </pc:sldMkLst>
        <pc:spChg chg="mod">
          <ac:chgData name="Daniel Kinzelmann" userId="565694bb6f7eb92d" providerId="LiveId" clId="{2386DF6B-46B7-46D8-BB85-D9554EB72FA7}" dt="2020-01-09T10:07:25.064" v="440" actId="313"/>
          <ac:spMkLst>
            <pc:docMk/>
            <pc:sldMk cId="2676487783" sldId="277"/>
            <ac:spMk id="3" creationId="{95ADD9DF-0F9F-4168-8274-902AA17E495E}"/>
          </ac:spMkLst>
        </pc:spChg>
        <pc:spChg chg="add mod">
          <ac:chgData name="Daniel Kinzelmann" userId="565694bb6f7eb92d" providerId="LiveId" clId="{2386DF6B-46B7-46D8-BB85-D9554EB72FA7}" dt="2020-01-09T10:13:11.408" v="521" actId="1076"/>
          <ac:spMkLst>
            <pc:docMk/>
            <pc:sldMk cId="2676487783" sldId="277"/>
            <ac:spMk id="12" creationId="{D8A530CB-406F-472B-8C1D-5B247EF7BB7F}"/>
          </ac:spMkLst>
        </pc:spChg>
        <pc:spChg chg="add del mod">
          <ac:chgData name="Daniel Kinzelmann" userId="565694bb6f7eb92d" providerId="LiveId" clId="{2386DF6B-46B7-46D8-BB85-D9554EB72FA7}" dt="2020-01-09T10:13:02.865" v="518" actId="478"/>
          <ac:spMkLst>
            <pc:docMk/>
            <pc:sldMk cId="2676487783" sldId="277"/>
            <ac:spMk id="14" creationId="{0E90834A-95E7-4E70-AAD3-EF15D81F01FF}"/>
          </ac:spMkLst>
        </pc:spChg>
        <pc:graphicFrameChg chg="add mod modGraphic">
          <ac:chgData name="Daniel Kinzelmann" userId="565694bb6f7eb92d" providerId="LiveId" clId="{2386DF6B-46B7-46D8-BB85-D9554EB72FA7}" dt="2020-01-09T10:13:42.876" v="525" actId="14100"/>
          <ac:graphicFrameMkLst>
            <pc:docMk/>
            <pc:sldMk cId="2676487783" sldId="277"/>
            <ac:graphicFrameMk id="9" creationId="{372ACC14-58FC-4955-8374-31F4DDC72980}"/>
          </ac:graphicFrameMkLst>
        </pc:graphicFrameChg>
      </pc:sldChg>
      <pc:sldChg chg="addSp delSp modSp">
        <pc:chgData name="Daniel Kinzelmann" userId="565694bb6f7eb92d" providerId="LiveId" clId="{2386DF6B-46B7-46D8-BB85-D9554EB72FA7}" dt="2020-01-09T10:11:22.528" v="508" actId="108"/>
        <pc:sldMkLst>
          <pc:docMk/>
          <pc:sldMk cId="1630457610" sldId="278"/>
        </pc:sldMkLst>
        <pc:spChg chg="del mod">
          <ac:chgData name="Daniel Kinzelmann" userId="565694bb6f7eb92d" providerId="LiveId" clId="{2386DF6B-46B7-46D8-BB85-D9554EB72FA7}" dt="2020-01-09T09:58:24.519" v="342" actId="478"/>
          <ac:spMkLst>
            <pc:docMk/>
            <pc:sldMk cId="1630457610" sldId="278"/>
            <ac:spMk id="6" creationId="{404E8E6C-5CD6-4E63-8B95-F1D938E98CD4}"/>
          </ac:spMkLst>
        </pc:spChg>
        <pc:spChg chg="del">
          <ac:chgData name="Daniel Kinzelmann" userId="565694bb6f7eb92d" providerId="LiveId" clId="{2386DF6B-46B7-46D8-BB85-D9554EB72FA7}" dt="2020-01-09T09:48:01.596" v="0" actId="478"/>
          <ac:spMkLst>
            <pc:docMk/>
            <pc:sldMk cId="1630457610" sldId="278"/>
            <ac:spMk id="7" creationId="{649DF31A-0610-421B-830C-643B80B7A95E}"/>
          </ac:spMkLst>
        </pc:spChg>
        <pc:spChg chg="del mod">
          <ac:chgData name="Daniel Kinzelmann" userId="565694bb6f7eb92d" providerId="LiveId" clId="{2386DF6B-46B7-46D8-BB85-D9554EB72FA7}" dt="2020-01-09T09:58:22.213" v="341" actId="478"/>
          <ac:spMkLst>
            <pc:docMk/>
            <pc:sldMk cId="1630457610" sldId="278"/>
            <ac:spMk id="8" creationId="{2FFB9C55-6CCC-407C-8D2A-AB4BE7A25E99}"/>
          </ac:spMkLst>
        </pc:spChg>
        <pc:spChg chg="del mod">
          <ac:chgData name="Daniel Kinzelmann" userId="565694bb6f7eb92d" providerId="LiveId" clId="{2386DF6B-46B7-46D8-BB85-D9554EB72FA7}" dt="2020-01-09T09:58:27.942" v="343" actId="478"/>
          <ac:spMkLst>
            <pc:docMk/>
            <pc:sldMk cId="1630457610" sldId="278"/>
            <ac:spMk id="9" creationId="{5C0C8348-47EC-468B-BCC5-F868C7975170}"/>
          </ac:spMkLst>
        </pc:spChg>
        <pc:spChg chg="del">
          <ac:chgData name="Daniel Kinzelmann" userId="565694bb6f7eb92d" providerId="LiveId" clId="{2386DF6B-46B7-46D8-BB85-D9554EB72FA7}" dt="2020-01-09T09:48:03.200" v="1" actId="478"/>
          <ac:spMkLst>
            <pc:docMk/>
            <pc:sldMk cId="1630457610" sldId="278"/>
            <ac:spMk id="10" creationId="{A2C2C4B2-CD26-47D0-A58C-F92BC28330C9}"/>
          </ac:spMkLst>
        </pc:spChg>
        <pc:graphicFrameChg chg="add mod modGraphic">
          <ac:chgData name="Daniel Kinzelmann" userId="565694bb6f7eb92d" providerId="LiveId" clId="{2386DF6B-46B7-46D8-BB85-D9554EB72FA7}" dt="2020-01-09T10:11:22.528" v="508" actId="108"/>
          <ac:graphicFrameMkLst>
            <pc:docMk/>
            <pc:sldMk cId="1630457610" sldId="278"/>
            <ac:graphicFrameMk id="3" creationId="{44F05050-D2BE-4EE2-B006-DC79DF3600B7}"/>
          </ac:graphicFrameMkLst>
        </pc:graphicFrameChg>
        <pc:graphicFrameChg chg="mod">
          <ac:chgData name="Daniel Kinzelmann" userId="565694bb6f7eb92d" providerId="LiveId" clId="{2386DF6B-46B7-46D8-BB85-D9554EB72FA7}" dt="2020-01-09T10:05:39.239" v="434"/>
          <ac:graphicFrameMkLst>
            <pc:docMk/>
            <pc:sldMk cId="1630457610" sldId="278"/>
            <ac:graphicFrameMk id="11" creationId="{00000000-0000-0000-0000-000000000000}"/>
          </ac:graphicFrameMkLst>
        </pc:graphicFrameChg>
        <pc:picChg chg="add del">
          <ac:chgData name="Daniel Kinzelmann" userId="565694bb6f7eb92d" providerId="LiveId" clId="{2386DF6B-46B7-46D8-BB85-D9554EB72FA7}" dt="2020-01-09T10:01:06.405" v="345" actId="478"/>
          <ac:picMkLst>
            <pc:docMk/>
            <pc:sldMk cId="1630457610" sldId="278"/>
            <ac:picMk id="4" creationId="{C4AFCC40-25AF-422D-A6A0-DE4F0B04AB26}"/>
          </ac:picMkLst>
        </pc:picChg>
        <pc:picChg chg="add mod">
          <ac:chgData name="Daniel Kinzelmann" userId="565694bb6f7eb92d" providerId="LiveId" clId="{2386DF6B-46B7-46D8-BB85-D9554EB72FA7}" dt="2020-01-09T10:03:05.117" v="364" actId="1076"/>
          <ac:picMkLst>
            <pc:docMk/>
            <pc:sldMk cId="1630457610" sldId="278"/>
            <ac:picMk id="13" creationId="{862E1207-4E39-468C-A435-074D321DAE6E}"/>
          </ac:picMkLst>
        </pc:picChg>
        <pc:picChg chg="add mod">
          <ac:chgData name="Daniel Kinzelmann" userId="565694bb6f7eb92d" providerId="LiveId" clId="{2386DF6B-46B7-46D8-BB85-D9554EB72FA7}" dt="2020-01-09T10:03:11.490" v="367" actId="1076"/>
          <ac:picMkLst>
            <pc:docMk/>
            <pc:sldMk cId="1630457610" sldId="278"/>
            <ac:picMk id="15" creationId="{84C46948-F690-4BDD-92A3-4EAD23FA8534}"/>
          </ac:picMkLst>
        </pc:picChg>
        <pc:picChg chg="add mod">
          <ac:chgData name="Daniel Kinzelmann" userId="565694bb6f7eb92d" providerId="LiveId" clId="{2386DF6B-46B7-46D8-BB85-D9554EB72FA7}" dt="2020-01-09T10:03:09.718" v="366" actId="1076"/>
          <ac:picMkLst>
            <pc:docMk/>
            <pc:sldMk cId="1630457610" sldId="278"/>
            <ac:picMk id="17" creationId="{E43C5207-A209-42A5-94B5-1D1E347AC92A}"/>
          </ac:picMkLst>
        </pc:picChg>
        <pc:picChg chg="add mod">
          <ac:chgData name="Daniel Kinzelmann" userId="565694bb6f7eb92d" providerId="LiveId" clId="{2386DF6B-46B7-46D8-BB85-D9554EB72FA7}" dt="2020-01-09T10:03:07.152" v="365" actId="1076"/>
          <ac:picMkLst>
            <pc:docMk/>
            <pc:sldMk cId="1630457610" sldId="278"/>
            <ac:picMk id="18" creationId="{C84D9500-21F4-4C95-9BCB-3E1E74A1AB75}"/>
          </ac:picMkLst>
        </pc:picChg>
      </pc:sldChg>
      <pc:sldMasterChg chg="modTransition modSldLayout">
        <pc:chgData name="Daniel Kinzelmann" userId="565694bb6f7eb92d" providerId="LiveId" clId="{2386DF6B-46B7-46D8-BB85-D9554EB72FA7}" dt="2020-01-09T09:55:37.280" v="224"/>
        <pc:sldMasterMkLst>
          <pc:docMk/>
          <pc:sldMasterMk cId="4043923982" sldId="2147483660"/>
        </pc:sldMasterMkLst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55569204" sldId="2147483661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628275891" sldId="2147483662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813644378" sldId="2147483663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96999627" sldId="2147483664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163253523" sldId="2147483665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85169892" sldId="2147483666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822438252" sldId="2147483667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2412495353" sldId="2147483668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23676684" sldId="2147483669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587368179" sldId="2147483670"/>
          </pc:sldLayoutMkLst>
        </pc:sldLayoutChg>
        <pc:sldLayoutChg chg="modTransition">
          <pc:chgData name="Daniel Kinzelmann" userId="565694bb6f7eb92d" providerId="LiveId" clId="{2386DF6B-46B7-46D8-BB85-D9554EB72FA7}" dt="2020-01-09T09:55:37.280" v="224"/>
          <pc:sldLayoutMkLst>
            <pc:docMk/>
            <pc:sldMasterMk cId="4043923982" sldId="2147483660"/>
            <pc:sldLayoutMk cId="330686790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Exkursion Groz-Beckert KG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 custT="1"/>
      <dgm:spPr/>
      <dgm:t>
        <a:bodyPr/>
        <a:lstStyle/>
        <a:p>
          <a:r>
            <a:rPr lang="de-DE" sz="24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Exkursion Groz-Beckert KG</a:t>
          </a:r>
        </a:p>
      </dsp:txBody>
      <dsp:txXfrm>
        <a:off x="166737" y="0"/>
        <a:ext cx="9369565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b="0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</a:t>
          </a:r>
        </a:p>
      </dsp:txBody>
      <dsp:txXfrm>
        <a:off x="166737" y="0"/>
        <a:ext cx="9369565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2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Hüseyin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359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Hüseyin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917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Hüseyin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60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754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Angelo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Angelo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64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Angelo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47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162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Eduard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3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Angelo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Eduard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71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871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Zuständig Adrian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67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Zuständig Adrian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09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Daniel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Daniel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68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Zuständig</a:t>
            </a:r>
            <a:r>
              <a:rPr lang="de-DE" baseline="0" dirty="0"/>
              <a:t> Daniel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13.01.2020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0" Type="http://schemas.openxmlformats.org/officeDocument/2006/relationships/image" Target="../media/image20.png"/><Relationship Id="rId4" Type="http://schemas.openxmlformats.org/officeDocument/2006/relationships/diagramData" Target="../diagrams/data11.xml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20.png"/><Relationship Id="rId4" Type="http://schemas.openxmlformats.org/officeDocument/2006/relationships/diagramData" Target="../diagrams/data12.xml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13.xml"/><Relationship Id="rId3" Type="http://schemas.openxmlformats.org/officeDocument/2006/relationships/image" Target="../media/image22.gif"/><Relationship Id="rId7" Type="http://schemas.openxmlformats.org/officeDocument/2006/relationships/image" Target="../media/image26.jpg"/><Relationship Id="rId12" Type="http://schemas.openxmlformats.org/officeDocument/2006/relationships/diagramColors" Target="../diagrams/colors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diagramQuickStyle" Target="../diagrams/quickStyle13.xml"/><Relationship Id="rId5" Type="http://schemas.openxmlformats.org/officeDocument/2006/relationships/image" Target="../media/image24.jpg"/><Relationship Id="rId10" Type="http://schemas.openxmlformats.org/officeDocument/2006/relationships/diagramLayout" Target="../diagrams/layout13.xml"/><Relationship Id="rId4" Type="http://schemas.openxmlformats.org/officeDocument/2006/relationships/image" Target="../media/image23.jpg"/><Relationship Id="rId9" Type="http://schemas.openxmlformats.org/officeDocument/2006/relationships/diagramData" Target="../diagrams/data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ngelo\Documents\Hochschule%20Albstadt-Sigmaringen\Semester%205\Projektstudium\Live-Demo.mp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sv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microsoft.com/office/2007/relationships/hdphoto" Target="../media/hdphoto1.wdp"/><Relationship Id="rId4" Type="http://schemas.openxmlformats.org/officeDocument/2006/relationships/diagramData" Target="../diagrams/data4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11.png"/><Relationship Id="rId4" Type="http://schemas.openxmlformats.org/officeDocument/2006/relationships/diagramData" Target="../diagrams/data5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15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14.png"/><Relationship Id="rId4" Type="http://schemas.openxmlformats.org/officeDocument/2006/relationships/diagramData" Target="../diagrams/data6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22689" y="6031297"/>
            <a:ext cx="11946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Agiles SCRUM-Team</a:t>
            </a:r>
            <a:b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Adrian 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Gröne,  Angelo Cavallaro,  Daniel Kinzelmann,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4205168"/>
            <a:ext cx="6866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3402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087945034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D4D3468-CB40-49E4-A0A4-BCCBFBD47B55}"/>
              </a:ext>
            </a:extLst>
          </p:cNvPr>
          <p:cNvSpPr/>
          <p:nvPr/>
        </p:nvSpPr>
        <p:spPr>
          <a:xfrm>
            <a:off x="500026" y="632958"/>
            <a:ext cx="666201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Vergleich: Wareneingang im SAP (MIGO)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76EA87-4281-4DC6-9F32-1BED43DEA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4" y="1387354"/>
            <a:ext cx="9798082" cy="52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711030478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632958"/>
            <a:ext cx="790152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Wareneingang SAPlexa: Liste aller Bestellungen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86B7D4-53DF-4B1B-89DB-CC2923D6CC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04" y="1387652"/>
            <a:ext cx="9626464" cy="52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1895052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632958"/>
            <a:ext cx="7980454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Wareneingang SAPlexa: Übersicht zur Bestellung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2E51D0-E903-4093-AC7B-B1510158D8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2" y="1387652"/>
            <a:ext cx="9518248" cy="53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4205168"/>
            <a:ext cx="6866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endParaRPr lang="de-DE" sz="32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</p:txBody>
      </p:sp>
      <p:sp>
        <p:nvSpPr>
          <p:cNvPr id="3" name="Parallelogramm 2"/>
          <p:cNvSpPr/>
          <p:nvPr/>
        </p:nvSpPr>
        <p:spPr>
          <a:xfrm>
            <a:off x="4896646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5">
                    <a:lumMod val="50000"/>
                  </a:schemeClr>
                </a:solidFill>
              </a:rPr>
              <a:t>EKPO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100734" y="5917417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0E8E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HANA</a:t>
            </a:r>
          </a:p>
        </p:txBody>
      </p:sp>
      <p:sp>
        <p:nvSpPr>
          <p:cNvPr id="12" name="Cube 11"/>
          <p:cNvSpPr>
            <a:spLocks noChangeAspect="1"/>
          </p:cNvSpPr>
          <p:nvPr/>
        </p:nvSpPr>
        <p:spPr>
          <a:xfrm>
            <a:off x="5389743" y="4262354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FB1</a:t>
            </a:r>
          </a:p>
        </p:txBody>
      </p:sp>
      <p:sp>
        <p:nvSpPr>
          <p:cNvPr id="13" name="Cube 12"/>
          <p:cNvSpPr>
            <a:spLocks noChangeAspect="1"/>
          </p:cNvSpPr>
          <p:nvPr/>
        </p:nvSpPr>
        <p:spPr>
          <a:xfrm>
            <a:off x="6463104" y="4262354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FB2</a:t>
            </a:r>
          </a:p>
        </p:txBody>
      </p:sp>
      <p:sp>
        <p:nvSpPr>
          <p:cNvPr id="14" name="Cube 13"/>
          <p:cNvSpPr>
            <a:spLocks noChangeAspect="1"/>
          </p:cNvSpPr>
          <p:nvPr/>
        </p:nvSpPr>
        <p:spPr>
          <a:xfrm>
            <a:off x="7536465" y="4258986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FB3</a:t>
            </a:r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8609826" y="4258986"/>
            <a:ext cx="754920" cy="690674"/>
          </a:xfrm>
          <a:prstGeom prst="cube">
            <a:avLst>
              <a:gd name="adj" fmla="val 27649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FB4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56890" y="4303329"/>
            <a:ext cx="2058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Funktionsbausteine</a:t>
            </a:r>
            <a:br>
              <a:rPr lang="de-DE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Remote-fähig</a:t>
            </a:r>
          </a:p>
        </p:txBody>
      </p:sp>
      <p:sp>
        <p:nvSpPr>
          <p:cNvPr id="17" name="Textfeld 2"/>
          <p:cNvSpPr txBox="1">
            <a:spLocks noChangeArrowheads="1"/>
          </p:cNvSpPr>
          <p:nvPr/>
        </p:nvSpPr>
        <p:spPr bwMode="auto">
          <a:xfrm>
            <a:off x="5030992" y="2376320"/>
            <a:ext cx="5172075" cy="1574277"/>
          </a:xfrm>
          <a:prstGeom prst="wedgeRectCallout">
            <a:avLst>
              <a:gd name="adj1" fmla="val -34584"/>
              <a:gd name="adj2" fmla="val 6734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FUNCTION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ZE268_GETPROPOSALLIST 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L_PREFIX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TYPE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CONCATENATE </a:t>
            </a:r>
            <a:r>
              <a:rPr lang="de-DE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'%'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I_PREFIX </a:t>
            </a:r>
            <a:r>
              <a:rPr lang="de-DE" sz="1000" dirty="0">
                <a:solidFill>
                  <a:srgbClr val="4DA61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'%'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INTO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L_PREFIX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EBELN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LIFNR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BEDAT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EKKO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INTO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CORRESPONDING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FIELDS OF TABLE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@E_ORDERLIST</a:t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EKKO</a:t>
            </a:r>
            <a:r>
              <a:rPr lang="de-DE" sz="1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~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EBELN </a:t>
            </a: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LIKE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@L_PREFIX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ENDFUNCTION</a:t>
            </a:r>
            <a:r>
              <a:rPr lang="de-DE" sz="1000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9" y="5865288"/>
            <a:ext cx="1031346" cy="525988"/>
          </a:xfrm>
          <a:prstGeom prst="rect">
            <a:avLst/>
          </a:prstGeom>
        </p:spPr>
      </p:pic>
      <p:sp>
        <p:nvSpPr>
          <p:cNvPr id="26" name="Parallelogramm 25"/>
          <p:cNvSpPr/>
          <p:nvPr/>
        </p:nvSpPr>
        <p:spPr>
          <a:xfrm>
            <a:off x="6347467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5">
                    <a:lumMod val="50000"/>
                  </a:schemeClr>
                </a:solidFill>
              </a:rPr>
              <a:t>EKKO</a:t>
            </a:r>
          </a:p>
        </p:txBody>
      </p:sp>
      <p:sp>
        <p:nvSpPr>
          <p:cNvPr id="27" name="Parallelogramm 26"/>
          <p:cNvSpPr/>
          <p:nvPr/>
        </p:nvSpPr>
        <p:spPr>
          <a:xfrm>
            <a:off x="7826597" y="5914490"/>
            <a:ext cx="1566458" cy="476786"/>
          </a:xfrm>
          <a:prstGeom prst="parallelogram">
            <a:avLst>
              <a:gd name="adj" fmla="val 932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5">
                    <a:lumMod val="50000"/>
                  </a:schemeClr>
                </a:solidFill>
              </a:rPr>
              <a:t>EKET</a:t>
            </a:r>
          </a:p>
        </p:txBody>
      </p:sp>
      <p:cxnSp>
        <p:nvCxnSpPr>
          <p:cNvPr id="30" name="Gerader Verbinder 29"/>
          <p:cNvCxnSpPr/>
          <p:nvPr/>
        </p:nvCxnSpPr>
        <p:spPr>
          <a:xfrm>
            <a:off x="673011" y="5560142"/>
            <a:ext cx="102960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692679" y="5506067"/>
            <a:ext cx="102960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SAP Java Connector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502504" y="2667547"/>
            <a:ext cx="8257099" cy="2963997"/>
            <a:chOff x="2273245" y="3533854"/>
            <a:chExt cx="8257099" cy="2963997"/>
          </a:xfrm>
        </p:grpSpPr>
        <p:sp>
          <p:nvSpPr>
            <p:cNvPr id="15" name="Abgerundetes Rechteck 14"/>
            <p:cNvSpPr/>
            <p:nvPr/>
          </p:nvSpPr>
          <p:spPr>
            <a:xfrm>
              <a:off x="2273245" y="4020757"/>
              <a:ext cx="8257099" cy="24770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2516738" y="3827847"/>
              <a:ext cx="1451429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738" y="3533854"/>
              <a:ext cx="1428750" cy="800100"/>
            </a:xfrm>
            <a:prstGeom prst="rect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8979739" y="2961540"/>
            <a:ext cx="2446655" cy="2670004"/>
            <a:chOff x="8563337" y="3232399"/>
            <a:chExt cx="2446655" cy="2670004"/>
          </a:xfrm>
        </p:grpSpPr>
        <p:sp>
          <p:nvSpPr>
            <p:cNvPr id="3" name="Abgerundetes Rechteck 2"/>
            <p:cNvSpPr/>
            <p:nvPr/>
          </p:nvSpPr>
          <p:spPr>
            <a:xfrm>
              <a:off x="8563337" y="3435302"/>
              <a:ext cx="2446655" cy="24671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Cube 6"/>
            <p:cNvSpPr>
              <a:spLocks noChangeAspect="1"/>
            </p:cNvSpPr>
            <p:nvPr/>
          </p:nvSpPr>
          <p:spPr>
            <a:xfrm>
              <a:off x="8758424" y="4100591"/>
              <a:ext cx="754920" cy="69067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FB1</a:t>
              </a: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917" y="3232399"/>
              <a:ext cx="1031346" cy="525988"/>
            </a:xfrm>
            <a:prstGeom prst="rect">
              <a:avLst/>
            </a:prstGeom>
          </p:spPr>
        </p:pic>
        <p:sp>
          <p:nvSpPr>
            <p:cNvPr id="9" name="Cube 8"/>
            <p:cNvSpPr>
              <a:spLocks noChangeAspect="1"/>
            </p:cNvSpPr>
            <p:nvPr/>
          </p:nvSpPr>
          <p:spPr>
            <a:xfrm>
              <a:off x="951334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Cube 9"/>
            <p:cNvSpPr>
              <a:spLocks noChangeAspect="1"/>
            </p:cNvSpPr>
            <p:nvPr/>
          </p:nvSpPr>
          <p:spPr>
            <a:xfrm>
              <a:off x="996346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Cube 11"/>
            <p:cNvSpPr>
              <a:spLocks noChangeAspect="1"/>
            </p:cNvSpPr>
            <p:nvPr/>
          </p:nvSpPr>
          <p:spPr>
            <a:xfrm>
              <a:off x="1041358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248696" y="5212154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E8E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HANA</a:t>
              </a:r>
            </a:p>
          </p:txBody>
        </p:sp>
      </p:grpSp>
      <p:sp>
        <p:nvSpPr>
          <p:cNvPr id="20" name="Rechteck 19"/>
          <p:cNvSpPr/>
          <p:nvPr/>
        </p:nvSpPr>
        <p:spPr>
          <a:xfrm>
            <a:off x="760079" y="3475194"/>
            <a:ext cx="8587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Collection&lt;Order&gt;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prefix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.getFunction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„FB1"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JCoParameterList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.getImportParameterList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function</a:t>
            </a:r>
            <a:r>
              <a:rPr lang="de-DE" dirty="0" err="1">
                <a:latin typeface="Consolas" panose="020B0609020204030204" pitchFamily="49" charset="0"/>
              </a:rPr>
              <a:t>.execute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(..);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 err="1"/>
              <a:t>JCoParameterList</a:t>
            </a:r>
            <a:r>
              <a:rPr lang="de-DE" dirty="0"/>
              <a:t>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valuelist</a:t>
            </a:r>
            <a:r>
              <a:rPr lang="de-DE" dirty="0"/>
              <a:t> = </a:t>
            </a:r>
            <a:r>
              <a:rPr lang="de-DE" dirty="0" err="1"/>
              <a:t>function.getExportParameterList</a:t>
            </a:r>
            <a:r>
              <a:rPr lang="de-DE" dirty="0"/>
              <a:t>();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orderlist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727812" y="5245866"/>
            <a:ext cx="3778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rgbClr val="0184C4"/>
                </a:solidFill>
                <a:latin typeface="Corbel Light" panose="020B0303020204020204" pitchFamily="34" charset="0"/>
              </a:rPr>
              <a:t>After importing the JCo Jar-Library</a:t>
            </a:r>
            <a:endParaRPr lang="en-GB" sz="1400" dirty="0">
              <a:solidFill>
                <a:srgbClr val="0184C4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1300531" y="5955950"/>
            <a:ext cx="9750724" cy="132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i="1" dirty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transferiert ?</a:t>
            </a:r>
            <a:br>
              <a:rPr lang="de-DE" sz="3200" i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endParaRPr lang="de-DE" sz="2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und Datentransfer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502505" y="2464349"/>
            <a:ext cx="2728660" cy="2963997"/>
            <a:chOff x="2273246" y="3533854"/>
            <a:chExt cx="2728660" cy="2963997"/>
          </a:xfrm>
        </p:grpSpPr>
        <p:sp>
          <p:nvSpPr>
            <p:cNvPr id="9" name="Abgerundetes Rechteck 8"/>
            <p:cNvSpPr/>
            <p:nvPr/>
          </p:nvSpPr>
          <p:spPr>
            <a:xfrm>
              <a:off x="2273246" y="4020757"/>
              <a:ext cx="2728660" cy="24770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516738" y="3827847"/>
              <a:ext cx="1451429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738" y="3533854"/>
              <a:ext cx="1428750" cy="800100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8979739" y="2758342"/>
            <a:ext cx="2446655" cy="2670004"/>
            <a:chOff x="8563337" y="3232399"/>
            <a:chExt cx="2446655" cy="2670004"/>
          </a:xfrm>
        </p:grpSpPr>
        <p:sp>
          <p:nvSpPr>
            <p:cNvPr id="14" name="Abgerundetes Rechteck 13"/>
            <p:cNvSpPr/>
            <p:nvPr/>
          </p:nvSpPr>
          <p:spPr>
            <a:xfrm>
              <a:off x="8563337" y="3435302"/>
              <a:ext cx="2446655" cy="24671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Cube 14"/>
            <p:cNvSpPr>
              <a:spLocks noChangeAspect="1"/>
            </p:cNvSpPr>
            <p:nvPr/>
          </p:nvSpPr>
          <p:spPr>
            <a:xfrm>
              <a:off x="8758424" y="4100591"/>
              <a:ext cx="754920" cy="69067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FB1</a:t>
              </a:r>
            </a:p>
          </p:txBody>
        </p:sp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917" y="3232399"/>
              <a:ext cx="1031346" cy="525988"/>
            </a:xfrm>
            <a:prstGeom prst="rect">
              <a:avLst/>
            </a:prstGeom>
          </p:spPr>
        </p:pic>
        <p:sp>
          <p:nvSpPr>
            <p:cNvPr id="17" name="Cube 16"/>
            <p:cNvSpPr>
              <a:spLocks noChangeAspect="1"/>
            </p:cNvSpPr>
            <p:nvPr/>
          </p:nvSpPr>
          <p:spPr>
            <a:xfrm>
              <a:off x="951334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Cube 17"/>
            <p:cNvSpPr>
              <a:spLocks noChangeAspect="1"/>
            </p:cNvSpPr>
            <p:nvPr/>
          </p:nvSpPr>
          <p:spPr>
            <a:xfrm>
              <a:off x="996346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Cube 18"/>
            <p:cNvSpPr>
              <a:spLocks noChangeAspect="1"/>
            </p:cNvSpPr>
            <p:nvPr/>
          </p:nvSpPr>
          <p:spPr>
            <a:xfrm>
              <a:off x="10413584" y="4379451"/>
              <a:ext cx="450120" cy="411814"/>
            </a:xfrm>
            <a:prstGeom prst="cube">
              <a:avLst>
                <a:gd name="adj" fmla="val 27649"/>
              </a:avLst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9248696" y="5212154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0E8E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HANA</a:t>
              </a:r>
            </a:p>
          </p:txBody>
        </p:sp>
      </p:grpSp>
      <p:sp>
        <p:nvSpPr>
          <p:cNvPr id="3" name="Rechteck 2"/>
          <p:cNvSpPr/>
          <p:nvPr/>
        </p:nvSpPr>
        <p:spPr>
          <a:xfrm>
            <a:off x="4196479" y="5785608"/>
            <a:ext cx="40374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Welche Daten werden in der Praxis relevant?</a:t>
            </a:r>
            <a:endParaRPr lang="de-DE" sz="1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739390" y="3512981"/>
            <a:ext cx="1373440" cy="1773374"/>
            <a:chOff x="1269530" y="3633719"/>
            <a:chExt cx="1373440" cy="1773374"/>
          </a:xfrm>
        </p:grpSpPr>
        <p:sp>
          <p:nvSpPr>
            <p:cNvPr id="4" name="Eine Ecke des Rechtecks schneiden 3"/>
            <p:cNvSpPr/>
            <p:nvPr/>
          </p:nvSpPr>
          <p:spPr>
            <a:xfrm>
              <a:off x="1269530" y="3633719"/>
              <a:ext cx="1233538" cy="1773374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320117" y="3633719"/>
              <a:ext cx="87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Order</a:t>
              </a:r>
            </a:p>
          </p:txBody>
        </p:sp>
        <p:sp>
          <p:nvSpPr>
            <p:cNvPr id="24" name="Eine Ecke des Rechtecks schneiden 23"/>
            <p:cNvSpPr>
              <a:spLocks noChangeAspect="1"/>
            </p:cNvSpPr>
            <p:nvPr/>
          </p:nvSpPr>
          <p:spPr>
            <a:xfrm>
              <a:off x="1772291" y="4419528"/>
              <a:ext cx="626027" cy="900000"/>
            </a:xfrm>
            <a:prstGeom prst="snip1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765661" y="4380297"/>
              <a:ext cx="87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Item</a:t>
              </a:r>
            </a:p>
          </p:txBody>
        </p:sp>
      </p:grpSp>
      <p:sp>
        <p:nvSpPr>
          <p:cNvPr id="38" name="Rechteck 37"/>
          <p:cNvSpPr/>
          <p:nvPr/>
        </p:nvSpPr>
        <p:spPr>
          <a:xfrm>
            <a:off x="3904171" y="3564007"/>
            <a:ext cx="4368504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Suchpräfix, Bestellnummer, Bestellpositionen, </a:t>
            </a:r>
            <a:b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Lieferantenbezeichnung, Bestellmenge, Datum, </a:t>
            </a:r>
            <a:b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i="1" dirty="0">
                <a:solidFill>
                  <a:srgbClr val="385723"/>
                </a:solidFill>
                <a:latin typeface="Corbel Light" panose="020B0303020204020204" pitchFamily="34" charset="0"/>
              </a:rPr>
              <a:t>Lieferplaneinteilung</a:t>
            </a:r>
            <a:endParaRPr lang="de-DE" sz="1400" i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39" name="Nach unten gekrümmter Pfeil 38"/>
          <p:cNvSpPr/>
          <p:nvPr/>
        </p:nvSpPr>
        <p:spPr>
          <a:xfrm>
            <a:off x="3434311" y="2790784"/>
            <a:ext cx="5483165" cy="1035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unten gekrümmter Pfeil 39"/>
          <p:cNvSpPr/>
          <p:nvPr/>
        </p:nvSpPr>
        <p:spPr>
          <a:xfrm rot="10800000">
            <a:off x="3271514" y="4423362"/>
            <a:ext cx="5483165" cy="10358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Exkursion bei </a:t>
            </a:r>
            <a:r>
              <a:rPr lang="de-DE" sz="3200" b="1" dirty="0" err="1" smtClean="0">
                <a:solidFill>
                  <a:srgbClr val="385723"/>
                </a:solidFill>
                <a:latin typeface="Corbel Light" panose="020B0303020204020204" pitchFamily="34" charset="0"/>
              </a:rPr>
              <a:t>Groz-Beckert</a:t>
            </a: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 KG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A17D84E-DD53-4661-BF8B-EB549A7F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11" y="2861295"/>
            <a:ext cx="2720262" cy="20444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B44675-D2D9-4084-BD13-E4B674609B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" y="1706729"/>
            <a:ext cx="1352939" cy="13529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73EC710-8A2A-4ACF-9D40-2D23F1A6F9B4}"/>
              </a:ext>
            </a:extLst>
          </p:cNvPr>
          <p:cNvSpPr txBox="1"/>
          <p:nvPr/>
        </p:nvSpPr>
        <p:spPr>
          <a:xfrm>
            <a:off x="68514" y="3244334"/>
            <a:ext cx="20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Lydia, pick per </a:t>
            </a:r>
            <a:r>
              <a:rPr lang="de-DE" dirty="0" err="1"/>
              <a:t>voice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82FCC5-D88B-46FD-9169-71772839723F}"/>
              </a:ext>
            </a:extLst>
          </p:cNvPr>
          <p:cNvSpPr txBox="1"/>
          <p:nvPr/>
        </p:nvSpPr>
        <p:spPr>
          <a:xfrm>
            <a:off x="2401676" y="4912138"/>
            <a:ext cx="202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Koordiniert die Laufwege zur Ware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368A879-3E14-449A-B75D-970FE29C9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21" y="1706729"/>
            <a:ext cx="1591693" cy="135293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F39464B-D3DD-4D60-BDAA-82A7CB3D29A9}"/>
              </a:ext>
            </a:extLst>
          </p:cNvPr>
          <p:cNvSpPr txBox="1"/>
          <p:nvPr/>
        </p:nvSpPr>
        <p:spPr>
          <a:xfrm>
            <a:off x="5130147" y="3242237"/>
            <a:ext cx="15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Geräuschpegel</a:t>
            </a:r>
            <a:endParaRPr lang="en-GB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BCF89C4-9E04-481B-A131-ED380622A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77" y="3191872"/>
            <a:ext cx="1199627" cy="1383302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D658AEC9-3782-4C1B-98BB-055DF797E7CF}"/>
              </a:ext>
            </a:extLst>
          </p:cNvPr>
          <p:cNvSpPr txBox="1"/>
          <p:nvPr/>
        </p:nvSpPr>
        <p:spPr>
          <a:xfrm>
            <a:off x="7076107" y="4766962"/>
            <a:ext cx="2520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Bedarf an Sprachassistenz ist vorhanden</a:t>
            </a:r>
            <a:endParaRPr lang="en-GB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53FDAB5D-CD38-4029-9E49-9EE45ED1F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471" y="1525709"/>
            <a:ext cx="1886780" cy="133558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FB4A64B-575D-4611-90F5-28535579DA6B}"/>
              </a:ext>
            </a:extLst>
          </p:cNvPr>
          <p:cNvSpPr txBox="1"/>
          <p:nvPr/>
        </p:nvSpPr>
        <p:spPr>
          <a:xfrm>
            <a:off x="9258938" y="3242237"/>
            <a:ext cx="260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Problemanalyse durch Mitarbeiterbefragung</a:t>
            </a:r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7E5195C-6591-49D8-BF07-5C241F31129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3F603CA4-450F-4C65-BB40-468F738AE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86313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8" name="Rechteck 17">
            <a:extLst>
              <a:ext uri="{FF2B5EF4-FFF2-40B4-BE49-F238E27FC236}">
                <a16:creationId xmlns:a16="http://schemas.microsoft.com/office/drawing/2014/main" id="{B3C08004-91E1-47E4-8FEB-A404C79F3C6A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Groz-Beckert KG</a:t>
            </a:r>
          </a:p>
        </p:txBody>
      </p:sp>
    </p:spTree>
    <p:extLst>
      <p:ext uri="{BB962C8B-B14F-4D97-AF65-F5344CB8AC3E}">
        <p14:creationId xmlns:p14="http://schemas.microsoft.com/office/powerpoint/2010/main" val="4434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500026" y="8443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73950" y="1767025"/>
            <a:ext cx="61009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Graphical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Groz-Beckert KG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3004918" y="454284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  <a:hlinkClick r:id="rId3" action="ppaction://hlinkfile"/>
              </a:rPr>
              <a:t>Video-Tutorial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4003910" y="1213024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rgbClr val="A9D18E"/>
                </a:solidFill>
                <a:ln>
                  <a:solidFill>
                    <a:srgbClr val="A9D18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rgbClr val="A9D18E"/>
              </a:solidFill>
              <a:ln>
                <a:solidFill>
                  <a:srgbClr val="A9D18E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986739527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159406" y="2879232"/>
            <a:ext cx="83214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Ausweitung der Sprachassistenz auf weitere betriebliche Bereiche (z.B. Warenausgang)</a:t>
            </a:r>
            <a:br>
              <a:rPr lang="de-DE" dirty="0"/>
            </a:br>
            <a:endParaRPr lang="de-DE" dirty="0"/>
          </a:p>
          <a:p>
            <a:r>
              <a:rPr lang="de-DE" dirty="0"/>
              <a:t>Wareneingang über SAPlexa bucht nur eine Einheit – Dynamisierung der Buchung</a:t>
            </a:r>
          </a:p>
          <a:p>
            <a:endParaRPr lang="de-DE" dirty="0"/>
          </a:p>
          <a:p>
            <a:r>
              <a:rPr lang="de-DE" dirty="0"/>
              <a:t>Berücksichtigung des Qualitätsprüfbestandes einbauen</a:t>
            </a:r>
          </a:p>
          <a:p>
            <a:endParaRPr lang="de-DE" dirty="0"/>
          </a:p>
          <a:p>
            <a:r>
              <a:rPr lang="de-DE" dirty="0"/>
              <a:t>Möglichkeit zur Selektion von Positionen zur Teillieferungen über </a:t>
            </a:r>
            <a:r>
              <a:rPr lang="de-DE" dirty="0" smtClean="0"/>
              <a:t>Sprache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Schließfunktionen der GUI-Fenster über Sprachsteuerung</a:t>
            </a:r>
            <a:endParaRPr lang="de-DE" dirty="0" smtClean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Projektausblick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Erweiterungsmöglichkeiten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399649" y="3228040"/>
            <a:ext cx="1392702" cy="4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09575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7" name="Rechteck 26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Szenario / Aufgabe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Logistik / Wareneingang</a:t>
            </a:r>
          </a:p>
        </p:txBody>
      </p:sp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5183048" y="3048554"/>
            <a:ext cx="1392702" cy="40192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3450474"/>
            <a:ext cx="686682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3200" b="1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2445986" y="4205168"/>
            <a:ext cx="6866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endParaRPr lang="de-DE" sz="32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65294936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4F05050-D2BE-4EE2-B006-DC79DF3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16717"/>
              </p:ext>
            </p:extLst>
          </p:nvPr>
        </p:nvGraphicFramePr>
        <p:xfrm>
          <a:off x="1083324" y="2122972"/>
          <a:ext cx="9703041" cy="40585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5760">
                  <a:extLst>
                    <a:ext uri="{9D8B030D-6E8A-4147-A177-3AD203B41FA5}">
                      <a16:colId xmlns:a16="http://schemas.microsoft.com/office/drawing/2014/main" val="3228370622"/>
                    </a:ext>
                  </a:extLst>
                </a:gridCol>
                <a:gridCol w="2425760">
                  <a:extLst>
                    <a:ext uri="{9D8B030D-6E8A-4147-A177-3AD203B41FA5}">
                      <a16:colId xmlns:a16="http://schemas.microsoft.com/office/drawing/2014/main" val="1887970219"/>
                    </a:ext>
                  </a:extLst>
                </a:gridCol>
                <a:gridCol w="2777045">
                  <a:extLst>
                    <a:ext uri="{9D8B030D-6E8A-4147-A177-3AD203B41FA5}">
                      <a16:colId xmlns:a16="http://schemas.microsoft.com/office/drawing/2014/main" val="228323014"/>
                    </a:ext>
                  </a:extLst>
                </a:gridCol>
                <a:gridCol w="2074476">
                  <a:extLst>
                    <a:ext uri="{9D8B030D-6E8A-4147-A177-3AD203B41FA5}">
                      <a16:colId xmlns:a16="http://schemas.microsoft.com/office/drawing/2014/main" val="1927800248"/>
                    </a:ext>
                  </a:extLst>
                </a:gridCol>
              </a:tblGrid>
              <a:tr h="411981"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CMU Sphinx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55725"/>
                  </a:ext>
                </a:extLst>
              </a:tr>
              <a:tr h="6680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10528"/>
                  </a:ext>
                </a:extLst>
              </a:tr>
              <a:tr h="1143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Kostenpflichtig/API-Key nötig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Gut dokumentiert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für beste Qualität maßgeblich angepasst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30448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r>
                        <a:rPr lang="de-DE" dirty="0"/>
                        <a:t>Geringste Fehlerquote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Kostenlos/Ohne API-Key nutzbar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03054"/>
                  </a:ext>
                </a:extLst>
              </a:tr>
              <a:tr h="8948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Bereits Erfahrungen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23690"/>
                  </a:ext>
                </a:extLst>
              </a:tr>
            </a:tbl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862E1207-4E39-468C-A435-074D321DAE6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61641" y="2639231"/>
            <a:ext cx="47625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C46948-F690-4BDD-92A3-4EAD23FA85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0081" y="2606537"/>
            <a:ext cx="476250" cy="4762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43C5207-A209-42A5-94B5-1D1E347AC9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0369" y="2606537"/>
            <a:ext cx="476250" cy="47625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D9500-21F4-4C95-9BCB-3E1E74A1AB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96496" y="2639231"/>
            <a:ext cx="476250" cy="4762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Recherche und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630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1695654" y="1913486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falsche 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notwendig, 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Betonung fällt weg, dadurch genauere Differenzierung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1695654" y="3628950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4384210" y="4833512"/>
            <a:ext cx="1035170" cy="649208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5710118" y="4973450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41135"/>
              </p:ext>
            </p:extLst>
          </p:nvPr>
        </p:nvGraphicFramePr>
        <p:xfrm>
          <a:off x="1534499" y="2176636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START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STOP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3D163ADB-B9F3-4299-8833-BB68A74C52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593" t="440" r="55147" b="1944"/>
          <a:stretch/>
        </p:blipFill>
        <p:spPr>
          <a:xfrm>
            <a:off x="1688747" y="2976352"/>
            <a:ext cx="2675836" cy="119833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9EFC8C-D789-4DE7-B2DB-4C8DD4FA87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754" t="440" r="23986" b="1944"/>
          <a:stretch/>
        </p:blipFill>
        <p:spPr>
          <a:xfrm>
            <a:off x="4518831" y="2976352"/>
            <a:ext cx="2675835" cy="1198332"/>
          </a:xfrm>
          <a:prstGeom prst="rect">
            <a:avLst/>
          </a:prstGeom>
        </p:spPr>
      </p:pic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C976DA6-2031-4D0E-9B2E-372182BAE3B4}"/>
              </a:ext>
            </a:extLst>
          </p:cNvPr>
          <p:cNvSpPr/>
          <p:nvPr/>
        </p:nvSpPr>
        <p:spPr>
          <a:xfrm>
            <a:off x="7805535" y="4276148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9017728" y="3969527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Sehr ähnlich in Verteilung der Energiedichte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083AE38-E707-44F3-8E80-9A2A7CE5C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215" y="4702181"/>
            <a:ext cx="2675835" cy="131463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676C319-A8E9-481A-8822-B8A1FB456A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66" y="4702181"/>
            <a:ext cx="2675835" cy="1352739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</a:p>
        </p:txBody>
      </p:sp>
    </p:spTree>
    <p:extLst>
      <p:ext uri="{BB962C8B-B14F-4D97-AF65-F5344CB8AC3E}">
        <p14:creationId xmlns:p14="http://schemas.microsoft.com/office/powerpoint/2010/main" val="34748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0ADF1F0-B058-4986-B467-7160923F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60645"/>
              </p:ext>
            </p:extLst>
          </p:nvPr>
        </p:nvGraphicFramePr>
        <p:xfrm>
          <a:off x="1534499" y="2176636"/>
          <a:ext cx="5778304" cy="40135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152">
                  <a:extLst>
                    <a:ext uri="{9D8B030D-6E8A-4147-A177-3AD203B41FA5}">
                      <a16:colId xmlns:a16="http://schemas.microsoft.com/office/drawing/2014/main" val="1993746199"/>
                    </a:ext>
                  </a:extLst>
                </a:gridCol>
                <a:gridCol w="2889152">
                  <a:extLst>
                    <a:ext uri="{9D8B030D-6E8A-4147-A177-3AD203B41FA5}">
                      <a16:colId xmlns:a16="http://schemas.microsoft.com/office/drawing/2014/main" val="1749910419"/>
                    </a:ext>
                  </a:extLst>
                </a:gridCol>
              </a:tblGrid>
              <a:tr h="449199">
                <a:tc>
                  <a:txBody>
                    <a:bodyPr/>
                    <a:lstStyle/>
                    <a:p>
                      <a:r>
                        <a:rPr lang="de-DE" dirty="0"/>
                        <a:t>HANA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OKAY</a:t>
                      </a:r>
                    </a:p>
                  </a:txBody>
                  <a:tcPr>
                    <a:solidFill>
                      <a:srgbClr val="507E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226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4091"/>
                  </a:ext>
                </a:extLst>
              </a:tr>
              <a:tr h="17821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749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8A4337D-222F-419B-959C-112352968DD0}"/>
              </a:ext>
            </a:extLst>
          </p:cNvPr>
          <p:cNvSpPr txBox="1"/>
          <p:nvPr/>
        </p:nvSpPr>
        <p:spPr>
          <a:xfrm>
            <a:off x="8933067" y="3731447"/>
            <a:ext cx="25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Weist mehrere Unterschiede auf, dadurch leichter von Spracherkennung unterscheidbar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D7F76A-DCAD-4012-8EDE-33B7503B2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656" y="2833237"/>
            <a:ext cx="2647754" cy="13622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EC2C11-4A48-4952-A23C-388794887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909" y="2833237"/>
            <a:ext cx="2611642" cy="13432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613144F-CF33-4549-BC92-4461DEEEA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656" y="4664075"/>
            <a:ext cx="2647754" cy="13622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8BC222-CF98-4F04-9A5A-F35F5E3CB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0910" y="4664075"/>
            <a:ext cx="2611641" cy="1333686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C29C858-1563-49A0-81DD-B192A77DD781}"/>
              </a:ext>
            </a:extLst>
          </p:cNvPr>
          <p:cNvSpPr/>
          <p:nvPr/>
        </p:nvSpPr>
        <p:spPr>
          <a:xfrm>
            <a:off x="7805535" y="4276148"/>
            <a:ext cx="719460" cy="387927"/>
          </a:xfrm>
          <a:prstGeom prst="rightArrow">
            <a:avLst/>
          </a:prstGeom>
          <a:solidFill>
            <a:srgbClr val="507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Speech-2-Text</a:t>
            </a:r>
            <a:b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4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</a:t>
            </a:r>
          </a:p>
        </p:txBody>
      </p:sp>
    </p:spTree>
    <p:extLst>
      <p:ext uri="{BB962C8B-B14F-4D97-AF65-F5344CB8AC3E}">
        <p14:creationId xmlns:p14="http://schemas.microsoft.com/office/powerpoint/2010/main" val="25451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Breitbild</PresentationFormat>
  <Paragraphs>155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Corbel Light</vt:lpstr>
      <vt:lpstr>Courier New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Angelo</cp:lastModifiedBy>
  <cp:revision>179</cp:revision>
  <dcterms:created xsi:type="dcterms:W3CDTF">2019-11-12T15:28:56Z</dcterms:created>
  <dcterms:modified xsi:type="dcterms:W3CDTF">2020-01-13T12:51:22Z</dcterms:modified>
</cp:coreProperties>
</file>