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9" r:id="rId4"/>
    <p:sldId id="269" r:id="rId5"/>
    <p:sldId id="270" r:id="rId6"/>
    <p:sldId id="277" r:id="rId7"/>
    <p:sldId id="271" r:id="rId8"/>
    <p:sldId id="273" r:id="rId9"/>
    <p:sldId id="272" r:id="rId10"/>
    <p:sldId id="274" r:id="rId11"/>
    <p:sldId id="276" r:id="rId12"/>
    <p:sldId id="275" r:id="rId13"/>
    <p:sldId id="267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385723"/>
    <a:srgbClr val="99C184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1577" autoAdjust="0"/>
  </p:normalViewPr>
  <p:slideViewPr>
    <p:cSldViewPr snapToGrid="0">
      <p:cViewPr varScale="1">
        <p:scale>
          <a:sx n="83" d="100"/>
          <a:sy n="83" d="100"/>
        </p:scale>
        <p:origin x="25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(Herr </a:t>
          </a:r>
          <a:r>
            <a:rPr lang="de-DE" b="1" dirty="0" err="1">
              <a:solidFill>
                <a:schemeClr val="bg1"/>
              </a:solidFill>
              <a:latin typeface="Corbel Light" panose="020B0303020204020204" pitchFamily="34" charset="0"/>
            </a:rPr>
            <a:t>Stauß</a:t>
          </a:r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 ? Grundsätzliche Optimierung und Erweiterung der Funktionen?)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80340891-3FEB-4D7E-A9A9-98BB5EB92937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Motivation</a:t>
          </a:r>
        </a:p>
      </dgm:t>
    </dgm:pt>
    <dgm:pt modelId="{C40D1F21-41AD-455F-85BE-CF33C75A8440}" type="parTrans" cxnId="{C45999F3-394D-4DC7-AC9A-99CBCAFC203E}">
      <dgm:prSet/>
      <dgm:spPr/>
      <dgm:t>
        <a:bodyPr/>
        <a:lstStyle/>
        <a:p>
          <a:endParaRPr lang="de-DE"/>
        </a:p>
      </dgm:t>
    </dgm:pt>
    <dgm:pt modelId="{11E12EE7-6730-4471-8135-5209E8DB6EEE}" type="sibTrans" cxnId="{C45999F3-394D-4DC7-AC9A-99CBCAFC203E}">
      <dgm:prSet/>
      <dgm:spPr/>
      <dgm:t>
        <a:bodyPr/>
        <a:lstStyle/>
        <a:p>
          <a:endParaRPr lang="de-DE"/>
        </a:p>
      </dgm:t>
    </dgm:pt>
    <dgm:pt modelId="{EC76E6DD-0554-49EF-BD35-E47BE10C7A6B}">
      <dgm:prSet phldrT="[Text]"/>
      <dgm:spPr>
        <a:solidFill>
          <a:srgbClr val="99C184"/>
        </a:solidFill>
      </dgm:spPr>
      <dgm:t>
        <a:bodyPr/>
        <a:lstStyle/>
        <a:p>
          <a:r>
            <a:rPr lang="de-DE" dirty="0">
              <a:solidFill>
                <a:srgbClr val="385723"/>
              </a:solidFill>
            </a:rPr>
            <a:t>Technische Struktur</a:t>
          </a:r>
        </a:p>
      </dgm:t>
    </dgm:pt>
    <dgm:pt modelId="{7840B6A2-70E1-4A43-844C-B138A10E3F5A}" type="parTrans" cxnId="{21A9541E-3C79-4A99-B32C-6B5FE4871710}">
      <dgm:prSet/>
      <dgm:spPr/>
      <dgm:t>
        <a:bodyPr/>
        <a:lstStyle/>
        <a:p>
          <a:endParaRPr lang="de-DE"/>
        </a:p>
      </dgm:t>
    </dgm:pt>
    <dgm:pt modelId="{DA3F5A7D-7DD3-4F6D-867A-DD06B956183E}" type="sibTrans" cxnId="{21A9541E-3C79-4A99-B32C-6B5FE4871710}">
      <dgm:prSet/>
      <dgm:spPr/>
      <dgm:t>
        <a:bodyPr/>
        <a:lstStyle/>
        <a:p>
          <a:endParaRPr lang="de-DE"/>
        </a:p>
      </dgm:t>
    </dgm:pt>
    <dgm:pt modelId="{5033FB32-F740-4C19-B504-0647C1F53E48}">
      <dgm:prSet phldrT="[Text]"/>
      <dgm:spPr>
        <a:solidFill>
          <a:srgbClr val="507E3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Anwendungsoberfläche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B4E1D9FA-813E-45A4-99A8-BCE162C67903}" type="pres">
      <dgm:prSet presAssocID="{80340891-3FEB-4D7E-A9A9-98BB5EB92937}" presName="parTxOnly" presStyleLbl="node1" presStyleIdx="0" presStyleCnt="3" custLinFactNeighborX="-821" custLinFactNeighborY="87709">
        <dgm:presLayoutVars>
          <dgm:chMax val="0"/>
          <dgm:chPref val="0"/>
          <dgm:bulletEnabled val="1"/>
        </dgm:presLayoutVars>
      </dgm:prSet>
      <dgm:spPr/>
    </dgm:pt>
    <dgm:pt modelId="{8C94DBA9-AC61-43A0-BD9A-8B89F7FE18BC}" type="pres">
      <dgm:prSet presAssocID="{11E12EE7-6730-4471-8135-5209E8DB6EEE}" presName="parTxOnlySpace" presStyleCnt="0"/>
      <dgm:spPr/>
    </dgm:pt>
    <dgm:pt modelId="{29D39E56-9421-44FD-B56B-DDEAA3FF2152}" type="pres">
      <dgm:prSet presAssocID="{EC76E6DD-0554-49EF-BD35-E47BE10C7A6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6C2C2CF-A4CD-4218-90F8-1E204CF6D502}" type="pres">
      <dgm:prSet presAssocID="{DA3F5A7D-7DD3-4F6D-867A-DD06B956183E}" presName="parTxOnlySpace" presStyleCnt="0"/>
      <dgm:spPr/>
    </dgm:pt>
    <dgm:pt modelId="{3EB30996-91B3-4239-BF37-88E3C555BC52}" type="pres">
      <dgm:prSet presAssocID="{5033FB32-F740-4C19-B504-0647C1F53E4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21A9541E-3C79-4A99-B32C-6B5FE4871710}" srcId="{674503E8-1AC7-41ED-8605-5E819E9C237D}" destId="{EC76E6DD-0554-49EF-BD35-E47BE10C7A6B}" srcOrd="1" destOrd="0" parTransId="{7840B6A2-70E1-4A43-844C-B138A10E3F5A}" sibTransId="{DA3F5A7D-7DD3-4F6D-867A-DD06B956183E}"/>
    <dgm:cxn modelId="{A9C04542-76A5-484F-BDC6-8684DE3831C0}" srcId="{674503E8-1AC7-41ED-8605-5E819E9C237D}" destId="{5033FB32-F740-4C19-B504-0647C1F53E48}" srcOrd="2" destOrd="0" parTransId="{4F5440BC-E4ED-41F4-BCBC-91A4379FE628}" sibTransId="{0F72E487-3666-4627-B648-0F027167834A}"/>
    <dgm:cxn modelId="{3E3E4B77-64CD-44F5-902E-79CE4A4334E6}" type="presOf" srcId="{80340891-3FEB-4D7E-A9A9-98BB5EB92937}" destId="{B4E1D9FA-813E-45A4-99A8-BCE162C67903}" srcOrd="0" destOrd="0" presId="urn:microsoft.com/office/officeart/2005/8/layout/chevron1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C45999F3-394D-4DC7-AC9A-99CBCAFC203E}" srcId="{674503E8-1AC7-41ED-8605-5E819E9C237D}" destId="{80340891-3FEB-4D7E-A9A9-98BB5EB92937}" srcOrd="0" destOrd="0" parTransId="{C40D1F21-41AD-455F-85BE-CF33C75A8440}" sibTransId="{11E12EE7-6730-4471-8135-5209E8DB6EEE}"/>
    <dgm:cxn modelId="{0A7350FC-3963-4F8E-860C-9F0A1E5E519E}" type="presOf" srcId="{EC76E6DD-0554-49EF-BD35-E47BE10C7A6B}" destId="{29D39E56-9421-44FD-B56B-DDEAA3FF2152}" srcOrd="0" destOrd="0" presId="urn:microsoft.com/office/officeart/2005/8/layout/chevron1"/>
    <dgm:cxn modelId="{9C0FDC5B-9016-49D7-909C-B88B403677D1}" type="presParOf" srcId="{B2AC34C9-27F4-4A43-B9E6-31AAF7FDE0CB}" destId="{B4E1D9FA-813E-45A4-99A8-BCE162C67903}" srcOrd="0" destOrd="0" presId="urn:microsoft.com/office/officeart/2005/8/layout/chevron1"/>
    <dgm:cxn modelId="{4F5E368B-7B6E-40E1-8C57-93AC4766E368}" type="presParOf" srcId="{B2AC34C9-27F4-4A43-B9E6-31AAF7FDE0CB}" destId="{8C94DBA9-AC61-43A0-BD9A-8B89F7FE18BC}" srcOrd="1" destOrd="0" presId="urn:microsoft.com/office/officeart/2005/8/layout/chevron1"/>
    <dgm:cxn modelId="{034BB568-D4AD-47E2-A2FB-EEAED7CCDE53}" type="presParOf" srcId="{B2AC34C9-27F4-4A43-B9E6-31AAF7FDE0CB}" destId="{29D39E56-9421-44FD-B56B-DDEAA3FF2152}" srcOrd="2" destOrd="0" presId="urn:microsoft.com/office/officeart/2005/8/layout/chevron1"/>
    <dgm:cxn modelId="{4F097D3E-CD80-4688-9549-C95D6766D571}" type="presParOf" srcId="{B2AC34C9-27F4-4A43-B9E6-31AAF7FDE0CB}" destId="{66C2C2CF-A4CD-4218-90F8-1E204CF6D502}" srcOrd="3" destOrd="0" presId="urn:microsoft.com/office/officeart/2005/8/layout/chevron1"/>
    <dgm:cxn modelId="{E75CA34E-81F5-42E1-938A-72E2F0999817}" type="presParOf" srcId="{B2AC34C9-27F4-4A43-B9E6-31AAF7FDE0CB}" destId="{3EB30996-91B3-4239-BF37-88E3C555BC5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 custLinFactNeighborX="10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4503E8-1AC7-41ED-8605-5E819E9C237D}" type="doc">
      <dgm:prSet loTypeId="urn:microsoft.com/office/officeart/2005/8/layout/chevron1" loCatId="process" qsTypeId="urn:microsoft.com/office/officeart/2005/8/quickstyle/simple2" qsCatId="simple" csTypeId="urn:microsoft.com/office/officeart/2005/8/colors/accent6_4" csCatId="accent6" phldr="1"/>
      <dgm:spPr/>
    </dgm:pt>
    <dgm:pt modelId="{5033FB32-F740-4C19-B504-0647C1F53E48}">
      <dgm:prSet phldrT="[Text]"/>
      <dgm:spPr/>
      <dgm:t>
        <a:bodyPr/>
        <a:lstStyle/>
        <a:p>
          <a:r>
            <a:rPr lang="de-DE" b="1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dirty="0">
            <a:solidFill>
              <a:schemeClr val="bg1"/>
            </a:solidFill>
            <a:latin typeface="Corbel Light" panose="020B0303020204020204" pitchFamily="34" charset="0"/>
          </a:endParaRPr>
        </a:p>
      </dgm:t>
    </dgm:pt>
    <dgm:pt modelId="{4F5440BC-E4ED-41F4-BCBC-91A4379FE628}" type="parTrans" cxnId="{A9C04542-76A5-484F-BDC6-8684DE3831C0}">
      <dgm:prSet/>
      <dgm:spPr/>
      <dgm:t>
        <a:bodyPr/>
        <a:lstStyle/>
        <a:p>
          <a:endParaRPr lang="de-DE"/>
        </a:p>
      </dgm:t>
    </dgm:pt>
    <dgm:pt modelId="{0F72E487-3666-4627-B648-0F027167834A}" type="sibTrans" cxnId="{A9C04542-76A5-484F-BDC6-8684DE3831C0}">
      <dgm:prSet/>
      <dgm:spPr/>
      <dgm:t>
        <a:bodyPr/>
        <a:lstStyle/>
        <a:p>
          <a:endParaRPr lang="de-DE"/>
        </a:p>
      </dgm:t>
    </dgm:pt>
    <dgm:pt modelId="{B2AC34C9-27F4-4A43-B9E6-31AAF7FDE0CB}" type="pres">
      <dgm:prSet presAssocID="{674503E8-1AC7-41ED-8605-5E819E9C237D}" presName="Name0" presStyleCnt="0">
        <dgm:presLayoutVars>
          <dgm:dir/>
          <dgm:animLvl val="lvl"/>
          <dgm:resizeHandles val="exact"/>
        </dgm:presLayoutVars>
      </dgm:prSet>
      <dgm:spPr/>
    </dgm:pt>
    <dgm:pt modelId="{3EB30996-91B3-4239-BF37-88E3C555BC52}" type="pres">
      <dgm:prSet presAssocID="{5033FB32-F740-4C19-B504-0647C1F53E48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6D139A0C-1C5F-462F-941A-E83A5038A582}" type="presOf" srcId="{5033FB32-F740-4C19-B504-0647C1F53E48}" destId="{3EB30996-91B3-4239-BF37-88E3C555BC52}" srcOrd="0" destOrd="0" presId="urn:microsoft.com/office/officeart/2005/8/layout/chevron1"/>
    <dgm:cxn modelId="{A9C04542-76A5-484F-BDC6-8684DE3831C0}" srcId="{674503E8-1AC7-41ED-8605-5E819E9C237D}" destId="{5033FB32-F740-4C19-B504-0647C1F53E48}" srcOrd="0" destOrd="0" parTransId="{4F5440BC-E4ED-41F4-BCBC-91A4379FE628}" sibTransId="{0F72E487-3666-4627-B648-0F027167834A}"/>
    <dgm:cxn modelId="{3EFB67F2-B4EB-4EFE-964A-8AF193349332}" type="presOf" srcId="{674503E8-1AC7-41ED-8605-5E819E9C237D}" destId="{B2AC34C9-27F4-4A43-B9E6-31AAF7FDE0CB}" srcOrd="0" destOrd="0" presId="urn:microsoft.com/office/officeart/2005/8/layout/chevron1"/>
    <dgm:cxn modelId="{E75CA34E-81F5-42E1-938A-72E2F0999817}" type="presParOf" srcId="{B2AC34C9-27F4-4A43-B9E6-31AAF7FDE0CB}" destId="{3EB30996-91B3-4239-BF37-88E3C555BC52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1"/>
              </a:solidFill>
              <a:latin typeface="Corbel Light" panose="020B0303020204020204" pitchFamily="34" charset="0"/>
            </a:rPr>
            <a:t>Projektziele im Anschluss (Herr </a:t>
          </a:r>
          <a:r>
            <a:rPr lang="de-DE" sz="1800" b="1" kern="1200" dirty="0" err="1">
              <a:solidFill>
                <a:schemeClr val="bg1"/>
              </a:solidFill>
              <a:latin typeface="Corbel Light" panose="020B0303020204020204" pitchFamily="34" charset="0"/>
            </a:rPr>
            <a:t>Stauß</a:t>
          </a:r>
          <a:r>
            <a:rPr lang="de-DE" sz="1800" b="1" kern="1200" dirty="0">
              <a:solidFill>
                <a:schemeClr val="bg1"/>
              </a:solidFill>
              <a:latin typeface="Corbel Light" panose="020B0303020204020204" pitchFamily="34" charset="0"/>
            </a:rPr>
            <a:t> ? Grundsätzliche Optimierung und Erweiterung der Funktionen?)</a:t>
          </a:r>
          <a:endParaRPr lang="de-DE" sz="18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AGENDA</a:t>
          </a:r>
        </a:p>
      </dsp:txBody>
      <dsp:txXfrm>
        <a:off x="166737" y="0"/>
        <a:ext cx="9369565" cy="324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1D9FA-813E-45A4-99A8-BCE162C67903}">
      <dsp:nvSpPr>
        <dsp:cNvPr id="0" name=""/>
        <dsp:cNvSpPr/>
      </dsp:nvSpPr>
      <dsp:spPr>
        <a:xfrm>
          <a:off x="0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Motivation</a:t>
          </a:r>
        </a:p>
      </dsp:txBody>
      <dsp:txXfrm>
        <a:off x="162000" y="0"/>
        <a:ext cx="3139341" cy="324000"/>
      </dsp:txXfrm>
    </dsp:sp>
    <dsp:sp modelId="{29D39E56-9421-44FD-B56B-DDEAA3FF2152}">
      <dsp:nvSpPr>
        <dsp:cNvPr id="0" name=""/>
        <dsp:cNvSpPr/>
      </dsp:nvSpPr>
      <dsp:spPr>
        <a:xfrm>
          <a:off x="3119849" y="0"/>
          <a:ext cx="3463341" cy="324000"/>
        </a:xfrm>
        <a:prstGeom prst="chevron">
          <a:avLst/>
        </a:prstGeom>
        <a:solidFill>
          <a:srgbClr val="99C18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385723"/>
              </a:solidFill>
            </a:rPr>
            <a:t>Technische Struktur</a:t>
          </a:r>
        </a:p>
      </dsp:txBody>
      <dsp:txXfrm>
        <a:off x="3281849" y="0"/>
        <a:ext cx="3139341" cy="324000"/>
      </dsp:txXfrm>
    </dsp:sp>
    <dsp:sp modelId="{3EB30996-91B3-4239-BF37-88E3C555BC52}">
      <dsp:nvSpPr>
        <dsp:cNvPr id="0" name=""/>
        <dsp:cNvSpPr/>
      </dsp:nvSpPr>
      <dsp:spPr>
        <a:xfrm>
          <a:off x="6236857" y="0"/>
          <a:ext cx="3463341" cy="324000"/>
        </a:xfrm>
        <a:prstGeom prst="chevron">
          <a:avLst/>
        </a:prstGeom>
        <a:solidFill>
          <a:srgbClr val="507E3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</a:rPr>
            <a:t>Anwendungsoberfläche</a:t>
          </a:r>
        </a:p>
      </dsp:txBody>
      <dsp:txXfrm>
        <a:off x="6398857" y="0"/>
        <a:ext cx="3139341" cy="3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570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Teilprozess der Wareneinlagerung im SAP</a:t>
          </a:r>
        </a:p>
      </dsp:txBody>
      <dsp:txXfrm>
        <a:off x="167707" y="0"/>
        <a:ext cx="9369565" cy="32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chemeClr val="bg1"/>
              </a:solidFill>
              <a:latin typeface="Corbel Light" panose="020B0303020204020204" pitchFamily="34" charset="0"/>
            </a:rPr>
            <a:t>Schwerpunkte der Implementierung</a:t>
          </a:r>
        </a:p>
      </dsp:txBody>
      <dsp:txXfrm>
        <a:off x="166737" y="0"/>
        <a:ext cx="9369565" cy="324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30996-91B3-4239-BF37-88E3C555BC52}">
      <dsp:nvSpPr>
        <dsp:cNvPr id="0" name=""/>
        <dsp:cNvSpPr/>
      </dsp:nvSpPr>
      <dsp:spPr>
        <a:xfrm>
          <a:off x="4737" y="0"/>
          <a:ext cx="9693565" cy="324000"/>
        </a:xfrm>
        <a:prstGeom prst="chevron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>
              <a:solidFill>
                <a:schemeClr val="bg1"/>
              </a:solidFill>
              <a:latin typeface="Corbel Light" panose="020B0303020204020204" pitchFamily="34" charset="0"/>
            </a:rPr>
            <a:t>Live-Demo bzw. Video-Tutorial</a:t>
          </a:r>
          <a:endParaRPr lang="de-DE" sz="1900" kern="1200" dirty="0">
            <a:solidFill>
              <a:schemeClr val="bg1"/>
            </a:solidFill>
            <a:latin typeface="Corbel Light" panose="020B0303020204020204" pitchFamily="34" charset="0"/>
          </a:endParaRPr>
        </a:p>
      </dsp:txBody>
      <dsp:txXfrm>
        <a:off x="166737" y="0"/>
        <a:ext cx="9369565" cy="3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509FE-4B88-49E5-9857-128C195EDC5C}" type="datetimeFigureOut">
              <a:rPr lang="de-DE" smtClean="0"/>
              <a:t>08.01.2020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F391E-5C5D-4EA1-8A2D-1AD87DAE7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8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5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017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1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0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Interaktion: Wer</a:t>
            </a:r>
            <a:r>
              <a:rPr lang="de-DE" baseline="0" dirty="0"/>
              <a:t> kennt SAP ?</a:t>
            </a:r>
          </a:p>
          <a:p>
            <a:r>
              <a:rPr lang="de-DE" baseline="0" dirty="0"/>
              <a:t>Referenten, alle 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8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des Projekts anhand der Skizze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923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77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65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911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F391E-5C5D-4EA1-8A2D-1AD87DAE7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51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822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80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07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7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0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872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1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017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D1F2D-D69C-4B43-B03F-747D7E40617B}" type="datetimeFigureOut">
              <a:rPr lang="de-DE" smtClean="0"/>
              <a:t>08.01.2020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03-2A58-4E8D-85FC-F045AB6949B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5" Type="http://schemas.openxmlformats.org/officeDocument/2006/relationships/diagramColors" Target="../diagrams/colors2.xml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microsoft.com/office/2007/relationships/hdphoto" Target="../media/hdphoto1.wdp"/><Relationship Id="rId4" Type="http://schemas.openxmlformats.org/officeDocument/2006/relationships/diagramData" Target="../diagrams/data5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743319" y="1151601"/>
            <a:ext cx="8873456" cy="4079477"/>
            <a:chOff x="1888462" y="962915"/>
            <a:chExt cx="8873456" cy="4079477"/>
          </a:xfrm>
        </p:grpSpPr>
        <p:sp>
          <p:nvSpPr>
            <p:cNvPr id="6" name="Textfeld 5"/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888462" y="4396061"/>
              <a:ext cx="887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>
                  <a:solidFill>
                    <a:srgbClr val="385723"/>
                  </a:solidFill>
                  <a:latin typeface="Corbel Light" panose="020B0303020204020204" pitchFamily="34" charset="0"/>
                </a:rPr>
                <a:t>Die Sprachassistenz für den betrieblichen Alltag</a:t>
              </a:r>
              <a:endParaRPr lang="de-DE" sz="3600" baseline="-25000" dirty="0">
                <a:solidFill>
                  <a:srgbClr val="385723"/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21" name="Sehne 20"/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0" name="Gruppieren 19"/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8" name="Abgerundetes Rechteck 7"/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0" name="Gerader Verbinder 9"/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/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r Verbinder 17"/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hteck 18"/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0" name="Textfeld 29"/>
          <p:cNvSpPr txBox="1"/>
          <p:nvPr/>
        </p:nvSpPr>
        <p:spPr>
          <a:xfrm>
            <a:off x="10217391" y="6474702"/>
            <a:ext cx="190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Corbel Light" panose="020B0303020204020204" pitchFamily="34" charset="0"/>
              </a:rPr>
              <a:t>Angelo Cavallaro</a:t>
            </a:r>
            <a:endParaRPr lang="de-DE" sz="2000" baseline="-2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245378" y="6031297"/>
            <a:ext cx="119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Adrian Gröne,  Angelo Cavallaro,  Daniel 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Kinzelmann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,  Eduard Bresemler,  Hüseyin Kasarca 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25599624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371BAC0-5BA1-4B87-80E1-57B59BF56634}"/>
              </a:ext>
            </a:extLst>
          </p:cNvPr>
          <p:cNvGrpSpPr/>
          <p:nvPr/>
        </p:nvGrpSpPr>
        <p:grpSpPr>
          <a:xfrm>
            <a:off x="3442209" y="1910725"/>
            <a:ext cx="3818674" cy="3551532"/>
            <a:chOff x="4415852" y="962915"/>
            <a:chExt cx="3818674" cy="3551532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9CFABDD-2CAC-4D72-81AB-E2C988198D8A}"/>
                </a:ext>
              </a:extLst>
            </p:cNvPr>
            <p:cNvSpPr txBox="1"/>
            <p:nvPr/>
          </p:nvSpPr>
          <p:spPr>
            <a:xfrm>
              <a:off x="4415852" y="3067897"/>
              <a:ext cx="381867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800" b="1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SAP</a:t>
              </a:r>
              <a:r>
                <a:rPr lang="de-DE" sz="8800" dirty="0">
                  <a:solidFill>
                    <a:schemeClr val="accent6">
                      <a:lumMod val="50000"/>
                    </a:schemeClr>
                  </a:solidFill>
                  <a:latin typeface="Corbel Light" panose="020B0303020204020204" pitchFamily="34" charset="0"/>
                </a:rPr>
                <a:t>lexa</a:t>
              </a:r>
              <a:endParaRPr lang="de-DE" sz="8800" baseline="30000" dirty="0">
                <a:solidFill>
                  <a:schemeClr val="accent6">
                    <a:lumMod val="50000"/>
                  </a:schemeClr>
                </a:solidFill>
                <a:latin typeface="Corbel Light" panose="020B0303020204020204" pitchFamily="34" charset="0"/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9CFC72A-8C0D-465A-9688-4BEA0E775A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57122" y="962915"/>
              <a:ext cx="1226421" cy="2404404"/>
              <a:chOff x="504026" y="1423447"/>
              <a:chExt cx="1955800" cy="3834353"/>
            </a:xfrm>
          </p:grpSpPr>
          <p:sp>
            <p:nvSpPr>
              <p:cNvPr id="10" name="Sehne 9">
                <a:extLst>
                  <a:ext uri="{FF2B5EF4-FFF2-40B4-BE49-F238E27FC236}">
                    <a16:creationId xmlns:a16="http://schemas.microsoft.com/office/drawing/2014/main" id="{5AAA0212-4A0B-45F3-8A0A-FD20C5C2A58A}"/>
                  </a:ext>
                </a:extLst>
              </p:cNvPr>
              <p:cNvSpPr/>
              <p:nvPr/>
            </p:nvSpPr>
            <p:spPr>
              <a:xfrm>
                <a:off x="504026" y="3365500"/>
                <a:ext cx="1955800" cy="1892300"/>
              </a:xfrm>
              <a:prstGeom prst="chord">
                <a:avLst>
                  <a:gd name="adj1" fmla="val 21513034"/>
                  <a:gd name="adj2" fmla="val 10864402"/>
                </a:avLst>
              </a:prstGeom>
              <a:noFill/>
              <a:ln w="38100">
                <a:solidFill>
                  <a:srgbClr val="38572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AA08DA2-498D-4B0A-B038-15AA160B895B}"/>
                  </a:ext>
                </a:extLst>
              </p:cNvPr>
              <p:cNvGrpSpPr/>
              <p:nvPr/>
            </p:nvGrpSpPr>
            <p:grpSpPr>
              <a:xfrm>
                <a:off x="605626" y="1423447"/>
                <a:ext cx="1752600" cy="3713730"/>
                <a:chOff x="681826" y="1626647"/>
                <a:chExt cx="1752600" cy="3713730"/>
              </a:xfrm>
            </p:grpSpPr>
            <p:sp>
              <p:nvSpPr>
                <p:cNvPr id="14" name="Abgerundetes Rechteck 7">
                  <a:extLst>
                    <a:ext uri="{FF2B5EF4-FFF2-40B4-BE49-F238E27FC236}">
                      <a16:creationId xmlns:a16="http://schemas.microsoft.com/office/drawing/2014/main" id="{3BA71D78-A350-4E7E-AF14-E25EC05B3B64}"/>
                    </a:ext>
                  </a:extLst>
                </p:cNvPr>
                <p:cNvSpPr/>
                <p:nvPr/>
              </p:nvSpPr>
              <p:spPr>
                <a:xfrm>
                  <a:off x="681826" y="1626647"/>
                  <a:ext cx="1752600" cy="3713730"/>
                </a:xfrm>
                <a:prstGeom prst="roundRect">
                  <a:avLst>
                    <a:gd name="adj" fmla="val 50000"/>
                  </a:avLst>
                </a:prstGeom>
                <a:noFill/>
                <a:ln w="57150">
                  <a:solidFill>
                    <a:srgbClr val="38572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D4D2C3F8-E6E7-4CCB-AF64-779B6DCFB27A}"/>
                    </a:ext>
                  </a:extLst>
                </p:cNvPr>
                <p:cNvCxnSpPr/>
                <p:nvPr/>
              </p:nvCxnSpPr>
              <p:spPr>
                <a:xfrm>
                  <a:off x="681826" y="26216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9C00B2A1-F27C-4D62-8437-1A0A971BFC53}"/>
                    </a:ext>
                  </a:extLst>
                </p:cNvPr>
                <p:cNvCxnSpPr/>
                <p:nvPr/>
              </p:nvCxnSpPr>
              <p:spPr>
                <a:xfrm>
                  <a:off x="681826" y="29264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Gerader Verbinder 16">
                  <a:extLst>
                    <a:ext uri="{FF2B5EF4-FFF2-40B4-BE49-F238E27FC236}">
                      <a16:creationId xmlns:a16="http://schemas.microsoft.com/office/drawing/2014/main" id="{5DA1D4A8-F9C3-42B5-8151-FE254838DEED}"/>
                    </a:ext>
                  </a:extLst>
                </p:cNvPr>
                <p:cNvCxnSpPr/>
                <p:nvPr/>
              </p:nvCxnSpPr>
              <p:spPr>
                <a:xfrm>
                  <a:off x="681826" y="3205862"/>
                  <a:ext cx="1752600" cy="0"/>
                </a:xfrm>
                <a:prstGeom prst="line">
                  <a:avLst/>
                </a:prstGeom>
                <a:ln w="38100">
                  <a:solidFill>
                    <a:srgbClr val="38572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27C12314-8079-48C2-8C56-87E04CEA4652}"/>
                    </a:ext>
                  </a:extLst>
                </p:cNvPr>
                <p:cNvSpPr/>
                <p:nvPr/>
              </p:nvSpPr>
              <p:spPr>
                <a:xfrm>
                  <a:off x="1282699" y="2402351"/>
                  <a:ext cx="533401" cy="1023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3B64E96-2A7A-45B8-A245-5F1F92CF302C}"/>
                  </a:ext>
                </a:extLst>
              </p:cNvPr>
              <p:cNvSpPr/>
              <p:nvPr/>
            </p:nvSpPr>
            <p:spPr>
              <a:xfrm>
                <a:off x="672216" y="4191626"/>
                <a:ext cx="1610203" cy="17247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12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3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CB6BC8-2C03-4CD0-8603-25F596BC135B}"/>
              </a:ext>
            </a:extLst>
          </p:cNvPr>
          <p:cNvSpPr txBox="1"/>
          <p:nvPr/>
        </p:nvSpPr>
        <p:spPr>
          <a:xfrm>
            <a:off x="3358844" y="2720197"/>
            <a:ext cx="39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BACKUP Video für Live Demo</a:t>
            </a:r>
          </a:p>
        </p:txBody>
      </p:sp>
    </p:spTree>
    <p:extLst>
      <p:ext uri="{BB962C8B-B14F-4D97-AF65-F5344CB8AC3E}">
        <p14:creationId xmlns:p14="http://schemas.microsoft.com/office/powerpoint/2010/main" val="203516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647862760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3" y="836268"/>
            <a:ext cx="110073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Projektziele im Anschluss (Herr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Stauß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? Grundsätzliche Optimierung und Erweiterung der Funktionen?)</a:t>
            </a:r>
            <a:endParaRPr lang="de-DE" sz="32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671" t="16724" r="6642" b="27769"/>
          <a:stretch/>
        </p:blipFill>
        <p:spPr>
          <a:xfrm>
            <a:off x="233979" y="1630681"/>
            <a:ext cx="11776734" cy="4110478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</p:pic>
      <p:sp>
        <p:nvSpPr>
          <p:cNvPr id="6" name="Textfeld 5"/>
          <p:cNvSpPr txBox="1"/>
          <p:nvPr/>
        </p:nvSpPr>
        <p:spPr>
          <a:xfrm>
            <a:off x="389936" y="632958"/>
            <a:ext cx="593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MIGO – Wareneingang buchen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178379743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3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1251809369"/>
              </p:ext>
            </p:extLst>
          </p:nvPr>
        </p:nvGraphicFramePr>
        <p:xfrm>
          <a:off x="500025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659259" y="684015"/>
            <a:ext cx="4921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rbel Light" panose="020B0303020204020204" pitchFamily="34" charset="0"/>
              </a:rPr>
              <a:t>Beispiel-Ansage</a:t>
            </a:r>
            <a:br>
              <a:rPr lang="de-DE" sz="2400" dirty="0">
                <a:latin typeface="Corbel Light" panose="020B0303020204020204" pitchFamily="34" charset="0"/>
              </a:rPr>
            </a:br>
            <a:r>
              <a:rPr lang="de-DE" sz="2400" dirty="0">
                <a:latin typeface="Corbel Light" panose="020B0303020204020204" pitchFamily="34" charset="0"/>
              </a:rPr>
              <a:t>„</a:t>
            </a:r>
            <a:r>
              <a:rPr lang="de-DE" sz="2400" b="1" dirty="0" err="1">
                <a:latin typeface="Corbel Light" panose="020B0303020204020204" pitchFamily="34" charset="0"/>
              </a:rPr>
              <a:t>SAPlexa</a:t>
            </a:r>
            <a:r>
              <a:rPr lang="de-DE" sz="2400" b="1" dirty="0">
                <a:latin typeface="Corbel Light" panose="020B0303020204020204" pitchFamily="34" charset="0"/>
              </a:rPr>
              <a:t>, zeige mir die Bestellung 643.“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791" y="737177"/>
            <a:ext cx="888050" cy="8880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5965" y="1632325"/>
            <a:ext cx="9525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128013505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389936" y="632958"/>
            <a:ext cx="457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solidFill>
                  <a:srgbClr val="385723"/>
                </a:solidFill>
                <a:latin typeface="Corbel Light" panose="020B0303020204020204" pitchFamily="34" charset="0"/>
              </a:rPr>
              <a:t>Vorstellung des Projekts</a:t>
            </a:r>
            <a:endParaRPr lang="de-DE" sz="36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9653073" y="99013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Präsentationsdauer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12 – 13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95649" y="1541942"/>
            <a:ext cx="1095293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Teilprozess der Wareneinlagerung im SAP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Schwerpunkte der Implementierung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Auswahl der Spracherkennungssoftware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Ergonomie/ Testlauf der Sprachbedienung einhalten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SWT Libraries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Design-Prinzipien und Gedanken hinter der Gestaltung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Java Connector (</a:t>
            </a:r>
            <a:r>
              <a:rPr lang="de-DE" sz="2000" dirty="0" err="1">
                <a:solidFill>
                  <a:srgbClr val="385723"/>
                </a:solidFill>
                <a:latin typeface="Corbel Light" panose="020B0303020204020204" pitchFamily="34" charset="0"/>
              </a:rPr>
              <a:t>JCo</a:t>
            </a: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)</a:t>
            </a:r>
          </a:p>
          <a:p>
            <a:pPr marL="1485900" lvl="2" indent="-571500">
              <a:buFont typeface="Courier New" panose="02070309020205020404" pitchFamily="49" charset="0"/>
              <a:buChar char="o"/>
            </a:pP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Schnittstellen Datentransfer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Exkursion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Groz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-Beckert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Live-Demo bzw. Video-Tutorial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Projektziele im Anschluss (Herr </a:t>
            </a:r>
            <a:r>
              <a:rPr lang="de-DE" sz="20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Stauß</a:t>
            </a:r>
            <a:r>
              <a:rPr lang="de-DE" sz="2000" b="1" dirty="0">
                <a:solidFill>
                  <a:srgbClr val="385723"/>
                </a:solidFill>
                <a:latin typeface="Corbel Light" panose="020B0303020204020204" pitchFamily="34" charset="0"/>
              </a:rPr>
              <a:t> ? Grundsätzliche Optimierung und Erweiterung der Funktionen?)</a:t>
            </a:r>
            <a:endParaRPr lang="de-DE" sz="2000" b="1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9087406" y="1701263"/>
            <a:ext cx="2786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davon Live-Demo (Video)</a:t>
            </a:r>
            <a:b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</a:br>
            <a:r>
              <a:rPr lang="de-DE" sz="2000" dirty="0">
                <a:solidFill>
                  <a:srgbClr val="385723"/>
                </a:solidFill>
                <a:latin typeface="Corbel Light" panose="020B0303020204020204" pitchFamily="34" charset="0"/>
              </a:rPr>
              <a:t>2-3 Minuten</a:t>
            </a:r>
            <a:endParaRPr lang="de-DE" sz="2000" baseline="-25000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 /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Logistik / Wareneingang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33" y="2239009"/>
            <a:ext cx="2036481" cy="114844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22" y="4581016"/>
            <a:ext cx="2070813" cy="1458686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6514473" y="1821084"/>
            <a:ext cx="2568618" cy="2759932"/>
            <a:chOff x="6514473" y="1821084"/>
            <a:chExt cx="2568618" cy="2759932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 rot="20820066">
              <a:off x="7162851" y="1938210"/>
              <a:ext cx="192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Status Bestellung 10034</a:t>
              </a: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4607295" y="4234372"/>
            <a:ext cx="19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Lieferschein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1773" y="3788328"/>
            <a:ext cx="1502581" cy="402042"/>
          </a:xfrm>
          <a:prstGeom prst="rect">
            <a:avLst/>
          </a:prstGeom>
        </p:spPr>
      </p:pic>
      <p:cxnSp>
        <p:nvCxnSpPr>
          <p:cNvPr id="14" name="Gekrümmter Verbinder 13"/>
          <p:cNvCxnSpPr>
            <a:stCxn id="7" idx="2"/>
            <a:endCxn id="12" idx="1"/>
          </p:cNvCxnSpPr>
          <p:nvPr/>
        </p:nvCxnSpPr>
        <p:spPr>
          <a:xfrm rot="16200000" flipH="1">
            <a:off x="9981474" y="3389050"/>
            <a:ext cx="601898" cy="598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krümmter Verbinder 15"/>
          <p:cNvCxnSpPr>
            <a:stCxn id="12" idx="0"/>
            <a:endCxn id="7" idx="3"/>
          </p:cNvCxnSpPr>
          <p:nvPr/>
        </p:nvCxnSpPr>
        <p:spPr>
          <a:xfrm rot="16200000" flipV="1">
            <a:off x="10679640" y="3134904"/>
            <a:ext cx="975098" cy="3317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3" t="27225" r="19715" b="23837"/>
          <a:stretch/>
        </p:blipFill>
        <p:spPr>
          <a:xfrm>
            <a:off x="8374060" y="4101780"/>
            <a:ext cx="1724570" cy="1495801"/>
          </a:xfrm>
          <a:prstGeom prst="rect">
            <a:avLst/>
          </a:prstGeom>
        </p:spPr>
      </p:pic>
      <p:cxnSp>
        <p:nvCxnSpPr>
          <p:cNvPr id="26" name="Gekrümmter Verbinder 25"/>
          <p:cNvCxnSpPr>
            <a:endCxn id="17" idx="0"/>
          </p:cNvCxnSpPr>
          <p:nvPr/>
        </p:nvCxnSpPr>
        <p:spPr>
          <a:xfrm rot="5400000">
            <a:off x="8961879" y="3475518"/>
            <a:ext cx="900729" cy="35179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krümmter Verbinder 29"/>
          <p:cNvCxnSpPr>
            <a:stCxn id="34" idx="2"/>
            <a:endCxn id="8" idx="1"/>
          </p:cNvCxnSpPr>
          <p:nvPr/>
        </p:nvCxnSpPr>
        <p:spPr>
          <a:xfrm rot="16200000" flipH="1">
            <a:off x="3409207" y="4005243"/>
            <a:ext cx="1393809" cy="1216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krümmter Verbinder 31"/>
          <p:cNvCxnSpPr>
            <a:stCxn id="11" idx="0"/>
            <a:endCxn id="9" idx="1"/>
          </p:cNvCxnSpPr>
          <p:nvPr/>
        </p:nvCxnSpPr>
        <p:spPr>
          <a:xfrm rot="5400000" flipH="1" flipV="1">
            <a:off x="5521017" y="3240917"/>
            <a:ext cx="1033322" cy="953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54" y="2737732"/>
            <a:ext cx="5226094" cy="1178818"/>
          </a:xfrm>
          <a:prstGeom prst="rect">
            <a:avLst/>
          </a:prstGeom>
        </p:spPr>
      </p:pic>
      <p:grpSp>
        <p:nvGrpSpPr>
          <p:cNvPr id="43" name="Gruppieren 42"/>
          <p:cNvGrpSpPr/>
          <p:nvPr/>
        </p:nvGrpSpPr>
        <p:grpSpPr>
          <a:xfrm>
            <a:off x="9790898" y="4763426"/>
            <a:ext cx="2401102" cy="1814414"/>
            <a:chOff x="9915307" y="4763426"/>
            <a:chExt cx="2061700" cy="1428047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5307" y="4763426"/>
              <a:ext cx="1359748" cy="1428047"/>
            </a:xfrm>
            <a:prstGeom prst="rect">
              <a:avLst/>
            </a:prstGeom>
          </p:spPr>
        </p:pic>
        <p:sp>
          <p:nvSpPr>
            <p:cNvPr id="39" name="Textfeld 38"/>
            <p:cNvSpPr txBox="1"/>
            <p:nvPr/>
          </p:nvSpPr>
          <p:spPr>
            <a:xfrm rot="20820066">
              <a:off x="10056767" y="4814959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SAPLEXA: OK</a:t>
              </a:r>
            </a:p>
          </p:txBody>
        </p:sp>
      </p:grpSp>
      <p:cxnSp>
        <p:nvCxnSpPr>
          <p:cNvPr id="41" name="Gekrümmter Verbinder 40"/>
          <p:cNvCxnSpPr>
            <a:stCxn id="17" idx="2"/>
          </p:cNvCxnSpPr>
          <p:nvPr/>
        </p:nvCxnSpPr>
        <p:spPr>
          <a:xfrm rot="16200000" flipH="1">
            <a:off x="9461600" y="5372326"/>
            <a:ext cx="228453" cy="678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53C4A0F-6CA9-4A40-AFB4-84E72054514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24" name="Diagramm 23">
            <a:extLst>
              <a:ext uri="{FF2B5EF4-FFF2-40B4-BE49-F238E27FC236}">
                <a16:creationId xmlns:a16="http://schemas.microsoft.com/office/drawing/2014/main" id="{886C553F-8C8A-409B-B962-11A554CE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46539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3565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2483096352"/>
              </p:ext>
            </p:extLst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FECEC75-4288-4464-8926-6B01DB1D4558}"/>
              </a:ext>
            </a:extLst>
          </p:cNvPr>
          <p:cNvSpPr/>
          <p:nvPr/>
        </p:nvSpPr>
        <p:spPr>
          <a:xfrm>
            <a:off x="776377" y="1790487"/>
            <a:ext cx="9638582" cy="37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  <a:p>
            <a:pPr marL="10287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de-DE" sz="3200" b="1" dirty="0">
              <a:solidFill>
                <a:srgbClr val="385723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Recherche und Implementierung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74ADF9-9F2C-458A-BFDC-3485D21F2927}"/>
              </a:ext>
            </a:extLst>
          </p:cNvPr>
          <p:cNvSpPr txBox="1"/>
          <p:nvPr/>
        </p:nvSpPr>
        <p:spPr>
          <a:xfrm>
            <a:off x="417082" y="1929538"/>
            <a:ext cx="986892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Wahl der Sprachsteuerung: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Sichtung der Verfügbaren Spracherkennungssoftware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Google Cloud Speech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Text vs.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CMUSphinx</a:t>
            </a:r>
            <a:endParaRPr lang="de-DE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Entscheidung für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CMUSphinx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-&gt; Offline Verfügbar</a:t>
            </a:r>
          </a:p>
          <a:p>
            <a:pPr lvl="8"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           -&gt; Bereits Erfahrungen gemacht</a:t>
            </a:r>
          </a:p>
          <a:p>
            <a:pPr lvl="8">
              <a:lnSpc>
                <a:spcPct val="150000"/>
              </a:lnSpc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           -&gt; Kostenlos und gut Dokumentiert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6833731-128C-4631-AF0E-88B32F017F9E}"/>
              </a:ext>
            </a:extLst>
          </p:cNvPr>
          <p:cNvSpPr txBox="1"/>
          <p:nvPr/>
        </p:nvSpPr>
        <p:spPr>
          <a:xfrm>
            <a:off x="164193" y="5987227"/>
            <a:ext cx="10374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Gegenüberstellung der verfügbaren Spracherkennungssoftware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Auswahl nach Dokumentationsqualität, Verfügbarkeit, Fehlerquoten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7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65D96C98-6073-4BA0-B68C-A43178100907}"/>
              </a:ext>
            </a:extLst>
          </p:cNvPr>
          <p:cNvSpPr/>
          <p:nvPr/>
        </p:nvSpPr>
        <p:spPr>
          <a:xfrm>
            <a:off x="293297" y="870773"/>
            <a:ext cx="8494144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Speech-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To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-Text Ergonomie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ADD9DF-0F9F-4168-8274-902AA17E495E}"/>
              </a:ext>
            </a:extLst>
          </p:cNvPr>
          <p:cNvSpPr txBox="1"/>
          <p:nvPr/>
        </p:nvSpPr>
        <p:spPr>
          <a:xfrm>
            <a:off x="675746" y="1951672"/>
            <a:ext cx="7769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Key-Words um die Spracherkennung zu aktivieren: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Start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 „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Oft das Flasche Key-Word erkannt, da</a:t>
            </a:r>
          </a:p>
          <a:p>
            <a:endParaRPr lang="de-D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Umbenennung notwendig um Fehlerquote zu verringern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HANA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und „</a:t>
            </a:r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Okay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	-&gt; „S“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betonung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 fällt weg, dadurch genauere 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differenzierung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931DD61-F5F2-4091-B79F-DE44DF061F3C}"/>
              </a:ext>
            </a:extLst>
          </p:cNvPr>
          <p:cNvGrpSpPr/>
          <p:nvPr/>
        </p:nvGrpSpPr>
        <p:grpSpPr>
          <a:xfrm>
            <a:off x="675746" y="3667136"/>
            <a:ext cx="2497006" cy="2759932"/>
            <a:chOff x="6514473" y="1821084"/>
            <a:chExt cx="2497006" cy="275993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37907AB-271A-431F-9A16-2D48AC736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82"/>
            <a:stretch/>
          </p:blipFill>
          <p:spPr>
            <a:xfrm>
              <a:off x="6514473" y="1821084"/>
              <a:ext cx="2497006" cy="275993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7C6538D-48A5-45EE-9736-796617EFBE9C}"/>
                </a:ext>
              </a:extLst>
            </p:cNvPr>
            <p:cNvSpPr txBox="1"/>
            <p:nvPr/>
          </p:nvSpPr>
          <p:spPr>
            <a:xfrm rot="20820066">
              <a:off x="6915561" y="2137945"/>
              <a:ext cx="192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Start: 45…</a:t>
              </a:r>
            </a:p>
          </p:txBody>
        </p:sp>
      </p:grp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C87B314-0583-4E2A-BA65-43521C9564AE}"/>
              </a:ext>
            </a:extLst>
          </p:cNvPr>
          <p:cNvSpPr/>
          <p:nvPr/>
        </p:nvSpPr>
        <p:spPr>
          <a:xfrm>
            <a:off x="3364302" y="4871698"/>
            <a:ext cx="1035170" cy="64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944F317-237C-426F-8708-0B8C1640A474}"/>
              </a:ext>
            </a:extLst>
          </p:cNvPr>
          <p:cNvSpPr txBox="1"/>
          <p:nvPr/>
        </p:nvSpPr>
        <p:spPr>
          <a:xfrm>
            <a:off x="4690210" y="5011636"/>
            <a:ext cx="375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Erkennung: „</a:t>
            </a:r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Stop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“ -&gt; Keine Aufnahme</a:t>
            </a:r>
          </a:p>
        </p:txBody>
      </p:sp>
    </p:spTree>
    <p:extLst>
      <p:ext uri="{BB962C8B-B14F-4D97-AF65-F5344CB8AC3E}">
        <p14:creationId xmlns:p14="http://schemas.microsoft.com/office/powerpoint/2010/main" val="267648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1B3CBAB0-80D1-4F6A-918A-20FAF88A0F7B}"/>
              </a:ext>
            </a:extLst>
          </p:cNvPr>
          <p:cNvSpPr/>
          <p:nvPr/>
        </p:nvSpPr>
        <p:spPr>
          <a:xfrm>
            <a:off x="500026" y="849042"/>
            <a:ext cx="4939109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JAVA </a:t>
            </a:r>
            <a:r>
              <a:rPr lang="de-DE" sz="3200" b="1" dirty="0" err="1">
                <a:solidFill>
                  <a:srgbClr val="385723"/>
                </a:solidFill>
                <a:latin typeface="Corbel Light" panose="020B0303020204020204" pitchFamily="34" charset="0"/>
              </a:rPr>
              <a:t>Graphical</a:t>
            </a: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 User Interface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9D2F6A-D12F-4A46-BC36-E7AC2AD096E7}"/>
              </a:ext>
            </a:extLst>
          </p:cNvPr>
          <p:cNvSpPr txBox="1"/>
          <p:nvPr/>
        </p:nvSpPr>
        <p:spPr>
          <a:xfrm>
            <a:off x="1477992" y="2490158"/>
            <a:ext cx="254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Screenshots einfügen</a:t>
            </a:r>
          </a:p>
        </p:txBody>
      </p:sp>
    </p:spTree>
    <p:extLst>
      <p:ext uri="{BB962C8B-B14F-4D97-AF65-F5344CB8AC3E}">
        <p14:creationId xmlns:p14="http://schemas.microsoft.com/office/powerpoint/2010/main" val="38999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45327E7-D322-46DF-B43E-470DCAEEAF50}"/>
              </a:ext>
            </a:extLst>
          </p:cNvPr>
          <p:cNvSpPr/>
          <p:nvPr/>
        </p:nvSpPr>
        <p:spPr>
          <a:xfrm>
            <a:off x="614736" y="958310"/>
            <a:ext cx="4736810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Relevante Daten bestimmen</a:t>
            </a:r>
          </a:p>
        </p:txBody>
      </p:sp>
    </p:spTree>
    <p:extLst>
      <p:ext uri="{BB962C8B-B14F-4D97-AF65-F5344CB8AC3E}">
        <p14:creationId xmlns:p14="http://schemas.microsoft.com/office/powerpoint/2010/main" val="401425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8" t="20395" r="11757" b="33313"/>
          <a:stretch/>
        </p:blipFill>
        <p:spPr>
          <a:xfrm>
            <a:off x="10480851" y="231038"/>
            <a:ext cx="1392702" cy="401920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/>
          </p:nvPr>
        </p:nvGraphicFramePr>
        <p:xfrm>
          <a:off x="500026" y="242702"/>
          <a:ext cx="9703041" cy="3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C2A7ECBF-C5DE-4CA9-B4CD-A91748CBCA72}"/>
              </a:ext>
            </a:extLst>
          </p:cNvPr>
          <p:cNvSpPr/>
          <p:nvPr/>
        </p:nvSpPr>
        <p:spPr>
          <a:xfrm>
            <a:off x="448574" y="836268"/>
            <a:ext cx="6096000" cy="75469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de-DE" sz="3200" b="1" dirty="0">
                <a:solidFill>
                  <a:srgbClr val="385723"/>
                </a:solidFill>
                <a:latin typeface="Corbel Light" panose="020B0303020204020204" pitchFamily="34" charset="0"/>
              </a:rPr>
              <a:t>SAP ABAP API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24725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Breitbild</PresentationFormat>
  <Paragraphs>94</Paragraphs>
  <Slides>14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Corbel Light</vt:lpstr>
      <vt:lpstr>Courier New</vt:lpstr>
      <vt:lpstr>Office</vt:lpstr>
      <vt:lpstr>PowerPoint-Präsentation</vt:lpstr>
      <vt:lpstr>PowerPoint-Präsentation</vt:lpstr>
      <vt:lpstr>Szenario / Aufgabe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Angelo</dc:creator>
  <cp:lastModifiedBy>Adrian Gröne</cp:lastModifiedBy>
  <cp:revision>114</cp:revision>
  <dcterms:created xsi:type="dcterms:W3CDTF">2019-11-12T15:28:56Z</dcterms:created>
  <dcterms:modified xsi:type="dcterms:W3CDTF">2020-01-08T10:51:07Z</dcterms:modified>
</cp:coreProperties>
</file>