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9" r:id="rId4"/>
    <p:sldId id="283" r:id="rId5"/>
    <p:sldId id="269" r:id="rId6"/>
    <p:sldId id="268" r:id="rId7"/>
    <p:sldId id="278" r:id="rId8"/>
    <p:sldId id="279" r:id="rId9"/>
    <p:sldId id="280" r:id="rId10"/>
    <p:sldId id="281" r:id="rId11"/>
    <p:sldId id="282" r:id="rId12"/>
    <p:sldId id="274" r:id="rId13"/>
    <p:sldId id="276" r:id="rId14"/>
    <p:sldId id="275" r:id="rId15"/>
    <p:sldId id="26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85723"/>
    <a:srgbClr val="99C184"/>
    <a:srgbClr val="507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1577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Exkursion Groz-Beckert KG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Live-Demo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Video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80340891-3FEB-4D7E-A9A9-98BB5EB92937}">
      <dgm:prSet phldrT="[Text]"/>
      <dgm:spPr>
        <a:solidFill>
          <a:srgbClr val="99C184"/>
        </a:solidFill>
      </dgm:spPr>
      <dgm:t>
        <a:bodyPr/>
        <a:lstStyle/>
        <a:p>
          <a:r>
            <a:rPr lang="de-DE" dirty="0">
              <a:solidFill>
                <a:srgbClr val="385723"/>
              </a:solidFill>
            </a:rPr>
            <a:t>Motivation</a:t>
          </a:r>
        </a:p>
      </dgm:t>
    </dgm:pt>
    <dgm:pt modelId="{C40D1F21-41AD-455F-85BE-CF33C75A8440}" type="parTrans" cxnId="{C45999F3-394D-4DC7-AC9A-99CBCAFC203E}">
      <dgm:prSet/>
      <dgm:spPr/>
      <dgm:t>
        <a:bodyPr/>
        <a:lstStyle/>
        <a:p>
          <a:endParaRPr lang="de-DE"/>
        </a:p>
      </dgm:t>
    </dgm:pt>
    <dgm:pt modelId="{11E12EE7-6730-4471-8135-5209E8DB6EEE}" type="sibTrans" cxnId="{C45999F3-394D-4DC7-AC9A-99CBCAFC203E}">
      <dgm:prSet/>
      <dgm:spPr/>
      <dgm:t>
        <a:bodyPr/>
        <a:lstStyle/>
        <a:p>
          <a:endParaRPr lang="de-DE"/>
        </a:p>
      </dgm:t>
    </dgm:pt>
    <dgm:pt modelId="{EC76E6DD-0554-49EF-BD35-E47BE10C7A6B}">
      <dgm:prSet phldrT="[Text]"/>
      <dgm:spPr>
        <a:solidFill>
          <a:srgbClr val="99C184"/>
        </a:solidFill>
      </dgm:spPr>
      <dgm:t>
        <a:bodyPr/>
        <a:lstStyle/>
        <a:p>
          <a:r>
            <a:rPr lang="de-DE" dirty="0">
              <a:solidFill>
                <a:srgbClr val="385723"/>
              </a:solidFill>
            </a:rPr>
            <a:t>Technische Struktur</a:t>
          </a:r>
        </a:p>
      </dgm:t>
    </dgm:pt>
    <dgm:pt modelId="{7840B6A2-70E1-4A43-844C-B138A10E3F5A}" type="parTrans" cxnId="{21A9541E-3C79-4A99-B32C-6B5FE4871710}">
      <dgm:prSet/>
      <dgm:spPr/>
      <dgm:t>
        <a:bodyPr/>
        <a:lstStyle/>
        <a:p>
          <a:endParaRPr lang="de-DE"/>
        </a:p>
      </dgm:t>
    </dgm:pt>
    <dgm:pt modelId="{DA3F5A7D-7DD3-4F6D-867A-DD06B956183E}" type="sibTrans" cxnId="{21A9541E-3C79-4A99-B32C-6B5FE4871710}">
      <dgm:prSet/>
      <dgm:spPr/>
      <dgm:t>
        <a:bodyPr/>
        <a:lstStyle/>
        <a:p>
          <a:endParaRPr lang="de-DE"/>
        </a:p>
      </dgm:t>
    </dgm:pt>
    <dgm:pt modelId="{5033FB32-F740-4C19-B504-0647C1F53E48}">
      <dgm:prSet phldrT="[Text]"/>
      <dgm:spPr>
        <a:solidFill>
          <a:srgbClr val="507E3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Anwendungsoberfläche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B4E1D9FA-813E-45A4-99A8-BCE162C67903}" type="pres">
      <dgm:prSet presAssocID="{80340891-3FEB-4D7E-A9A9-98BB5EB92937}" presName="parTxOnly" presStyleLbl="node1" presStyleIdx="0" presStyleCnt="3" custLinFactNeighborX="-821" custLinFactNeighborY="87709">
        <dgm:presLayoutVars>
          <dgm:chMax val="0"/>
          <dgm:chPref val="0"/>
          <dgm:bulletEnabled val="1"/>
        </dgm:presLayoutVars>
      </dgm:prSet>
      <dgm:spPr/>
    </dgm:pt>
    <dgm:pt modelId="{8C94DBA9-AC61-43A0-BD9A-8B89F7FE18BC}" type="pres">
      <dgm:prSet presAssocID="{11E12EE7-6730-4471-8135-5209E8DB6EEE}" presName="parTxOnlySpace" presStyleCnt="0"/>
      <dgm:spPr/>
    </dgm:pt>
    <dgm:pt modelId="{29D39E56-9421-44FD-B56B-DDEAA3FF2152}" type="pres">
      <dgm:prSet presAssocID="{EC76E6DD-0554-49EF-BD35-E47BE10C7A6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6C2C2CF-A4CD-4218-90F8-1E204CF6D502}" type="pres">
      <dgm:prSet presAssocID="{DA3F5A7D-7DD3-4F6D-867A-DD06B956183E}" presName="parTxOnlySpace" presStyleCnt="0"/>
      <dgm:spPr/>
    </dgm:pt>
    <dgm:pt modelId="{3EB30996-91B3-4239-BF37-88E3C555BC52}" type="pres">
      <dgm:prSet presAssocID="{5033FB32-F740-4C19-B504-0647C1F53E4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21A9541E-3C79-4A99-B32C-6B5FE4871710}" srcId="{674503E8-1AC7-41ED-8605-5E819E9C237D}" destId="{EC76E6DD-0554-49EF-BD35-E47BE10C7A6B}" srcOrd="1" destOrd="0" parTransId="{7840B6A2-70E1-4A43-844C-B138A10E3F5A}" sibTransId="{DA3F5A7D-7DD3-4F6D-867A-DD06B956183E}"/>
    <dgm:cxn modelId="{A9C04542-76A5-484F-BDC6-8684DE3831C0}" srcId="{674503E8-1AC7-41ED-8605-5E819E9C237D}" destId="{5033FB32-F740-4C19-B504-0647C1F53E48}" srcOrd="2" destOrd="0" parTransId="{4F5440BC-E4ED-41F4-BCBC-91A4379FE628}" sibTransId="{0F72E487-3666-4627-B648-0F027167834A}"/>
    <dgm:cxn modelId="{3E3E4B77-64CD-44F5-902E-79CE4A4334E6}" type="presOf" srcId="{80340891-3FEB-4D7E-A9A9-98BB5EB92937}" destId="{B4E1D9FA-813E-45A4-99A8-BCE162C67903}" srcOrd="0" destOrd="0" presId="urn:microsoft.com/office/officeart/2005/8/layout/chevron1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C45999F3-394D-4DC7-AC9A-99CBCAFC203E}" srcId="{674503E8-1AC7-41ED-8605-5E819E9C237D}" destId="{80340891-3FEB-4D7E-A9A9-98BB5EB92937}" srcOrd="0" destOrd="0" parTransId="{C40D1F21-41AD-455F-85BE-CF33C75A8440}" sibTransId="{11E12EE7-6730-4471-8135-5209E8DB6EEE}"/>
    <dgm:cxn modelId="{0A7350FC-3963-4F8E-860C-9F0A1E5E519E}" type="presOf" srcId="{EC76E6DD-0554-49EF-BD35-E47BE10C7A6B}" destId="{29D39E56-9421-44FD-B56B-DDEAA3FF2152}" srcOrd="0" destOrd="0" presId="urn:microsoft.com/office/officeart/2005/8/layout/chevron1"/>
    <dgm:cxn modelId="{9C0FDC5B-9016-49D7-909C-B88B403677D1}" type="presParOf" srcId="{B2AC34C9-27F4-4A43-B9E6-31AAF7FDE0CB}" destId="{B4E1D9FA-813E-45A4-99A8-BCE162C67903}" srcOrd="0" destOrd="0" presId="urn:microsoft.com/office/officeart/2005/8/layout/chevron1"/>
    <dgm:cxn modelId="{4F5E368B-7B6E-40E1-8C57-93AC4766E368}" type="presParOf" srcId="{B2AC34C9-27F4-4A43-B9E6-31AAF7FDE0CB}" destId="{8C94DBA9-AC61-43A0-BD9A-8B89F7FE18BC}" srcOrd="1" destOrd="0" presId="urn:microsoft.com/office/officeart/2005/8/layout/chevron1"/>
    <dgm:cxn modelId="{034BB568-D4AD-47E2-A2FB-EEAED7CCDE53}" type="presParOf" srcId="{B2AC34C9-27F4-4A43-B9E6-31AAF7FDE0CB}" destId="{29D39E56-9421-44FD-B56B-DDEAA3FF2152}" srcOrd="2" destOrd="0" presId="urn:microsoft.com/office/officeart/2005/8/layout/chevron1"/>
    <dgm:cxn modelId="{4F097D3E-CD80-4688-9549-C95D6766D571}" type="presParOf" srcId="{B2AC34C9-27F4-4A43-B9E6-31AAF7FDE0CB}" destId="{66C2C2CF-A4CD-4218-90F8-1E204CF6D502}" srcOrd="3" destOrd="0" presId="urn:microsoft.com/office/officeart/2005/8/layout/chevron1"/>
    <dgm:cxn modelId="{E75CA34E-81F5-42E1-938A-72E2F0999817}" type="presParOf" srcId="{B2AC34C9-27F4-4A43-B9E6-31AAF7FDE0CB}" destId="{3EB30996-91B3-4239-BF37-88E3C555BC5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 custLinFactNeighborX="10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 custLinFactNeighborX="10">
        <dgm:presLayoutVars>
          <dgm:chMax val="0"/>
          <dgm:chPref val="0"/>
          <dgm:bulletEnabled val="1"/>
        </dgm:presLayoutVars>
      </dgm:prSet>
      <dgm:spPr/>
    </dgm:pt>
  </dgm:ptLst>
  <dgm:cxnLst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19A68D6E-BE0E-4F80-AE6B-1DBE0BEAF95D}" type="presOf" srcId="{5033FB32-F740-4C19-B504-0647C1F53E48}" destId="{3EB30996-91B3-4239-BF37-88E3C555BC52}" srcOrd="0" destOrd="0" presId="urn:microsoft.com/office/officeart/2005/8/layout/chevron1"/>
    <dgm:cxn modelId="{8B9743E3-0B02-4CB0-BB8A-109300AF5EF6}" type="presOf" srcId="{674503E8-1AC7-41ED-8605-5E819E9C237D}" destId="{B2AC34C9-27F4-4A43-B9E6-31AAF7FDE0CB}" srcOrd="0" destOrd="0" presId="urn:microsoft.com/office/officeart/2005/8/layout/chevron1"/>
    <dgm:cxn modelId="{549B7886-ED9B-424B-9E42-716729D05555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Exkursion Groz-Beckert KG</a:t>
          </a:r>
        </a:p>
      </dsp:txBody>
      <dsp:txXfrm>
        <a:off x="166737" y="0"/>
        <a:ext cx="9369565" cy="324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Live-Demo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Video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</a:t>
          </a:r>
        </a:p>
      </dsp:txBody>
      <dsp:txXfrm>
        <a:off x="166737" y="0"/>
        <a:ext cx="9369565" cy="324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1D9FA-813E-45A4-99A8-BCE162C67903}">
      <dsp:nvSpPr>
        <dsp:cNvPr id="0" name=""/>
        <dsp:cNvSpPr/>
      </dsp:nvSpPr>
      <dsp:spPr>
        <a:xfrm>
          <a:off x="0" y="0"/>
          <a:ext cx="3463341" cy="324000"/>
        </a:xfrm>
        <a:prstGeom prst="chevron">
          <a:avLst/>
        </a:prstGeom>
        <a:solidFill>
          <a:srgbClr val="99C1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rgbClr val="385723"/>
              </a:solidFill>
            </a:rPr>
            <a:t>Motivation</a:t>
          </a:r>
        </a:p>
      </dsp:txBody>
      <dsp:txXfrm>
        <a:off x="162000" y="0"/>
        <a:ext cx="3139341" cy="324000"/>
      </dsp:txXfrm>
    </dsp:sp>
    <dsp:sp modelId="{29D39E56-9421-44FD-B56B-DDEAA3FF2152}">
      <dsp:nvSpPr>
        <dsp:cNvPr id="0" name=""/>
        <dsp:cNvSpPr/>
      </dsp:nvSpPr>
      <dsp:spPr>
        <a:xfrm>
          <a:off x="3119849" y="0"/>
          <a:ext cx="3463341" cy="324000"/>
        </a:xfrm>
        <a:prstGeom prst="chevron">
          <a:avLst/>
        </a:prstGeom>
        <a:solidFill>
          <a:srgbClr val="99C1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rgbClr val="385723"/>
              </a:solidFill>
            </a:rPr>
            <a:t>Technische Struktur</a:t>
          </a:r>
        </a:p>
      </dsp:txBody>
      <dsp:txXfrm>
        <a:off x="3281849" y="0"/>
        <a:ext cx="3139341" cy="324000"/>
      </dsp:txXfrm>
    </dsp:sp>
    <dsp:sp modelId="{3EB30996-91B3-4239-BF37-88E3C555BC52}">
      <dsp:nvSpPr>
        <dsp:cNvPr id="0" name=""/>
        <dsp:cNvSpPr/>
      </dsp:nvSpPr>
      <dsp:spPr>
        <a:xfrm>
          <a:off x="6236857" y="0"/>
          <a:ext cx="3463341" cy="324000"/>
        </a:xfrm>
        <a:prstGeom prst="chevron">
          <a:avLst/>
        </a:prstGeom>
        <a:solidFill>
          <a:srgbClr val="507E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</a:rPr>
            <a:t>Anwendungsoberfläche</a:t>
          </a:r>
        </a:p>
      </dsp:txBody>
      <dsp:txXfrm>
        <a:off x="6398857" y="0"/>
        <a:ext cx="3139341" cy="3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570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sp:txBody>
      <dsp:txXfrm>
        <a:off x="167707" y="0"/>
        <a:ext cx="9369565" cy="3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570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7707" y="0"/>
        <a:ext cx="9369565" cy="32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509FE-4B88-49E5-9857-128C195EDC5C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391E-5C5D-4EA1-8A2D-1AD87DAE7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8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des Projekts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53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328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727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17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012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0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Interaktion: Wer</a:t>
            </a:r>
            <a:r>
              <a:rPr lang="de-DE" baseline="0" dirty="0"/>
              <a:t> kennt SAP ?</a:t>
            </a:r>
          </a:p>
          <a:p>
            <a:r>
              <a:rPr lang="de-DE" baseline="0" dirty="0"/>
              <a:t>Referenten, alle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8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des Projekts anhand der Skizze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92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Erklären auf was man alles achten muss im SAP (OK, Menge, Lagerort, Lagerbewegung)…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Problem: </a:t>
            </a:r>
            <a:r>
              <a:rPr lang="de-DE" dirty="0"/>
              <a:t>die meisten Informationen interessieren den Mitarbeiter nicht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59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61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dirty="0"/>
              <a:t>Wahl der Sprachsteuerung: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Gegenüberstellung der verfügbaren Spracherkennungssoftware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Auswahl nach Dokumentationsqualität, Verfügbarkeit, Fehlerquoten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320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746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506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SWT?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73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5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0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07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7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0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7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1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9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5.jfif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10" Type="http://schemas.openxmlformats.org/officeDocument/2006/relationships/image" Target="../media/image16.jpg"/><Relationship Id="rId4" Type="http://schemas.openxmlformats.org/officeDocument/2006/relationships/image" Target="../media/image1.png"/><Relationship Id="rId9" Type="http://schemas.microsoft.com/office/2007/relationships/diagramDrawing" Target="../diagrams/drawing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diagramLayout" Target="../diagrams/layout2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5" Type="http://schemas.openxmlformats.org/officeDocument/2006/relationships/diagramColors" Target="../diagrams/colors2.xml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0.jfif"/><Relationship Id="rId5" Type="http://schemas.openxmlformats.org/officeDocument/2006/relationships/diagramLayout" Target="../diagrams/layout3.xml"/><Relationship Id="rId10" Type="http://schemas.openxmlformats.org/officeDocument/2006/relationships/image" Target="../media/image9.png"/><Relationship Id="rId4" Type="http://schemas.openxmlformats.org/officeDocument/2006/relationships/diagramData" Target="../diagrams/data3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13.png"/><Relationship Id="rId5" Type="http://schemas.openxmlformats.org/officeDocument/2006/relationships/diagramLayout" Target="../diagrams/layout5.xml"/><Relationship Id="rId10" Type="http://schemas.openxmlformats.org/officeDocument/2006/relationships/image" Target="../media/image12.svg"/><Relationship Id="rId4" Type="http://schemas.openxmlformats.org/officeDocument/2006/relationships/diagramData" Target="../diagrams/data5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743319" y="1151601"/>
            <a:ext cx="8873456" cy="4079477"/>
            <a:chOff x="1888462" y="962915"/>
            <a:chExt cx="8873456" cy="4079477"/>
          </a:xfrm>
        </p:grpSpPr>
        <p:sp>
          <p:nvSpPr>
            <p:cNvPr id="6" name="Textfeld 5"/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888462" y="4396061"/>
              <a:ext cx="88734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600" dirty="0">
                  <a:solidFill>
                    <a:srgbClr val="385723"/>
                  </a:solidFill>
                  <a:latin typeface="Corbel Light" panose="020B0303020204020204" pitchFamily="34" charset="0"/>
                </a:rPr>
                <a:t>Die Sprachassistenz für den betrieblichen Alltag</a:t>
              </a:r>
              <a:endParaRPr lang="de-DE" sz="3600" baseline="-25000" dirty="0">
                <a:solidFill>
                  <a:srgbClr val="385723"/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23" name="Gruppieren 22"/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21" name="Sehne 20"/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8" name="Abgerundetes Rechteck 7"/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0" name="Gerader Verbinder 9"/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/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/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hteck 18"/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22689" y="6031297"/>
            <a:ext cx="1194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Adrian Gröne,  Angelo Cavallaro,  Daniel Kinzelmann,  Eduard Bresemler,  Hüseyin Kasarca 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01BDFF5-6E2E-4D12-84E7-4FADD9D56B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36DFB34A-4887-4173-9C5B-B481673CCC76}"/>
              </a:ext>
            </a:extLst>
          </p:cNvPr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AAFEE544-54F4-44C1-B031-687A8C6F40B6}"/>
              </a:ext>
            </a:extLst>
          </p:cNvPr>
          <p:cNvSpPr txBox="1"/>
          <p:nvPr/>
        </p:nvSpPr>
        <p:spPr>
          <a:xfrm>
            <a:off x="500026" y="924787"/>
            <a:ext cx="5745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9E0623B-BE49-479C-A8E7-BED6A774223E}"/>
              </a:ext>
            </a:extLst>
          </p:cNvPr>
          <p:cNvSpPr/>
          <p:nvPr/>
        </p:nvSpPr>
        <p:spPr>
          <a:xfrm>
            <a:off x="112294" y="2014612"/>
            <a:ext cx="85745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800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800" dirty="0">
                <a:solidFill>
                  <a:srgbClr val="385723"/>
                </a:solidFill>
                <a:latin typeface="Corbel Light" panose="020B0303020204020204" pitchFamily="34" charset="0"/>
              </a:rPr>
              <a:t>Java Connector (JCo)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800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 Datentransfer</a:t>
            </a:r>
          </a:p>
        </p:txBody>
      </p:sp>
    </p:spTree>
    <p:extLst>
      <p:ext uri="{BB962C8B-B14F-4D97-AF65-F5344CB8AC3E}">
        <p14:creationId xmlns:p14="http://schemas.microsoft.com/office/powerpoint/2010/main" val="17111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50FDDCD-EF4E-4DF4-B088-75BB8AB3C3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AFEE544-54F4-44C1-B031-687A8C6F40B6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Exkursion Groz-Beckert KG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401BDFF5-6E2E-4D12-84E7-4FADD9D56B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36DFB34A-4887-4173-9C5B-B481673CCC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532106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36566A32-FB1C-43F1-B59B-650326246D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49" y="3231931"/>
            <a:ext cx="1888512" cy="215767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2283377-E26B-40D4-A9A5-4511872F4770}"/>
              </a:ext>
            </a:extLst>
          </p:cNvPr>
          <p:cNvSpPr txBox="1"/>
          <p:nvPr/>
        </p:nvSpPr>
        <p:spPr>
          <a:xfrm>
            <a:off x="2302121" y="3244334"/>
            <a:ext cx="83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Angelo</a:t>
            </a:r>
          </a:p>
        </p:txBody>
      </p:sp>
    </p:spTree>
    <p:extLst>
      <p:ext uri="{BB962C8B-B14F-4D97-AF65-F5344CB8AC3E}">
        <p14:creationId xmlns:p14="http://schemas.microsoft.com/office/powerpoint/2010/main" val="103792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995294984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371BAC0-5BA1-4B87-80E1-57B59BF56634}"/>
              </a:ext>
            </a:extLst>
          </p:cNvPr>
          <p:cNvGrpSpPr/>
          <p:nvPr/>
        </p:nvGrpSpPr>
        <p:grpSpPr>
          <a:xfrm>
            <a:off x="3729463" y="1978820"/>
            <a:ext cx="3818674" cy="3551532"/>
            <a:chOff x="4415852" y="962915"/>
            <a:chExt cx="3818674" cy="3551532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9CFABDD-2CAC-4D72-81AB-E2C988198D8A}"/>
                </a:ext>
              </a:extLst>
            </p:cNvPr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9CFC72A-8C0D-465A-9688-4BEA0E775A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10" name="Sehne 9">
                <a:extLst>
                  <a:ext uri="{FF2B5EF4-FFF2-40B4-BE49-F238E27FC236}">
                    <a16:creationId xmlns:a16="http://schemas.microsoft.com/office/drawing/2014/main" id="{5AAA0212-4A0B-45F3-8A0A-FD20C5C2A58A}"/>
                  </a:ext>
                </a:extLst>
              </p:cNvPr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AA08DA2-498D-4B0A-B038-15AA160B895B}"/>
                  </a:ext>
                </a:extLst>
              </p:cNvPr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14" name="Abgerundetes Rechteck 7">
                  <a:extLst>
                    <a:ext uri="{FF2B5EF4-FFF2-40B4-BE49-F238E27FC236}">
                      <a16:creationId xmlns:a16="http://schemas.microsoft.com/office/drawing/2014/main" id="{3BA71D78-A350-4E7E-AF14-E25EC05B3B64}"/>
                    </a:ext>
                  </a:extLst>
                </p:cNvPr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D4D2C3F8-E6E7-4CCB-AF64-779B6DCFB27A}"/>
                    </a:ext>
                  </a:extLst>
                </p:cNvPr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9C00B2A1-F27C-4D62-8437-1A0A971BFC53}"/>
                    </a:ext>
                  </a:extLst>
                </p:cNvPr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5DA1D4A8-F9C3-42B5-8151-FE254838DEED}"/>
                    </a:ext>
                  </a:extLst>
                </p:cNvPr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27C12314-8079-48C2-8C56-87E04CEA4652}"/>
                    </a:ext>
                  </a:extLst>
                </p:cNvPr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3B64E96-2A7A-45B8-A245-5F1F92CF302C}"/>
                  </a:ext>
                </a:extLst>
              </p:cNvPr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15A4456A-C938-464B-B9B8-5657224D1BFE}"/>
              </a:ext>
            </a:extLst>
          </p:cNvPr>
          <p:cNvSpPr txBox="1"/>
          <p:nvPr/>
        </p:nvSpPr>
        <p:spPr>
          <a:xfrm>
            <a:off x="500026" y="924787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9783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916570908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57D101D-D537-428C-AD1D-EFAC99343976}"/>
              </a:ext>
            </a:extLst>
          </p:cNvPr>
          <p:cNvSpPr txBox="1"/>
          <p:nvPr/>
        </p:nvSpPr>
        <p:spPr>
          <a:xfrm>
            <a:off x="500026" y="924787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Video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748FCF2-694D-411A-82CE-2265F48217A7}"/>
              </a:ext>
            </a:extLst>
          </p:cNvPr>
          <p:cNvSpPr/>
          <p:nvPr/>
        </p:nvSpPr>
        <p:spPr>
          <a:xfrm>
            <a:off x="3190672" y="2951946"/>
            <a:ext cx="38035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de-DE" sz="2800" dirty="0">
                <a:solidFill>
                  <a:srgbClr val="385723"/>
                </a:solidFill>
                <a:latin typeface="Corbel Light" panose="020B0303020204020204" pitchFamily="34" charset="0"/>
              </a:rPr>
              <a:t>BACKUP Video für Live Demo</a:t>
            </a:r>
          </a:p>
        </p:txBody>
      </p:sp>
    </p:spTree>
    <p:extLst>
      <p:ext uri="{BB962C8B-B14F-4D97-AF65-F5344CB8AC3E}">
        <p14:creationId xmlns:p14="http://schemas.microsoft.com/office/powerpoint/2010/main" val="203516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440308896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3" y="836268"/>
            <a:ext cx="110073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Projektziele im Anschluss</a:t>
            </a:r>
            <a:endParaRPr lang="de-DE" sz="32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251809369"/>
              </p:ext>
            </p:extLst>
          </p:nvPr>
        </p:nvGraphicFramePr>
        <p:xfrm>
          <a:off x="500025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659259" y="684015"/>
            <a:ext cx="4921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orbel Light" panose="020B0303020204020204" pitchFamily="34" charset="0"/>
              </a:rPr>
              <a:t>Beispiel-Ansage</a:t>
            </a:r>
            <a:br>
              <a:rPr lang="de-DE" sz="2400" dirty="0">
                <a:latin typeface="Corbel Light" panose="020B0303020204020204" pitchFamily="34" charset="0"/>
              </a:rPr>
            </a:br>
            <a:r>
              <a:rPr lang="de-DE" sz="2400" dirty="0">
                <a:latin typeface="Corbel Light" panose="020B0303020204020204" pitchFamily="34" charset="0"/>
              </a:rPr>
              <a:t>„</a:t>
            </a:r>
            <a:r>
              <a:rPr lang="de-DE" sz="2400" b="1" dirty="0" err="1">
                <a:latin typeface="Corbel Light" panose="020B0303020204020204" pitchFamily="34" charset="0"/>
              </a:rPr>
              <a:t>SAPlexa</a:t>
            </a:r>
            <a:r>
              <a:rPr lang="de-DE" sz="2400" b="1" dirty="0">
                <a:latin typeface="Corbel Light" panose="020B0303020204020204" pitchFamily="34" charset="0"/>
              </a:rPr>
              <a:t>, zeige mir die Bestellung 643.“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791" y="737177"/>
            <a:ext cx="888050" cy="888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5965" y="1632325"/>
            <a:ext cx="9525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28013505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461945" y="777712"/>
            <a:ext cx="457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Vorstellung des Projekts</a:t>
            </a:r>
            <a:endParaRPr lang="de-DE" sz="36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9653073" y="990139"/>
            <a:ext cx="2220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Präsentationsdauer</a:t>
            </a:r>
            <a:b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12 – 13 Minuten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95649" y="1541942"/>
            <a:ext cx="110907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Auswahl der Spracherkennungssoftware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Ergonomie/ Testlauf der Sprachbedienung einhalten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Graphical User Interface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SWT Libraries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Design-Prinzipien und Gedanken hinter der Gestaltung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Java Connector (JCo)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 Datentransfer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Exkursion Groz-Beckert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Projektziele im Anschluss </a:t>
            </a: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(Herr </a:t>
            </a:r>
            <a:r>
              <a:rPr lang="de-DE" sz="2000" dirty="0" err="1">
                <a:solidFill>
                  <a:srgbClr val="385723"/>
                </a:solidFill>
                <a:latin typeface="Corbel Light" panose="020B0303020204020204" pitchFamily="34" charset="0"/>
              </a:rPr>
              <a:t>Stauß</a:t>
            </a: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 ? Grundsätzliche Optimierung und Erweiterung der Funktionen?)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087406" y="1701263"/>
            <a:ext cx="2786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davon Live-Demo (Video)</a:t>
            </a:r>
            <a:b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2-3 Minuten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1589" y="17408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Logistik / Wareneingang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33" y="2239009"/>
            <a:ext cx="2036481" cy="11484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559" y="4510148"/>
            <a:ext cx="2070813" cy="145868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367073" y="1674623"/>
            <a:ext cx="2563519" cy="2759932"/>
            <a:chOff x="6514473" y="1821084"/>
            <a:chExt cx="2563519" cy="2759932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 rot="20820066">
              <a:off x="7157752" y="1944878"/>
              <a:ext cx="192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Status Bestellung 10034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4374030" y="4113012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Lieferschein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5911" y="3828131"/>
            <a:ext cx="1502581" cy="402042"/>
          </a:xfrm>
          <a:prstGeom prst="rect">
            <a:avLst/>
          </a:prstGeom>
        </p:spPr>
      </p:pic>
      <p:cxnSp>
        <p:nvCxnSpPr>
          <p:cNvPr id="14" name="Gekrümmter Verbinder 13"/>
          <p:cNvCxnSpPr>
            <a:cxnSpLocks/>
          </p:cNvCxnSpPr>
          <p:nvPr/>
        </p:nvCxnSpPr>
        <p:spPr>
          <a:xfrm rot="16200000" flipH="1">
            <a:off x="9748209" y="3267690"/>
            <a:ext cx="601898" cy="598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krümmter Verbinder 15"/>
          <p:cNvCxnSpPr>
            <a:cxnSpLocks/>
          </p:cNvCxnSpPr>
          <p:nvPr/>
        </p:nvCxnSpPr>
        <p:spPr>
          <a:xfrm rot="16200000" flipV="1">
            <a:off x="10446375" y="3013544"/>
            <a:ext cx="975098" cy="3317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3" t="27225" r="19715" b="23837"/>
          <a:stretch/>
        </p:blipFill>
        <p:spPr>
          <a:xfrm>
            <a:off x="8140795" y="3980420"/>
            <a:ext cx="1724570" cy="1495801"/>
          </a:xfrm>
          <a:prstGeom prst="rect">
            <a:avLst/>
          </a:prstGeom>
        </p:spPr>
      </p:pic>
      <p:cxnSp>
        <p:nvCxnSpPr>
          <p:cNvPr id="26" name="Gekrümmter Verbinder 25"/>
          <p:cNvCxnSpPr>
            <a:endCxn id="17" idx="0"/>
          </p:cNvCxnSpPr>
          <p:nvPr/>
        </p:nvCxnSpPr>
        <p:spPr>
          <a:xfrm rot="5400000">
            <a:off x="8728614" y="3354158"/>
            <a:ext cx="900729" cy="35179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r Verbinder 29"/>
          <p:cNvCxnSpPr>
            <a:stCxn id="34" idx="2"/>
            <a:endCxn id="8" idx="1"/>
          </p:cNvCxnSpPr>
          <p:nvPr/>
        </p:nvCxnSpPr>
        <p:spPr>
          <a:xfrm rot="16200000" flipH="1">
            <a:off x="3158947" y="3900878"/>
            <a:ext cx="1444301" cy="12329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r Verbinder 31"/>
          <p:cNvCxnSpPr>
            <a:cxnSpLocks/>
          </p:cNvCxnSpPr>
          <p:nvPr/>
        </p:nvCxnSpPr>
        <p:spPr>
          <a:xfrm rot="5400000" flipH="1" flipV="1">
            <a:off x="5734530" y="3215039"/>
            <a:ext cx="1033322" cy="953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589" y="2616372"/>
            <a:ext cx="5226094" cy="1178818"/>
          </a:xfrm>
          <a:prstGeom prst="rect">
            <a:avLst/>
          </a:prstGeom>
        </p:spPr>
      </p:pic>
      <p:grpSp>
        <p:nvGrpSpPr>
          <p:cNvPr id="43" name="Gruppieren 42"/>
          <p:cNvGrpSpPr/>
          <p:nvPr/>
        </p:nvGrpSpPr>
        <p:grpSpPr>
          <a:xfrm>
            <a:off x="9682043" y="4703705"/>
            <a:ext cx="2401102" cy="1814414"/>
            <a:chOff x="9915307" y="4763426"/>
            <a:chExt cx="2061700" cy="1428047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5307" y="4763426"/>
              <a:ext cx="1359748" cy="1428047"/>
            </a:xfrm>
            <a:prstGeom prst="rect">
              <a:avLst/>
            </a:prstGeom>
          </p:spPr>
        </p:pic>
        <p:sp>
          <p:nvSpPr>
            <p:cNvPr id="39" name="Textfeld 38"/>
            <p:cNvSpPr txBox="1"/>
            <p:nvPr/>
          </p:nvSpPr>
          <p:spPr>
            <a:xfrm rot="20820066">
              <a:off x="10056767" y="4814959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OK</a:t>
              </a:r>
            </a:p>
          </p:txBody>
        </p:sp>
      </p:grpSp>
      <p:cxnSp>
        <p:nvCxnSpPr>
          <p:cNvPr id="41" name="Gekrümmter Verbinder 40"/>
          <p:cNvCxnSpPr>
            <a:stCxn id="17" idx="2"/>
          </p:cNvCxnSpPr>
          <p:nvPr/>
        </p:nvCxnSpPr>
        <p:spPr>
          <a:xfrm rot="16200000" flipH="1">
            <a:off x="9228335" y="5250966"/>
            <a:ext cx="228453" cy="678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53C4A0F-6CA9-4A40-AFB4-84E72054514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886C553F-8C8A-409B-B962-11A554CE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64653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1" name="Textfeld 30">
            <a:extLst>
              <a:ext uri="{FF2B5EF4-FFF2-40B4-BE49-F238E27FC236}">
                <a16:creationId xmlns:a16="http://schemas.microsoft.com/office/drawing/2014/main" id="{BE56F13F-B0D5-47BA-9C67-04B664EE5B7B}"/>
              </a:ext>
            </a:extLst>
          </p:cNvPr>
          <p:cNvSpPr txBox="1"/>
          <p:nvPr/>
        </p:nvSpPr>
        <p:spPr>
          <a:xfrm>
            <a:off x="459101" y="807792"/>
            <a:ext cx="3638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Szenario / Aufgabe</a:t>
            </a:r>
            <a:endParaRPr lang="de-DE" sz="36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53C4A0F-6CA9-4A40-AFB4-84E7205451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886C553F-8C8A-409B-B962-11A554CE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074493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1" name="Textfeld 30">
            <a:extLst>
              <a:ext uri="{FF2B5EF4-FFF2-40B4-BE49-F238E27FC236}">
                <a16:creationId xmlns:a16="http://schemas.microsoft.com/office/drawing/2014/main" id="{BE56F13F-B0D5-47BA-9C67-04B664EE5B7B}"/>
              </a:ext>
            </a:extLst>
          </p:cNvPr>
          <p:cNvSpPr txBox="1"/>
          <p:nvPr/>
        </p:nvSpPr>
        <p:spPr>
          <a:xfrm>
            <a:off x="459101" y="807792"/>
            <a:ext cx="423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rgbClr val="385723"/>
                </a:solidFill>
                <a:latin typeface="Corbel Light" panose="020B0303020204020204" pitchFamily="34" charset="0"/>
              </a:rPr>
              <a:t>Wareneingang im SAP</a:t>
            </a:r>
            <a:endParaRPr lang="de-DE" sz="36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41C899-7FFA-4374-BB40-E4C31615A8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1688" y="1695213"/>
            <a:ext cx="9556796" cy="391023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ECF3602-F5EE-48E6-9050-FF5BD00C4F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3315" y="3540250"/>
            <a:ext cx="9510238" cy="29091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7EE2CD-3F00-4E27-A1B1-DC15C97B1F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9" y="4298494"/>
            <a:ext cx="2521773" cy="215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2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483096352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776377" y="1790487"/>
            <a:ext cx="9638582" cy="223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Graphical User Interface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BFAB5F-1D36-4D3B-B719-F4604DE250DB}"/>
              </a:ext>
            </a:extLst>
          </p:cNvPr>
          <p:cNvSpPr txBox="1"/>
          <p:nvPr/>
        </p:nvSpPr>
        <p:spPr>
          <a:xfrm>
            <a:off x="500026" y="924787"/>
            <a:ext cx="6801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  <a:endParaRPr lang="de-DE" sz="36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01BDFF5-6E2E-4D12-84E7-4FADD9D56B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36DFB34A-4887-4173-9C5B-B481673CCC76}"/>
              </a:ext>
            </a:extLst>
          </p:cNvPr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80E9B79-F4C1-45A8-9DBC-465D2AB4E9E4}"/>
              </a:ext>
            </a:extLst>
          </p:cNvPr>
          <p:cNvSpPr/>
          <p:nvPr/>
        </p:nvSpPr>
        <p:spPr>
          <a:xfrm>
            <a:off x="112294" y="2014612"/>
            <a:ext cx="5983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800" dirty="0">
                <a:solidFill>
                  <a:srgbClr val="385723"/>
                </a:solidFill>
                <a:latin typeface="Corbel Light" panose="020B0303020204020204" pitchFamily="34" charset="0"/>
              </a:rPr>
              <a:t>Wahl der Sprachsteuerung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258D8AA-B5D6-4F45-92B2-B831544E14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7437" y="3870844"/>
            <a:ext cx="2047875" cy="6191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FF1EA7E-DB8D-480B-9D55-371B85E98F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16" y="3373393"/>
            <a:ext cx="2575259" cy="147280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698E29-83D8-49C8-87E5-5A5C47F3AA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056" y="3429000"/>
            <a:ext cx="2495550" cy="17526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AFEE544-54F4-44C1-B031-687A8C6F40B6}"/>
              </a:ext>
            </a:extLst>
          </p:cNvPr>
          <p:cNvSpPr txBox="1"/>
          <p:nvPr/>
        </p:nvSpPr>
        <p:spPr>
          <a:xfrm>
            <a:off x="500026" y="924787"/>
            <a:ext cx="8953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6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3867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01BDFF5-6E2E-4D12-84E7-4FADD9D56B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36DFB34A-4887-4173-9C5B-B481673CCC76}"/>
              </a:ext>
            </a:extLst>
          </p:cNvPr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80E9B79-F4C1-45A8-9DBC-465D2AB4E9E4}"/>
              </a:ext>
            </a:extLst>
          </p:cNvPr>
          <p:cNvSpPr/>
          <p:nvPr/>
        </p:nvSpPr>
        <p:spPr>
          <a:xfrm>
            <a:off x="112294" y="2014612"/>
            <a:ext cx="75920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800" dirty="0">
                <a:solidFill>
                  <a:srgbClr val="385723"/>
                </a:solidFill>
                <a:latin typeface="Corbel Light" panose="020B0303020204020204" pitchFamily="34" charset="0"/>
              </a:rPr>
              <a:t>Testlauf / Erprobung der Schlüsselbegriffe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AFEE544-54F4-44C1-B031-687A8C6F40B6}"/>
              </a:ext>
            </a:extLst>
          </p:cNvPr>
          <p:cNvSpPr txBox="1"/>
          <p:nvPr/>
        </p:nvSpPr>
        <p:spPr>
          <a:xfrm>
            <a:off x="500026" y="924787"/>
            <a:ext cx="8953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6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4967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01BDFF5-6E2E-4D12-84E7-4FADD9D56B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36DFB34A-4887-4173-9C5B-B481673CCC76}"/>
              </a:ext>
            </a:extLst>
          </p:cNvPr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80E9B79-F4C1-45A8-9DBC-465D2AB4E9E4}"/>
              </a:ext>
            </a:extLst>
          </p:cNvPr>
          <p:cNvSpPr/>
          <p:nvPr/>
        </p:nvSpPr>
        <p:spPr>
          <a:xfrm>
            <a:off x="112294" y="2014612"/>
            <a:ext cx="85745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800" dirty="0">
                <a:solidFill>
                  <a:srgbClr val="385723"/>
                </a:solidFill>
                <a:latin typeface="Corbel Light" panose="020B0303020204020204" pitchFamily="34" charset="0"/>
              </a:rPr>
              <a:t>Ergonomie der Sprachbedienung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AFEE544-54F4-44C1-B031-687A8C6F40B6}"/>
              </a:ext>
            </a:extLst>
          </p:cNvPr>
          <p:cNvSpPr txBox="1"/>
          <p:nvPr/>
        </p:nvSpPr>
        <p:spPr>
          <a:xfrm>
            <a:off x="500026" y="924787"/>
            <a:ext cx="8953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6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1491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01BDFF5-6E2E-4D12-84E7-4FADD9D56B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36DFB34A-4887-4173-9C5B-B481673CCC76}"/>
              </a:ext>
            </a:extLst>
          </p:cNvPr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AAFEE544-54F4-44C1-B031-687A8C6F40B6}"/>
              </a:ext>
            </a:extLst>
          </p:cNvPr>
          <p:cNvSpPr txBox="1"/>
          <p:nvPr/>
        </p:nvSpPr>
        <p:spPr>
          <a:xfrm>
            <a:off x="500026" y="924787"/>
            <a:ext cx="5526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Graphical User Interface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9E0623B-BE49-479C-A8E7-BED6A774223E}"/>
              </a:ext>
            </a:extLst>
          </p:cNvPr>
          <p:cNvSpPr/>
          <p:nvPr/>
        </p:nvSpPr>
        <p:spPr>
          <a:xfrm>
            <a:off x="112294" y="2014612"/>
            <a:ext cx="85745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800" dirty="0">
                <a:solidFill>
                  <a:srgbClr val="385723"/>
                </a:solidFill>
                <a:latin typeface="Corbel Light" panose="020B0303020204020204" pitchFamily="34" charset="0"/>
              </a:rPr>
              <a:t>SWT Libraries</a:t>
            </a:r>
          </a:p>
          <a:p>
            <a:pPr lvl="2"/>
            <a:endParaRPr lang="de-DE" sz="2800" dirty="0">
              <a:solidFill>
                <a:srgbClr val="385723"/>
              </a:solidFill>
              <a:latin typeface="Corbel Light" panose="020B0303020204020204" pitchFamily="34" charset="0"/>
            </a:endParaRP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800" dirty="0">
                <a:solidFill>
                  <a:srgbClr val="385723"/>
                </a:solidFill>
                <a:latin typeface="Corbel Light" panose="020B0303020204020204" pitchFamily="34" charset="0"/>
              </a:rPr>
              <a:t>Design-Prinzipien und Gedanken hinter der Gestaltung</a:t>
            </a:r>
          </a:p>
        </p:txBody>
      </p:sp>
    </p:spTree>
    <p:extLst>
      <p:ext uri="{BB962C8B-B14F-4D97-AF65-F5344CB8AC3E}">
        <p14:creationId xmlns:p14="http://schemas.microsoft.com/office/powerpoint/2010/main" val="40044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Breitbild</PresentationFormat>
  <Paragraphs>101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Corbel Light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Angelo</dc:creator>
  <cp:lastModifiedBy>h.kasarca@gmx.de</cp:lastModifiedBy>
  <cp:revision>153</cp:revision>
  <dcterms:created xsi:type="dcterms:W3CDTF">2019-11-12T15:28:56Z</dcterms:created>
  <dcterms:modified xsi:type="dcterms:W3CDTF">2020-01-07T18:42:54Z</dcterms:modified>
</cp:coreProperties>
</file>