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9" r:id="rId4"/>
    <p:sldId id="269" r:id="rId5"/>
    <p:sldId id="270" r:id="rId6"/>
    <p:sldId id="278" r:id="rId7"/>
    <p:sldId id="277" r:id="rId8"/>
    <p:sldId id="279" r:id="rId9"/>
    <p:sldId id="281" r:id="rId10"/>
    <p:sldId id="271" r:id="rId11"/>
    <p:sldId id="273" r:id="rId12"/>
    <p:sldId id="272" r:id="rId13"/>
    <p:sldId id="274" r:id="rId14"/>
    <p:sldId id="276" r:id="rId15"/>
    <p:sldId id="275" r:id="rId16"/>
    <p:sldId id="267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1577" autoAdjust="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Motivation</a:t>
          </a: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Technische Struktur</a:t>
          </a: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Anwendungsoberfläche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rgbClr val="385723"/>
              </a:solidFill>
            </a:rPr>
            <a:t>Motivation</a:t>
          </a: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rgbClr val="385723"/>
              </a:solidFill>
            </a:rPr>
            <a:t>Technische Struktur</a:t>
          </a: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</a:rPr>
            <a:t>Anwendungsoberfläche</a:t>
          </a:r>
        </a:p>
      </dsp:txBody>
      <dsp:txXfrm>
        <a:off x="6398857" y="0"/>
        <a:ext cx="313934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11.01.2020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11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7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11.01.2020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9.svg"/><Relationship Id="rId4" Type="http://schemas.openxmlformats.org/officeDocument/2006/relationships/diagramData" Target="../diagrams/data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microsoft.com/office/2007/relationships/hdphoto" Target="../media/hdphoto1.wdp"/><Relationship Id="rId4" Type="http://schemas.openxmlformats.org/officeDocument/2006/relationships/diagramData" Target="../diagrams/data6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1.png"/><Relationship Id="rId4" Type="http://schemas.openxmlformats.org/officeDocument/2006/relationships/diagramData" Target="../diagrams/data7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8.xml"/><Relationship Id="rId10" Type="http://schemas.openxmlformats.org/officeDocument/2006/relationships/image" Target="../media/image14.png"/><Relationship Id="rId4" Type="http://schemas.openxmlformats.org/officeDocument/2006/relationships/diagramData" Target="../diagrams/data8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2" y="2490158"/>
            <a:ext cx="25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Screenshots einfügen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45327E7-D322-46DF-B43E-470DCAEEAF50}"/>
              </a:ext>
            </a:extLst>
          </p:cNvPr>
          <p:cNvSpPr/>
          <p:nvPr/>
        </p:nvSpPr>
        <p:spPr>
          <a:xfrm>
            <a:off x="614736" y="958310"/>
            <a:ext cx="473681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</p:txBody>
      </p:sp>
    </p:spTree>
    <p:extLst>
      <p:ext uri="{BB962C8B-B14F-4D97-AF65-F5344CB8AC3E}">
        <p14:creationId xmlns:p14="http://schemas.microsoft.com/office/powerpoint/2010/main" val="40142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754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5599624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442209" y="1910725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CB6BC8-2C03-4CD0-8603-25F596BC135B}"/>
              </a:ext>
            </a:extLst>
          </p:cNvPr>
          <p:cNvSpPr txBox="1"/>
          <p:nvPr/>
        </p:nvSpPr>
        <p:spPr>
          <a:xfrm>
            <a:off x="3358844" y="2720197"/>
            <a:ext cx="39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32450340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7837974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rbel Light" panose="020B0303020204020204" pitchFamily="34" charset="0"/>
              </a:rPr>
              <a:t>Beispiel-Ansage</a:t>
            </a:r>
            <a:br>
              <a:rPr lang="de-DE" sz="2400" dirty="0">
                <a:latin typeface="Corbel Light" panose="020B0303020204020204" pitchFamily="34" charset="0"/>
              </a:rPr>
            </a:br>
            <a:r>
              <a:rPr lang="de-DE" sz="2400" dirty="0">
                <a:latin typeface="Corbel Light" panose="020B0303020204020204" pitchFamily="34" charset="0"/>
              </a:rPr>
              <a:t>„</a:t>
            </a:r>
            <a:r>
              <a:rPr lang="de-DE" sz="2400" b="1" dirty="0" err="1">
                <a:latin typeface="Corbel Light" panose="020B0303020204020204" pitchFamily="34" charset="0"/>
              </a:rPr>
              <a:t>SAPlexa</a:t>
            </a:r>
            <a:r>
              <a:rPr lang="de-DE" sz="2400" b="1" dirty="0">
                <a:latin typeface="Corbel Light" panose="020B0303020204020204" pitchFamily="34" charset="0"/>
              </a:rPr>
              <a:t>, zeige mir die Bestellung 643.“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653073" y="99013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Präsentationsdauer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12 – 13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541942"/>
            <a:ext cx="72128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Auswahl der Spracherkennungssoftware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Ergonomie/ Testlauf der Sprachbedienung einhalten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JCo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Groz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-Beckert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087406" y="1701263"/>
            <a:ext cx="278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davon Live-Demo (Video)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2-3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653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4ADF9-9F2C-458A-BFDC-3485D21F2927}"/>
              </a:ext>
            </a:extLst>
          </p:cNvPr>
          <p:cNvSpPr txBox="1"/>
          <p:nvPr/>
        </p:nvSpPr>
        <p:spPr>
          <a:xfrm>
            <a:off x="417082" y="1929538"/>
            <a:ext cx="98689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Wahl der Sprachsteuerung: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Sichtung der Verfügbaren Spracherkennungssoftware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Google Cloud Speech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Text vs.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Entscheidung für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-&gt; Offline Verfügbar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Bereits Erfahrungen gemacht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Kostenlos und gut Dokumentiert</a:t>
            </a:r>
          </a:p>
        </p:txBody>
      </p:sp>
    </p:spTree>
    <p:extLst>
      <p:ext uri="{BB962C8B-B14F-4D97-AF65-F5344CB8AC3E}">
        <p14:creationId xmlns:p14="http://schemas.microsoft.com/office/powerpoint/2010/main" val="20137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15680"/>
              </p:ext>
            </p:extLst>
          </p:nvPr>
        </p:nvGraphicFramePr>
        <p:xfrm>
          <a:off x="1083324" y="1929537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061641" y="2445796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990081" y="2413102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540369" y="2413102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596496" y="244579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675746" y="1951672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Flasche 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notwendig 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675746" y="3667136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3364302" y="4871698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4690210" y="5011636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72ACC14-58FC-4955-8374-31F4DDC7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70520"/>
              </p:ext>
            </p:extLst>
          </p:nvPr>
        </p:nvGraphicFramePr>
        <p:xfrm>
          <a:off x="7687781" y="2176042"/>
          <a:ext cx="3755367" cy="23277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1789">
                  <a:extLst>
                    <a:ext uri="{9D8B030D-6E8A-4147-A177-3AD203B41FA5}">
                      <a16:colId xmlns:a16="http://schemas.microsoft.com/office/drawing/2014/main" val="4282336287"/>
                    </a:ext>
                  </a:extLst>
                </a:gridCol>
                <a:gridCol w="1251789">
                  <a:extLst>
                    <a:ext uri="{9D8B030D-6E8A-4147-A177-3AD203B41FA5}">
                      <a16:colId xmlns:a16="http://schemas.microsoft.com/office/drawing/2014/main" val="1020248074"/>
                    </a:ext>
                  </a:extLst>
                </a:gridCol>
                <a:gridCol w="1251789">
                  <a:extLst>
                    <a:ext uri="{9D8B030D-6E8A-4147-A177-3AD203B41FA5}">
                      <a16:colId xmlns:a16="http://schemas.microsoft.com/office/drawing/2014/main" val="4241186633"/>
                    </a:ext>
                  </a:extLst>
                </a:gridCol>
              </a:tblGrid>
              <a:tr h="1285262">
                <a:tc>
                  <a:txBody>
                    <a:bodyPr/>
                    <a:lstStyle/>
                    <a:p>
                      <a:r>
                        <a:rPr lang="de-DE" dirty="0"/>
                        <a:t>Schlecht </a:t>
                      </a:r>
                      <a:r>
                        <a:rPr lang="de-DE" sz="1800" kern="1200" dirty="0"/>
                        <a:t>Ergonomie</a:t>
                      </a:r>
                      <a:endParaRPr lang="de-D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Gute Ergonomie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5387"/>
                  </a:ext>
                </a:extLst>
              </a:tr>
              <a:tr h="521245">
                <a:tc>
                  <a:txBody>
                    <a:bodyPr/>
                    <a:lstStyle/>
                    <a:p>
                      <a:r>
                        <a:rPr lang="de-DE" b="1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Hana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08074"/>
                  </a:ext>
                </a:extLst>
              </a:tr>
              <a:tr h="521245">
                <a:tc>
                  <a:txBody>
                    <a:bodyPr/>
                    <a:lstStyle/>
                    <a:p>
                      <a:r>
                        <a:rPr lang="de-DE" b="1" dirty="0" err="1"/>
                        <a:t>Stop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Okay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01079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8A530CB-406F-472B-8C1D-5B247EF7BB7F}"/>
              </a:ext>
            </a:extLst>
          </p:cNvPr>
          <p:cNvSpPr/>
          <p:nvPr/>
        </p:nvSpPr>
        <p:spPr>
          <a:xfrm>
            <a:off x="9047879" y="3667136"/>
            <a:ext cx="1035170" cy="614019"/>
          </a:xfrm>
          <a:prstGeom prst="rightArrow">
            <a:avLst/>
          </a:prstGeom>
          <a:solidFill>
            <a:srgbClr val="507E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3584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589488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589488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582663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Ähnlich 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315317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315317"/>
            <a:ext cx="267583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81605"/>
              </p:ext>
            </p:extLst>
          </p:nvPr>
        </p:nvGraphicFramePr>
        <p:xfrm>
          <a:off x="1534499" y="1789772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344583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unterschiede 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446373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446373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277211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277211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3889284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Office PowerPoint</Application>
  <PresentationFormat>Breitbild</PresentationFormat>
  <Paragraphs>122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122</cp:revision>
  <dcterms:created xsi:type="dcterms:W3CDTF">2019-11-12T15:28:56Z</dcterms:created>
  <dcterms:modified xsi:type="dcterms:W3CDTF">2020-01-11T15:17:50Z</dcterms:modified>
</cp:coreProperties>
</file>