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3"/>
  </p:notesMasterIdLst>
  <p:sldIdLst>
    <p:sldId id="267" r:id="rId2"/>
    <p:sldId id="268" r:id="rId3"/>
    <p:sldId id="270" r:id="rId4"/>
    <p:sldId id="271" r:id="rId5"/>
    <p:sldId id="274" r:id="rId6"/>
    <p:sldId id="275" r:id="rId7"/>
    <p:sldId id="277" r:id="rId8"/>
    <p:sldId id="278" r:id="rId9"/>
    <p:sldId id="279" r:id="rId10"/>
    <p:sldId id="280" r:id="rId11"/>
    <p:sldId id="281" r:id="rId12"/>
    <p:sldId id="282" r:id="rId13"/>
    <p:sldId id="272" r:id="rId14"/>
    <p:sldId id="273" r:id="rId15"/>
    <p:sldId id="283" r:id="rId16"/>
    <p:sldId id="285" r:id="rId17"/>
    <p:sldId id="284" r:id="rId18"/>
    <p:sldId id="289" r:id="rId19"/>
    <p:sldId id="286" r:id="rId20"/>
    <p:sldId id="287" r:id="rId21"/>
    <p:sldId id="288" r:id="rId22"/>
  </p:sldIdLst>
  <p:sldSz cx="9144000" cy="5143500" type="screen16x9"/>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FC0"/>
    <a:srgbClr val="9AD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14" y="2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7FAFD-2ECF-430D-99CA-6463C4408D27}"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2AEE7-4026-4377-86FD-92E5C8392702}" type="slidenum">
              <a:rPr lang="en-US" smtClean="0"/>
              <a:t>‹#›</a:t>
            </a:fld>
            <a:endParaRPr lang="en-US"/>
          </a:p>
        </p:txBody>
      </p:sp>
    </p:spTree>
    <p:extLst>
      <p:ext uri="{BB962C8B-B14F-4D97-AF65-F5344CB8AC3E}">
        <p14:creationId xmlns:p14="http://schemas.microsoft.com/office/powerpoint/2010/main" val="373486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12AEE7-4026-4377-86FD-92E5C8392702}" type="slidenum">
              <a:rPr lang="en-US" smtClean="0"/>
              <a:t>2</a:t>
            </a:fld>
            <a:endParaRPr lang="en-US"/>
          </a:p>
        </p:txBody>
      </p:sp>
    </p:spTree>
    <p:extLst>
      <p:ext uri="{BB962C8B-B14F-4D97-AF65-F5344CB8AC3E}">
        <p14:creationId xmlns:p14="http://schemas.microsoft.com/office/powerpoint/2010/main" val="28370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a:xfrm>
            <a:off x="3999309" y="4412457"/>
            <a:ext cx="3243033" cy="273844"/>
          </a:xfrm>
        </p:spPr>
        <p:txBody>
          <a:bodyPr/>
          <a:lstStyle/>
          <a:p>
            <a:r>
              <a:rPr lang="bs-Latn-BA" dirty="0" smtClean="0"/>
              <a:t>CI/CD - </a:t>
            </a:r>
            <a:r>
              <a:rPr lang="bs-Latn-BA" dirty="0" smtClean="0">
                <a:solidFill>
                  <a:schemeClr val="tx2"/>
                </a:solidFill>
                <a:latin typeface="Segoe UI" pitchFamily="34" charset="0"/>
                <a:ea typeface="Segoe UI" pitchFamily="34" charset="0"/>
                <a:cs typeface="Segoe UI" pitchFamily="34" charset="0"/>
              </a:rPr>
              <a:t>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7549260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400594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32221172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3666947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7444225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158129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1723492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255959445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151517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3" y="2000250"/>
            <a:ext cx="7514035" cy="2803748"/>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56643" y="4869656"/>
            <a:ext cx="857250" cy="273844"/>
          </a:xfrm>
        </p:spPr>
        <p:txBody>
          <a:bodyPr/>
          <a:lstStyle/>
          <a:p>
            <a:r>
              <a:rPr lang="en-US" smtClean="0"/>
              <a:t>5.10.2017.</a:t>
            </a:r>
            <a:endParaRPr lang="bs-Latn-BA"/>
          </a:p>
        </p:txBody>
      </p:sp>
      <p:sp>
        <p:nvSpPr>
          <p:cNvPr id="5" name="Footer Placeholder 4"/>
          <p:cNvSpPr>
            <a:spLocks noGrp="1"/>
          </p:cNvSpPr>
          <p:nvPr>
            <p:ph type="ftr" sz="quarter" idx="11"/>
          </p:nvPr>
        </p:nvSpPr>
        <p:spPr>
          <a:xfrm>
            <a:off x="1986359" y="4869656"/>
            <a:ext cx="5313133" cy="273844"/>
          </a:xfrm>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a:xfrm>
            <a:off x="8213893" y="4869656"/>
            <a:ext cx="413375" cy="273844"/>
          </a:xfrm>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15076235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1535569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15596971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5.10.2017.</a:t>
            </a:r>
            <a:endParaRPr lang="bs-Latn-BA"/>
          </a:p>
        </p:txBody>
      </p:sp>
      <p:sp>
        <p:nvSpPr>
          <p:cNvPr id="8" name="Footer Placeholder 7"/>
          <p:cNvSpPr>
            <a:spLocks noGrp="1"/>
          </p:cNvSpPr>
          <p:nvPr>
            <p:ph type="ftr" sz="quarter" idx="11"/>
          </p:nvPr>
        </p:nvSpPr>
        <p:spPr/>
        <p:txBody>
          <a:bodyPr/>
          <a:lstStyle/>
          <a:p>
            <a:r>
              <a:rPr lang="bs-Latn-BA" smtClean="0"/>
              <a:t>CI/CD - Continuous Integration / Continuous Delivery</a:t>
            </a:r>
            <a:endParaRPr lang="bs-Latn-BA"/>
          </a:p>
        </p:txBody>
      </p:sp>
      <p:sp>
        <p:nvSpPr>
          <p:cNvPr id="9" name="Slide Number Placeholder 8"/>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6428036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5.10.2017.</a:t>
            </a:r>
            <a:endParaRPr lang="bs-Latn-BA"/>
          </a:p>
        </p:txBody>
      </p:sp>
      <p:sp>
        <p:nvSpPr>
          <p:cNvPr id="4" name="Footer Placeholder 3"/>
          <p:cNvSpPr>
            <a:spLocks noGrp="1"/>
          </p:cNvSpPr>
          <p:nvPr>
            <p:ph type="ftr" sz="quarter" idx="11"/>
          </p:nvPr>
        </p:nvSpPr>
        <p:spPr/>
        <p:txBody>
          <a:bodyPr/>
          <a:lstStyle/>
          <a:p>
            <a:r>
              <a:rPr lang="bs-Latn-BA" smtClean="0"/>
              <a:t>CI/CD - Continuous Integration / Continuous Delivery</a:t>
            </a:r>
            <a:endParaRPr lang="bs-Latn-BA"/>
          </a:p>
        </p:txBody>
      </p:sp>
      <p:sp>
        <p:nvSpPr>
          <p:cNvPr id="5" name="Slide Number Placeholder 4"/>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4869870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5.10.2017.</a:t>
            </a:r>
            <a:endParaRPr lang="bs-Latn-BA"/>
          </a:p>
        </p:txBody>
      </p:sp>
      <p:sp>
        <p:nvSpPr>
          <p:cNvPr id="3" name="Footer Placeholder 2"/>
          <p:cNvSpPr>
            <a:spLocks noGrp="1"/>
          </p:cNvSpPr>
          <p:nvPr>
            <p:ph type="ftr" sz="quarter" idx="11"/>
          </p:nvPr>
        </p:nvSpPr>
        <p:spPr/>
        <p:txBody>
          <a:bodyPr/>
          <a:lstStyle/>
          <a:p>
            <a:r>
              <a:rPr lang="bs-Latn-BA" smtClean="0"/>
              <a:t>CI/CD - Continuous Integration / Continuous Delivery</a:t>
            </a:r>
            <a:endParaRPr lang="bs-Latn-BA"/>
          </a:p>
        </p:txBody>
      </p:sp>
      <p:sp>
        <p:nvSpPr>
          <p:cNvPr id="4" name="Slide Number Placeholder 3"/>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33669951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3202009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a:t>
            </a:fld>
            <a:endParaRPr lang="bs-Latn-BA"/>
          </a:p>
        </p:txBody>
      </p:sp>
    </p:spTree>
    <p:extLst>
      <p:ext uri="{BB962C8B-B14F-4D97-AF65-F5344CB8AC3E}">
        <p14:creationId xmlns:p14="http://schemas.microsoft.com/office/powerpoint/2010/main" val="2417765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r>
              <a:rPr lang="en-US" smtClean="0"/>
              <a:t>5.10.2017.</a:t>
            </a:r>
            <a:endParaRPr lang="bs-Latn-BA"/>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bs-Latn-BA" dirty="0" smtClean="0"/>
              <a:t>CI/CD - </a:t>
            </a:r>
            <a:r>
              <a:rPr lang="bs-Latn-BA" dirty="0" smtClean="0">
                <a:solidFill>
                  <a:schemeClr val="tx2"/>
                </a:solidFill>
                <a:latin typeface="Segoe UI" pitchFamily="34" charset="0"/>
                <a:ea typeface="Segoe UI" pitchFamily="34" charset="0"/>
                <a:cs typeface="Segoe UI" pitchFamily="34" charset="0"/>
              </a:rPr>
              <a:t>Continuous Integration / Continuous Delivery</a:t>
            </a:r>
            <a:endParaRPr lang="bs-Latn-BA" dirty="0" smtClean="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788B907F-0E8B-4708-BE14-FDC7DF1C0622}" type="slidenum">
              <a:rPr lang="bs-Latn-BA" smtClean="0"/>
              <a:pPr/>
              <a:t>‹#›</a:t>
            </a:fld>
            <a:endParaRPr lang="bs-Latn-BA" dirty="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020272" y="4427"/>
            <a:ext cx="2123728" cy="1092938"/>
          </a:xfrm>
          <a:prstGeom prst="rect">
            <a:avLst/>
          </a:prstGeom>
        </p:spPr>
      </p:pic>
    </p:spTree>
    <p:extLst>
      <p:ext uri="{BB962C8B-B14F-4D97-AF65-F5344CB8AC3E}">
        <p14:creationId xmlns:p14="http://schemas.microsoft.com/office/powerpoint/2010/main" val="8924720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iming>
    <p:tnLst>
      <p:par>
        <p:cTn id="1" dur="indefinite" restart="never" nodeType="tmRoot"/>
      </p:par>
    </p:tnLst>
  </p:timing>
  <p:hf hdr="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visualstudio.com/learn/what-is-devops/" TargetMode="External"/><Relationship Id="rId2" Type="http://schemas.openxmlformats.org/officeDocument/2006/relationships/hyperlink" Target="https://www.visualstudio.com/team-services/" TargetMode="External"/><Relationship Id="rId1" Type="http://schemas.openxmlformats.org/officeDocument/2006/relationships/slideLayout" Target="../slideLayouts/slideLayout2.xml"/><Relationship Id="rId4" Type="http://schemas.openxmlformats.org/officeDocument/2006/relationships/hyperlink" Target="https://app.pluralsight.com/profile/author/ben-da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atomir-vukadin-rv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hyperlink" Target="https://github.com/Ratomir?tab=repositori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1707654"/>
            <a:ext cx="7583661" cy="1962149"/>
          </a:xfrm>
        </p:spPr>
        <p:txBody>
          <a:bodyPr>
            <a:normAutofit fontScale="90000"/>
          </a:bodyPr>
          <a:lstStyle/>
          <a:p>
            <a:pPr algn="ctr"/>
            <a:r>
              <a:rPr lang="bs-Latn-BA" dirty="0">
                <a:solidFill>
                  <a:schemeClr val="tx2"/>
                </a:solidFill>
                <a:latin typeface="Segoe UI" pitchFamily="34" charset="0"/>
                <a:ea typeface="Segoe UI" pitchFamily="34" charset="0"/>
                <a:cs typeface="Segoe UI" pitchFamily="34" charset="0"/>
              </a:rPr>
              <a:t>CI/CD - Continuous Integration / Continuous </a:t>
            </a:r>
            <a:r>
              <a:rPr lang="bs-Latn-BA" dirty="0" smtClean="0">
                <a:solidFill>
                  <a:schemeClr val="tx2"/>
                </a:solidFill>
                <a:latin typeface="Segoe UI" pitchFamily="34" charset="0"/>
                <a:ea typeface="Segoe UI" pitchFamily="34" charset="0"/>
                <a:cs typeface="Segoe UI" pitchFamily="34" charset="0"/>
              </a:rPr>
              <a:t>Delivery</a:t>
            </a:r>
            <a:br>
              <a:rPr lang="bs-Latn-BA" dirty="0" smtClean="0">
                <a:solidFill>
                  <a:schemeClr val="tx2"/>
                </a:solidFill>
                <a:latin typeface="Segoe UI" pitchFamily="34" charset="0"/>
                <a:ea typeface="Segoe UI" pitchFamily="34" charset="0"/>
                <a:cs typeface="Segoe UI" pitchFamily="34" charset="0"/>
              </a:rPr>
            </a:br>
            <a:r>
              <a:rPr lang="bs-Latn-BA" dirty="0" smtClean="0">
                <a:solidFill>
                  <a:schemeClr val="tx2"/>
                </a:solidFill>
                <a:latin typeface="Segoe UI" pitchFamily="34" charset="0"/>
                <a:ea typeface="Segoe UI" pitchFamily="34" charset="0"/>
                <a:cs typeface="Segoe UI" pitchFamily="34" charset="0"/>
              </a:rPr>
              <a:t>Kako </a:t>
            </a:r>
            <a:r>
              <a:rPr lang="bs-Latn-BA" dirty="0">
                <a:solidFill>
                  <a:schemeClr val="tx2"/>
                </a:solidFill>
                <a:latin typeface="Segoe UI" pitchFamily="34" charset="0"/>
                <a:ea typeface="Segoe UI" pitchFamily="34" charset="0"/>
                <a:cs typeface="Segoe UI" pitchFamily="34" charset="0"/>
              </a:rPr>
              <a:t>to isporučujemo softver</a:t>
            </a:r>
            <a:r>
              <a:rPr lang="bs-Latn-BA" dirty="0" smtClean="0">
                <a:solidFill>
                  <a:schemeClr val="tx2"/>
                </a:solidFill>
                <a:latin typeface="Segoe UI" pitchFamily="34" charset="0"/>
                <a:ea typeface="Segoe UI" pitchFamily="34" charset="0"/>
                <a:cs typeface="Segoe UI" pitchFamily="34" charset="0"/>
              </a:rPr>
              <a:t>?</a:t>
            </a:r>
            <a:br>
              <a:rPr lang="bs-Latn-BA" dirty="0" smtClean="0">
                <a:solidFill>
                  <a:schemeClr val="tx2"/>
                </a:solidFill>
                <a:latin typeface="Segoe UI" pitchFamily="34" charset="0"/>
                <a:ea typeface="Segoe UI" pitchFamily="34" charset="0"/>
                <a:cs typeface="Segoe UI" pitchFamily="34" charset="0"/>
              </a:rPr>
            </a:br>
            <a:r>
              <a:rPr lang="bs-Latn-BA" dirty="0" smtClean="0">
                <a:solidFill>
                  <a:schemeClr val="tx2"/>
                </a:solidFill>
                <a:latin typeface="Segoe UI" pitchFamily="34" charset="0"/>
                <a:ea typeface="Segoe UI" pitchFamily="34" charset="0"/>
                <a:cs typeface="Segoe UI" pitchFamily="34" charset="0"/>
              </a:rPr>
              <a:t/>
            </a:r>
            <a:br>
              <a:rPr lang="bs-Latn-BA" dirty="0" smtClean="0">
                <a:solidFill>
                  <a:schemeClr val="tx2"/>
                </a:solidFill>
                <a:latin typeface="Segoe UI" pitchFamily="34" charset="0"/>
                <a:ea typeface="Segoe UI" pitchFamily="34" charset="0"/>
                <a:cs typeface="Segoe UI" pitchFamily="34" charset="0"/>
              </a:rPr>
            </a:br>
            <a:r>
              <a:rPr lang="bs-Latn-BA" sz="2700" dirty="0" smtClean="0">
                <a:solidFill>
                  <a:schemeClr val="tx2"/>
                </a:solidFill>
                <a:latin typeface="Segoe UI" pitchFamily="34" charset="0"/>
                <a:ea typeface="Segoe UI" pitchFamily="34" charset="0"/>
                <a:cs typeface="Segoe UI" pitchFamily="34" charset="0"/>
              </a:rPr>
              <a:t>Ratomir Vukadin</a:t>
            </a:r>
            <a:endParaRPr lang="en-US" sz="2700" dirty="0"/>
          </a:p>
        </p:txBody>
      </p:sp>
      <p:sp>
        <p:nvSpPr>
          <p:cNvPr id="3" name="Subtitle 2"/>
          <p:cNvSpPr>
            <a:spLocks noGrp="1"/>
          </p:cNvSpPr>
          <p:nvPr>
            <p:ph type="subTitle" idx="1"/>
          </p:nvPr>
        </p:nvSpPr>
        <p:spPr>
          <a:xfrm>
            <a:off x="3902090" y="4102099"/>
            <a:ext cx="5240734" cy="1041401"/>
          </a:xfrm>
        </p:spPr>
        <p:txBody>
          <a:bodyPr/>
          <a:lstStyle/>
          <a:p>
            <a:r>
              <a:rPr lang="en-US" dirty="0" smtClean="0"/>
              <a:t>ICBL – Banja Luka</a:t>
            </a:r>
            <a:r>
              <a:rPr lang="sr-Latn-BA" dirty="0" smtClean="0"/>
              <a:t> UG</a:t>
            </a:r>
            <a:endParaRPr lang="en-US" dirty="0" smtClean="0"/>
          </a:p>
          <a:p>
            <a:r>
              <a:rPr lang="en-US" dirty="0" smtClean="0"/>
              <a:t>05-10-2017</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890468">
            <a:off x="1859914" y="4075788"/>
            <a:ext cx="2100470" cy="424232"/>
          </a:xfrm>
          <a:prstGeom prst="rect">
            <a:avLst/>
          </a:prstGeom>
        </p:spPr>
      </p:pic>
    </p:spTree>
    <p:extLst>
      <p:ext uri="{BB962C8B-B14F-4D97-AF65-F5344CB8AC3E}">
        <p14:creationId xmlns:p14="http://schemas.microsoft.com/office/powerpoint/2010/main" val="4168535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Automation</a:t>
            </a:r>
            <a:endParaRPr lang="en-US" dirty="0"/>
          </a:p>
        </p:txBody>
      </p:sp>
      <p:sp>
        <p:nvSpPr>
          <p:cNvPr id="4" name="Content Placeholder 3"/>
          <p:cNvSpPr>
            <a:spLocks noGrp="1"/>
          </p:cNvSpPr>
          <p:nvPr>
            <p:ph sz="half" idx="2"/>
          </p:nvPr>
        </p:nvSpPr>
        <p:spPr/>
        <p:txBody>
          <a:bodyPr>
            <a:normAutofit/>
          </a:bodyPr>
          <a:lstStyle/>
          <a:p>
            <a:pPr algn="just"/>
            <a:r>
              <a:rPr lang="en-US" sz="1600" dirty="0"/>
              <a:t>Automate and simplify your Azure deployments</a:t>
            </a:r>
          </a:p>
          <a:p>
            <a:pPr algn="just"/>
            <a:r>
              <a:rPr lang="en-US" sz="1600" dirty="0"/>
              <a:t>Use built-in tasks and templates to set up CI and CD to an Azure web app, VM, container, </a:t>
            </a:r>
            <a:r>
              <a:rPr lang="en-US" sz="1600" dirty="0" err="1"/>
              <a:t>Xamarin</a:t>
            </a:r>
            <a:r>
              <a:rPr lang="en-US" sz="1600" dirty="0"/>
              <a:t> Test Cloud, </a:t>
            </a:r>
            <a:r>
              <a:rPr lang="en-US" sz="1600" dirty="0" err="1"/>
              <a:t>HockeyApp</a:t>
            </a:r>
            <a:r>
              <a:rPr lang="en-US" sz="1600" dirty="0"/>
              <a:t> and more. Building apps for the cloud and mobile devices has never been easier</a:t>
            </a:r>
            <a:r>
              <a:rPr lang="en-US" sz="1600" dirty="0" smtClean="0"/>
              <a:t>.</a:t>
            </a:r>
            <a:endParaRPr lang="en-US" sz="1600" dirty="0"/>
          </a:p>
        </p:txBody>
      </p:sp>
      <p:pic>
        <p:nvPicPr>
          <p:cNvPr id="3074" name="Picture 2" descr="https://www.visualstudio.com/wp-content/uploads/2016/03/ReleaseManagement_636x350_op.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9862" y="2000250"/>
            <a:ext cx="3964863" cy="218192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10</a:t>
            </a:fld>
            <a:endParaRPr lang="bs-Latn-BA"/>
          </a:p>
        </p:txBody>
      </p:sp>
    </p:spTree>
    <p:extLst>
      <p:ext uri="{BB962C8B-B14F-4D97-AF65-F5344CB8AC3E}">
        <p14:creationId xmlns:p14="http://schemas.microsoft.com/office/powerpoint/2010/main" val="2011851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47" y="627534"/>
            <a:ext cx="9094457" cy="3795886"/>
          </a:xfrm>
          <a:prstGeom prst="rect">
            <a:avLst/>
          </a:prstGeom>
        </p:spPr>
      </p:pic>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11</a:t>
            </a:fld>
            <a:endParaRPr lang="bs-Latn-BA"/>
          </a:p>
        </p:txBody>
      </p:sp>
    </p:spTree>
    <p:extLst>
      <p:ext uri="{BB962C8B-B14F-4D97-AF65-F5344CB8AC3E}">
        <p14:creationId xmlns:p14="http://schemas.microsoft.com/office/powerpoint/2010/main" val="733361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2. Release pipeline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48089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638" y="123478"/>
            <a:ext cx="7514035" cy="545231"/>
          </a:xfrm>
        </p:spPr>
        <p:txBody>
          <a:bodyPr>
            <a:normAutofit fontScale="90000"/>
          </a:bodyPr>
          <a:lstStyle/>
          <a:p>
            <a:r>
              <a:rPr lang="sr-Latn-BA" dirty="0" smtClean="0"/>
              <a:t>The release pipline</a:t>
            </a:r>
            <a:endParaRPr lang="en-US"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030" y="1059582"/>
            <a:ext cx="4958349" cy="4010066"/>
          </a:xfrm>
        </p:spPr>
      </p:pic>
      <p:sp>
        <p:nvSpPr>
          <p:cNvPr id="6" name="Date Placeholder 5"/>
          <p:cNvSpPr>
            <a:spLocks noGrp="1"/>
          </p:cNvSpPr>
          <p:nvPr>
            <p:ph type="dt" sz="half" idx="10"/>
          </p:nvPr>
        </p:nvSpPr>
        <p:spPr/>
        <p:txBody>
          <a:bodyPr/>
          <a:lstStyle/>
          <a:p>
            <a:r>
              <a:rPr lang="en-US" smtClean="0"/>
              <a:t>5.10.2017.</a:t>
            </a:r>
            <a:endParaRPr lang="bs-Latn-BA"/>
          </a:p>
        </p:txBody>
      </p:sp>
      <p:sp>
        <p:nvSpPr>
          <p:cNvPr id="7" name="Footer Placeholder 6"/>
          <p:cNvSpPr>
            <a:spLocks noGrp="1"/>
          </p:cNvSpPr>
          <p:nvPr>
            <p:ph type="ftr" sz="quarter" idx="11"/>
          </p:nvPr>
        </p:nvSpPr>
        <p:spPr/>
        <p:txBody>
          <a:bodyPr/>
          <a:lstStyle/>
          <a:p>
            <a:r>
              <a:rPr lang="bs-Latn-BA" smtClean="0"/>
              <a:t>CI/CD - Continuous Integration / Continuous Delivery</a:t>
            </a:r>
            <a:endParaRPr lang="bs-Latn-BA" dirty="0"/>
          </a:p>
        </p:txBody>
      </p:sp>
      <p:sp>
        <p:nvSpPr>
          <p:cNvPr id="8" name="Slide Number Placeholder 7"/>
          <p:cNvSpPr>
            <a:spLocks noGrp="1"/>
          </p:cNvSpPr>
          <p:nvPr>
            <p:ph type="sldNum" sz="quarter" idx="12"/>
          </p:nvPr>
        </p:nvSpPr>
        <p:spPr/>
        <p:txBody>
          <a:bodyPr/>
          <a:lstStyle/>
          <a:p>
            <a:fld id="{788B907F-0E8B-4708-BE14-FDC7DF1C0622}" type="slidenum">
              <a:rPr lang="bs-Latn-BA" smtClean="0"/>
              <a:pPr/>
              <a:t>13</a:t>
            </a:fld>
            <a:endParaRPr lang="bs-Latn-BA"/>
          </a:p>
        </p:txBody>
      </p:sp>
    </p:spTree>
    <p:extLst>
      <p:ext uri="{BB962C8B-B14F-4D97-AF65-F5344CB8AC3E}">
        <p14:creationId xmlns:p14="http://schemas.microsoft.com/office/powerpoint/2010/main" val="2989184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638" y="123478"/>
            <a:ext cx="7514035" cy="553194"/>
          </a:xfrm>
        </p:spPr>
        <p:txBody>
          <a:bodyPr/>
          <a:lstStyle/>
          <a:p>
            <a:r>
              <a:rPr lang="sr-Latn-BA" dirty="0" smtClean="0"/>
              <a:t>Pipeline with automation</a:t>
            </a:r>
            <a:endParaRPr lang="en-US" dirty="0"/>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657" y="843558"/>
            <a:ext cx="5219995" cy="4032448"/>
          </a:xfrm>
        </p:spPr>
      </p:pic>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14</a:t>
            </a:fld>
            <a:endParaRPr lang="bs-Latn-BA"/>
          </a:p>
        </p:txBody>
      </p:sp>
    </p:spTree>
    <p:extLst>
      <p:ext uri="{BB962C8B-B14F-4D97-AF65-F5344CB8AC3E}">
        <p14:creationId xmlns:p14="http://schemas.microsoft.com/office/powerpoint/2010/main" val="3743986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Build Agent</a:t>
            </a:r>
            <a:endParaRPr lang="en-US" dirty="0"/>
          </a:p>
        </p:txBody>
      </p:sp>
      <p:sp>
        <p:nvSpPr>
          <p:cNvPr id="3" name="Content Placeholder 2"/>
          <p:cNvSpPr>
            <a:spLocks noGrp="1"/>
          </p:cNvSpPr>
          <p:nvPr>
            <p:ph idx="1"/>
          </p:nvPr>
        </p:nvSpPr>
        <p:spPr/>
        <p:txBody>
          <a:bodyPr/>
          <a:lstStyle/>
          <a:p>
            <a:r>
              <a:rPr lang="en-US" dirty="0"/>
              <a:t>To build your code or deploy your software you need at least one agent. As you add more code and people, you'll eventually need more</a:t>
            </a:r>
            <a:r>
              <a:rPr lang="en-US" dirty="0" smtClean="0"/>
              <a:t>.</a:t>
            </a:r>
            <a:endParaRPr lang="en-US" dirty="0"/>
          </a:p>
          <a:p>
            <a:r>
              <a:rPr lang="en-US" dirty="0"/>
              <a:t>When your build or deployment runs, the system begins one or more jobs. An agent is installable software that runs one build or deployment job at a time.</a:t>
            </a:r>
          </a:p>
          <a:p>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15</a:t>
            </a:fld>
            <a:endParaRPr lang="bs-Latn-BA"/>
          </a:p>
        </p:txBody>
      </p:sp>
    </p:spTree>
    <p:extLst>
      <p:ext uri="{BB962C8B-B14F-4D97-AF65-F5344CB8AC3E}">
        <p14:creationId xmlns:p14="http://schemas.microsoft.com/office/powerpoint/2010/main" val="2446947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16</a:t>
            </a:fld>
            <a:endParaRPr lang="bs-Latn-BA"/>
          </a:p>
        </p:txBody>
      </p:sp>
      <p:pic>
        <p:nvPicPr>
          <p:cNvPr id="12" name="Content Placeholder 11"/>
          <p:cNvPicPr>
            <a:picLocks noGrp="1" noChangeAspect="1"/>
          </p:cNvPicPr>
          <p:nvPr>
            <p:ph idx="1"/>
          </p:nvPr>
        </p:nvPicPr>
        <p:blipFill>
          <a:blip r:embed="rId2"/>
          <a:stretch>
            <a:fillRect/>
          </a:stretch>
        </p:blipFill>
        <p:spPr>
          <a:xfrm>
            <a:off x="2195736" y="267494"/>
            <a:ext cx="5802133" cy="4454241"/>
          </a:xfrm>
          <a:prstGeom prst="rect">
            <a:avLst/>
          </a:prstGeom>
        </p:spPr>
      </p:pic>
    </p:spTree>
    <p:extLst>
      <p:ext uri="{BB962C8B-B14F-4D97-AF65-F5344CB8AC3E}">
        <p14:creationId xmlns:p14="http://schemas.microsoft.com/office/powerpoint/2010/main" val="2958962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206"/>
          <p:cNvSpPr>
            <a:spLocks noGrp="1"/>
          </p:cNvSpPr>
          <p:nvPr>
            <p:ph type="ctrTitle"/>
          </p:nvPr>
        </p:nvSpPr>
        <p:spPr/>
        <p:txBody>
          <a:bodyPr/>
          <a:lstStyle/>
          <a:p>
            <a:r>
              <a:rPr lang="sr-Latn-BA" dirty="0" smtClean="0"/>
              <a:t>3. Demo</a:t>
            </a:r>
            <a:endParaRPr lang="en-US" dirty="0"/>
          </a:p>
        </p:txBody>
      </p:sp>
      <p:sp>
        <p:nvSpPr>
          <p:cNvPr id="208" name="Subtitle 20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17</a:t>
            </a:fld>
            <a:endParaRPr lang="bs-Latn-BA"/>
          </a:p>
        </p:txBody>
      </p:sp>
    </p:spTree>
    <p:extLst>
      <p:ext uri="{BB962C8B-B14F-4D97-AF65-F5344CB8AC3E}">
        <p14:creationId xmlns:p14="http://schemas.microsoft.com/office/powerpoint/2010/main" val="414008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Infrastruktra</a:t>
            </a:r>
            <a:endParaRPr lang="en-US" dirty="0"/>
          </a:p>
        </p:txBody>
      </p:sp>
      <p:sp>
        <p:nvSpPr>
          <p:cNvPr id="3" name="Content Placeholder 2"/>
          <p:cNvSpPr>
            <a:spLocks noGrp="1"/>
          </p:cNvSpPr>
          <p:nvPr>
            <p:ph idx="1"/>
          </p:nvPr>
        </p:nvSpPr>
        <p:spPr>
          <a:xfrm>
            <a:off x="1113234" y="1828800"/>
            <a:ext cx="7514035" cy="2803748"/>
          </a:xfrm>
        </p:spPr>
        <p:txBody>
          <a:bodyPr/>
          <a:lstStyle/>
          <a:p>
            <a:r>
              <a:rPr lang="sr-Latn-BA" dirty="0" smtClean="0"/>
              <a:t>Okruženja</a:t>
            </a:r>
          </a:p>
          <a:p>
            <a:pPr lvl="1"/>
            <a:r>
              <a:rPr lang="sr-Latn-BA" dirty="0" smtClean="0"/>
              <a:t>Azure SQL Database QA, STG, PROD</a:t>
            </a:r>
          </a:p>
          <a:p>
            <a:pPr lvl="1"/>
            <a:r>
              <a:rPr lang="sr-Latn-BA" dirty="0" smtClean="0"/>
              <a:t>Azure Web service, 1 App Server, 3 App Service QA, STG, PROD</a:t>
            </a:r>
          </a:p>
          <a:p>
            <a:r>
              <a:rPr lang="sr-Latn-BA" dirty="0" smtClean="0"/>
              <a:t>1 vm, 1 sql server</a:t>
            </a:r>
          </a:p>
          <a:p>
            <a:r>
              <a:rPr lang="sr-Latn-BA" dirty="0" smtClean="0"/>
              <a:t>Application Insigths na STG</a:t>
            </a:r>
          </a:p>
          <a:p>
            <a:r>
              <a:rPr lang="sr-Latn-BA" dirty="0" smtClean="0"/>
              <a:t>SonarQube public portal</a:t>
            </a:r>
          </a:p>
          <a:p>
            <a:r>
              <a:rPr lang="sr-Latn-BA" dirty="0" smtClean="0"/>
              <a:t>Slack, MS-Teams...</a:t>
            </a:r>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18</a:t>
            </a:fld>
            <a:endParaRPr lang="bs-Latn-BA"/>
          </a:p>
        </p:txBody>
      </p:sp>
    </p:spTree>
    <p:extLst>
      <p:ext uri="{BB962C8B-B14F-4D97-AF65-F5344CB8AC3E}">
        <p14:creationId xmlns:p14="http://schemas.microsoft.com/office/powerpoint/2010/main" val="1365174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Nešto za čitati</a:t>
            </a:r>
            <a:endParaRPr lang="en-US" dirty="0"/>
          </a:p>
        </p:txBody>
      </p:sp>
      <p:sp>
        <p:nvSpPr>
          <p:cNvPr id="3" name="Content Placeholder 2"/>
          <p:cNvSpPr>
            <a:spLocks noGrp="1"/>
          </p:cNvSpPr>
          <p:nvPr>
            <p:ph idx="1"/>
          </p:nvPr>
        </p:nvSpPr>
        <p:spPr/>
        <p:txBody>
          <a:bodyPr>
            <a:normAutofit fontScale="85000" lnSpcReduction="10000"/>
          </a:bodyPr>
          <a:lstStyle/>
          <a:p>
            <a:r>
              <a:rPr lang="en-US" dirty="0">
                <a:hlinkClick r:id="rId2"/>
              </a:rPr>
              <a:t>https://www.visualstudio.com/team-services</a:t>
            </a:r>
            <a:r>
              <a:rPr lang="en-US" dirty="0" smtClean="0">
                <a:hlinkClick r:id="rId2"/>
              </a:rPr>
              <a:t>/</a:t>
            </a:r>
            <a:r>
              <a:rPr lang="sr-Latn-BA" dirty="0" smtClean="0"/>
              <a:t> </a:t>
            </a:r>
          </a:p>
          <a:p>
            <a:r>
              <a:rPr lang="en-US" dirty="0">
                <a:hlinkClick r:id="rId3"/>
              </a:rPr>
              <a:t>https://www.visualstudio.com/learn/what-is-devops</a:t>
            </a:r>
            <a:r>
              <a:rPr lang="en-US" dirty="0" smtClean="0">
                <a:hlinkClick r:id="rId3"/>
              </a:rPr>
              <a:t>/</a:t>
            </a:r>
            <a:r>
              <a:rPr lang="sr-Latn-BA" dirty="0" smtClean="0"/>
              <a:t> </a:t>
            </a:r>
          </a:p>
          <a:p>
            <a:r>
              <a:rPr lang="sr-Latn-BA" dirty="0" smtClean="0"/>
              <a:t>Continuous Delivery with Visual Studio ALM 2015 – Mathias Olausson, Jakob Ehn</a:t>
            </a:r>
          </a:p>
          <a:p>
            <a:r>
              <a:rPr lang="sr-Latn-BA" dirty="0" smtClean="0"/>
              <a:t>Devops for web development – Mitesh Soni – Packt publishing</a:t>
            </a:r>
          </a:p>
          <a:p>
            <a:r>
              <a:rPr lang="sr-Latn-BA" dirty="0" smtClean="0"/>
              <a:t>Building Cloud Apps with Microsoft Azure – Scott Guthrie, Mark Simms, Tom Dykstra, Rick Anderson, Mike Wasson</a:t>
            </a:r>
          </a:p>
          <a:p>
            <a:r>
              <a:rPr lang="sr-Latn-BA" dirty="0" smtClean="0"/>
              <a:t>Testing for Continuous Delivery with Visual Studio 2012- Lary Brader, Howie Hilliker, Alan Cameron Wills</a:t>
            </a:r>
          </a:p>
          <a:p>
            <a:r>
              <a:rPr lang="en-US" dirty="0"/>
              <a:t>DevOps Skills for Developers with Visual Studio &amp; TFS </a:t>
            </a:r>
            <a:r>
              <a:rPr lang="en-US" dirty="0" smtClean="0"/>
              <a:t>2015</a:t>
            </a:r>
            <a:r>
              <a:rPr lang="sr-Latn-BA" dirty="0" smtClean="0"/>
              <a:t> - </a:t>
            </a:r>
            <a:r>
              <a:rPr lang="en-US" dirty="0" smtClean="0"/>
              <a:t>by</a:t>
            </a:r>
            <a:r>
              <a:rPr lang="en-US" dirty="0"/>
              <a:t> </a:t>
            </a:r>
            <a:r>
              <a:rPr lang="en-US" dirty="0">
                <a:hlinkClick r:id="rId4"/>
              </a:rPr>
              <a:t>Benjamin </a:t>
            </a:r>
            <a:r>
              <a:rPr lang="en-US" dirty="0" smtClean="0">
                <a:hlinkClick r:id="rId4"/>
              </a:rPr>
              <a:t>Day</a:t>
            </a:r>
            <a:endParaRPr lang="sr-Latn-BA" dirty="0" smtClean="0"/>
          </a:p>
          <a:p>
            <a:endParaRPr lang="en-US" dirty="0"/>
          </a:p>
          <a:p>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19</a:t>
            </a:fld>
            <a:endParaRPr lang="bs-Latn-BA"/>
          </a:p>
        </p:txBody>
      </p:sp>
    </p:spTree>
    <p:extLst>
      <p:ext uri="{BB962C8B-B14F-4D97-AF65-F5344CB8AC3E}">
        <p14:creationId xmlns:p14="http://schemas.microsoft.com/office/powerpoint/2010/main" val="2201205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C:\WINDOWS\system32</a:t>
            </a:r>
            <a:r>
              <a:rPr lang="sr-Latn-BA" dirty="0" smtClean="0"/>
              <a:t>&gt; whoami</a:t>
            </a:r>
            <a:endParaRPr lang="en-US" dirty="0"/>
          </a:p>
        </p:txBody>
      </p:sp>
      <p:sp>
        <p:nvSpPr>
          <p:cNvPr id="4" name="Content Placeholder 3"/>
          <p:cNvSpPr>
            <a:spLocks noGrp="1"/>
          </p:cNvSpPr>
          <p:nvPr>
            <p:ph sz="half" idx="1"/>
          </p:nvPr>
        </p:nvSpPr>
        <p:spPr/>
        <p:txBody>
          <a:bodyPr>
            <a:normAutofit/>
          </a:bodyPr>
          <a:lstStyle/>
          <a:p>
            <a:r>
              <a:rPr lang="en-US" sz="1500" dirty="0"/>
              <a:t>Ratomir </a:t>
            </a:r>
            <a:r>
              <a:rPr lang="en-US" sz="1500" dirty="0" smtClean="0"/>
              <a:t>Vukadin</a:t>
            </a:r>
          </a:p>
          <a:p>
            <a:r>
              <a:rPr lang="en-US" sz="1500" dirty="0" smtClean="0"/>
              <a:t>Software Engineer</a:t>
            </a:r>
          </a:p>
          <a:p>
            <a:r>
              <a:rPr lang="en-US" sz="1500" dirty="0" err="1" smtClean="0"/>
              <a:t>Diplomirani</a:t>
            </a:r>
            <a:r>
              <a:rPr lang="en-US" sz="1500" dirty="0" smtClean="0"/>
              <a:t> in</a:t>
            </a:r>
            <a:r>
              <a:rPr lang="sr-Latn-BA" sz="1500" dirty="0" smtClean="0"/>
              <a:t>ženjer elektrotehnike – ES</a:t>
            </a:r>
          </a:p>
          <a:p>
            <a:r>
              <a:rPr lang="sr-Latn-BA" sz="1500" dirty="0" smtClean="0"/>
              <a:t>Lanaco doo</a:t>
            </a:r>
          </a:p>
          <a:p>
            <a:r>
              <a:rPr lang="en-US" dirty="0">
                <a:hlinkClick r:id="rId3"/>
              </a:rPr>
              <a:t>https://www.linkedin.com/in/ratomir-vukadin-rvs</a:t>
            </a:r>
            <a:r>
              <a:rPr lang="en-US" dirty="0" smtClean="0">
                <a:hlinkClick r:id="rId3"/>
              </a:rPr>
              <a:t>/</a:t>
            </a:r>
            <a:r>
              <a:rPr lang="sr-Latn-BA" dirty="0" smtClean="0"/>
              <a:t> </a:t>
            </a:r>
          </a:p>
          <a:p>
            <a:r>
              <a:rPr lang="en-US" dirty="0">
                <a:hlinkClick r:id="rId4"/>
              </a:rPr>
              <a:t>https://</a:t>
            </a:r>
            <a:r>
              <a:rPr lang="en-US" dirty="0" smtClean="0">
                <a:hlinkClick r:id="rId4"/>
              </a:rPr>
              <a:t>github.com/Ratomir?tab=repositories</a:t>
            </a:r>
            <a:r>
              <a:rPr lang="sr-Latn-BA" dirty="0" smtClean="0"/>
              <a:t> </a:t>
            </a:r>
            <a:endParaRPr lang="en-US" dirty="0"/>
          </a:p>
          <a:p>
            <a:endParaRPr lang="en-US" dirty="0"/>
          </a:p>
        </p:txBody>
      </p:sp>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776912" y="2009775"/>
            <a:ext cx="2028825" cy="2324100"/>
          </a:xfrm>
        </p:spPr>
      </p:pic>
      <p:sp>
        <p:nvSpPr>
          <p:cNvPr id="7" name="Date Placeholder 6"/>
          <p:cNvSpPr>
            <a:spLocks noGrp="1"/>
          </p:cNvSpPr>
          <p:nvPr>
            <p:ph type="dt" sz="half" idx="10"/>
          </p:nvPr>
        </p:nvSpPr>
        <p:spPr/>
        <p:txBody>
          <a:bodyPr/>
          <a:lstStyle/>
          <a:p>
            <a:r>
              <a:rPr lang="en-US" smtClean="0"/>
              <a:t>5.10.2017.</a:t>
            </a:r>
            <a:endParaRPr lang="bs-Latn-BA"/>
          </a:p>
        </p:txBody>
      </p:sp>
      <p:sp>
        <p:nvSpPr>
          <p:cNvPr id="8" name="Footer Placeholder 7"/>
          <p:cNvSpPr>
            <a:spLocks noGrp="1"/>
          </p:cNvSpPr>
          <p:nvPr>
            <p:ph type="ftr" sz="quarter" idx="11"/>
          </p:nvPr>
        </p:nvSpPr>
        <p:spPr/>
        <p:txBody>
          <a:bodyPr/>
          <a:lstStyle/>
          <a:p>
            <a:r>
              <a:rPr lang="bs-Latn-BA" smtClean="0"/>
              <a:t>CI/CD - Continuous Integration / Continuous Delivery</a:t>
            </a:r>
            <a:endParaRPr lang="bs-Latn-BA"/>
          </a:p>
        </p:txBody>
      </p:sp>
      <p:sp>
        <p:nvSpPr>
          <p:cNvPr id="9" name="Slide Number Placeholder 8"/>
          <p:cNvSpPr>
            <a:spLocks noGrp="1"/>
          </p:cNvSpPr>
          <p:nvPr>
            <p:ph type="sldNum" sz="quarter" idx="12"/>
          </p:nvPr>
        </p:nvSpPr>
        <p:spPr/>
        <p:txBody>
          <a:bodyPr/>
          <a:lstStyle/>
          <a:p>
            <a:fld id="{788B907F-0E8B-4708-BE14-FDC7DF1C0622}" type="slidenum">
              <a:rPr lang="bs-Latn-BA" smtClean="0"/>
              <a:pPr/>
              <a:t>2</a:t>
            </a:fld>
            <a:endParaRPr lang="bs-Latn-BA"/>
          </a:p>
        </p:txBody>
      </p:sp>
    </p:spTree>
    <p:extLst>
      <p:ext uri="{BB962C8B-B14F-4D97-AF65-F5344CB8AC3E}">
        <p14:creationId xmlns:p14="http://schemas.microsoft.com/office/powerpoint/2010/main" val="28199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QA - Session</a:t>
            </a:r>
            <a:endParaRPr lang="en-US" dirty="0"/>
          </a:p>
        </p:txBody>
      </p:sp>
      <p:sp>
        <p:nvSpPr>
          <p:cNvPr id="3" name="Content Placeholder 2"/>
          <p:cNvSpPr>
            <a:spLocks noGrp="1"/>
          </p:cNvSpPr>
          <p:nvPr>
            <p:ph idx="1"/>
          </p:nvPr>
        </p:nvSpPr>
        <p:spPr/>
        <p:txBody>
          <a:bodyPr>
            <a:normAutofit/>
          </a:bodyPr>
          <a:lstStyle/>
          <a:p>
            <a:pPr marL="0" indent="0" algn="ctr">
              <a:buNone/>
            </a:pPr>
            <a:r>
              <a:rPr lang="sr-Latn-BA" sz="3600" dirty="0"/>
              <a:t>Pitanja i odgovori</a:t>
            </a:r>
            <a:endParaRPr lang="en-US" sz="3600"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20</a:t>
            </a:fld>
            <a:endParaRPr lang="bs-Latn-BA"/>
          </a:p>
        </p:txBody>
      </p:sp>
    </p:spTree>
    <p:extLst>
      <p:ext uri="{BB962C8B-B14F-4D97-AF65-F5344CB8AC3E}">
        <p14:creationId xmlns:p14="http://schemas.microsoft.com/office/powerpoint/2010/main" val="1848065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sr-Latn-BA" sz="4000" dirty="0" smtClean="0"/>
              <a:t>Hvala na pažnji!</a:t>
            </a:r>
            <a:endParaRPr lang="en-US" sz="4000"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dirty="0"/>
          </a:p>
        </p:txBody>
      </p:sp>
      <p:sp>
        <p:nvSpPr>
          <p:cNvPr id="6" name="Slide Number Placeholder 5"/>
          <p:cNvSpPr>
            <a:spLocks noGrp="1"/>
          </p:cNvSpPr>
          <p:nvPr>
            <p:ph type="sldNum" sz="quarter" idx="12"/>
          </p:nvPr>
        </p:nvSpPr>
        <p:spPr/>
        <p:txBody>
          <a:bodyPr/>
          <a:lstStyle/>
          <a:p>
            <a:fld id="{788B907F-0E8B-4708-BE14-FDC7DF1C0622}" type="slidenum">
              <a:rPr lang="bs-Latn-BA" smtClean="0"/>
              <a:pPr/>
              <a:t>21</a:t>
            </a:fld>
            <a:endParaRPr lang="bs-Latn-BA"/>
          </a:p>
        </p:txBody>
      </p:sp>
    </p:spTree>
    <p:extLst>
      <p:ext uri="{BB962C8B-B14F-4D97-AF65-F5344CB8AC3E}">
        <p14:creationId xmlns:p14="http://schemas.microsoft.com/office/powerpoint/2010/main" val="1900454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Agenda</a:t>
            </a:r>
            <a:endParaRPr lang="en-US" dirty="0"/>
          </a:p>
        </p:txBody>
      </p:sp>
      <p:sp>
        <p:nvSpPr>
          <p:cNvPr id="3" name="Content Placeholder 2"/>
          <p:cNvSpPr>
            <a:spLocks noGrp="1"/>
          </p:cNvSpPr>
          <p:nvPr>
            <p:ph idx="1"/>
          </p:nvPr>
        </p:nvSpPr>
        <p:spPr/>
        <p:txBody>
          <a:bodyPr/>
          <a:lstStyle/>
          <a:p>
            <a:r>
              <a:rPr lang="sr-Latn-BA" dirty="0" smtClean="0"/>
              <a:t>Razjašnjenje pojmova</a:t>
            </a:r>
          </a:p>
          <a:p>
            <a:r>
              <a:rPr lang="sr-Latn-BA" dirty="0" smtClean="0"/>
              <a:t>Šta je to Visual studio Team Service i TFS?</a:t>
            </a:r>
          </a:p>
          <a:p>
            <a:r>
              <a:rPr lang="sr-Latn-BA" dirty="0" smtClean="0"/>
              <a:t>Impelmentacija CI/CD</a:t>
            </a:r>
          </a:p>
          <a:p>
            <a:r>
              <a:rPr lang="sr-Latn-BA" dirty="0" smtClean="0"/>
              <a:t>Demo</a:t>
            </a:r>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3</a:t>
            </a:fld>
            <a:endParaRPr lang="bs-Latn-BA"/>
          </a:p>
        </p:txBody>
      </p:sp>
    </p:spTree>
    <p:extLst>
      <p:ext uri="{BB962C8B-B14F-4D97-AF65-F5344CB8AC3E}">
        <p14:creationId xmlns:p14="http://schemas.microsoft.com/office/powerpoint/2010/main" val="1614888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Pojmovi</a:t>
            </a:r>
            <a:endParaRPr lang="en-US" dirty="0"/>
          </a:p>
        </p:txBody>
      </p:sp>
      <p:sp>
        <p:nvSpPr>
          <p:cNvPr id="3" name="Content Placeholder 2"/>
          <p:cNvSpPr>
            <a:spLocks noGrp="1"/>
          </p:cNvSpPr>
          <p:nvPr>
            <p:ph idx="1"/>
          </p:nvPr>
        </p:nvSpPr>
        <p:spPr/>
        <p:txBody>
          <a:bodyPr/>
          <a:lstStyle/>
          <a:p>
            <a:r>
              <a:rPr lang="en-US" i="1" dirty="0"/>
              <a:t>Continuous integration (CI)</a:t>
            </a:r>
            <a:r>
              <a:rPr lang="en-US" dirty="0"/>
              <a:t> means that whenever a developer checks in code to the source repository, a build is automatically triggered.</a:t>
            </a:r>
            <a:endParaRPr lang="sr-Latn-BA" dirty="0"/>
          </a:p>
          <a:p>
            <a:r>
              <a:rPr lang="en-US" i="1" dirty="0"/>
              <a:t>Continuous delivery (CD) </a:t>
            </a:r>
            <a:r>
              <a:rPr lang="en-US" dirty="0"/>
              <a:t>takes this one step further: after a build and automated unit tests are successful, you automatically deploy the application to an environment where you can do more in-depth testing. </a:t>
            </a:r>
            <a:endParaRPr lang="bs-Latn-BA" dirty="0">
              <a:solidFill>
                <a:schemeClr val="tx2"/>
              </a:solidFill>
              <a:latin typeface="Segoe UI" pitchFamily="34" charset="0"/>
              <a:ea typeface="Segoe UI" pitchFamily="34" charset="0"/>
              <a:cs typeface="Segoe UI" pitchFamily="34" charset="0"/>
            </a:endParaRPr>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4</a:t>
            </a:fld>
            <a:endParaRPr lang="bs-Latn-BA"/>
          </a:p>
        </p:txBody>
      </p:sp>
    </p:spTree>
    <p:extLst>
      <p:ext uri="{BB962C8B-B14F-4D97-AF65-F5344CB8AC3E}">
        <p14:creationId xmlns:p14="http://schemas.microsoft.com/office/powerpoint/2010/main" val="3490691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Pojmovi</a:t>
            </a:r>
            <a:endParaRPr lang="en-US" dirty="0"/>
          </a:p>
        </p:txBody>
      </p:sp>
      <p:sp>
        <p:nvSpPr>
          <p:cNvPr id="3" name="Content Placeholder 2"/>
          <p:cNvSpPr>
            <a:spLocks noGrp="1"/>
          </p:cNvSpPr>
          <p:nvPr>
            <p:ph idx="1"/>
          </p:nvPr>
        </p:nvSpPr>
        <p:spPr/>
        <p:txBody>
          <a:bodyPr/>
          <a:lstStyle/>
          <a:p>
            <a:r>
              <a:rPr lang="sr-Latn-BA" dirty="0" smtClean="0"/>
              <a:t>Source control Git – TFVS</a:t>
            </a:r>
          </a:p>
          <a:p>
            <a:r>
              <a:rPr lang="sr-Latn-BA" dirty="0" smtClean="0"/>
              <a:t>Commit/Push – Checkin/Get latest version</a:t>
            </a:r>
          </a:p>
          <a:p>
            <a:r>
              <a:rPr lang="sr-Latn-BA" dirty="0" smtClean="0"/>
              <a:t>Repository – Project</a:t>
            </a:r>
          </a:p>
          <a:p>
            <a:r>
              <a:rPr lang="sr-Latn-BA" dirty="0" smtClean="0"/>
              <a:t>Decentralizovan-Centralizovan</a:t>
            </a:r>
            <a:endParaRPr lang="en-US" dirty="0"/>
          </a:p>
        </p:txBody>
      </p:sp>
      <p:sp>
        <p:nvSpPr>
          <p:cNvPr id="4" name="Date Placeholder 3"/>
          <p:cNvSpPr>
            <a:spLocks noGrp="1"/>
          </p:cNvSpPr>
          <p:nvPr>
            <p:ph type="dt" sz="half" idx="10"/>
          </p:nvPr>
        </p:nvSpPr>
        <p:spPr/>
        <p:txBody>
          <a:bodyPr/>
          <a:lstStyle/>
          <a:p>
            <a:r>
              <a:rPr lang="en-US" smtClean="0"/>
              <a:t>5.10.2017.</a:t>
            </a:r>
            <a:endParaRPr lang="bs-Latn-BA"/>
          </a:p>
        </p:txBody>
      </p:sp>
      <p:sp>
        <p:nvSpPr>
          <p:cNvPr id="5" name="Footer Placeholder 4"/>
          <p:cNvSpPr>
            <a:spLocks noGrp="1"/>
          </p:cNvSpPr>
          <p:nvPr>
            <p:ph type="ftr" sz="quarter" idx="11"/>
          </p:nvPr>
        </p:nvSpPr>
        <p:spPr/>
        <p:txBody>
          <a:bodyPr/>
          <a:lstStyle/>
          <a:p>
            <a:r>
              <a:rPr lang="bs-Latn-BA" smtClean="0"/>
              <a:t>CI/CD - Continuous Integration / Continuous Delivery</a:t>
            </a:r>
            <a:endParaRPr lang="bs-Latn-BA"/>
          </a:p>
        </p:txBody>
      </p:sp>
      <p:sp>
        <p:nvSpPr>
          <p:cNvPr id="6" name="Slide Number Placeholder 5"/>
          <p:cNvSpPr>
            <a:spLocks noGrp="1"/>
          </p:cNvSpPr>
          <p:nvPr>
            <p:ph type="sldNum" sz="quarter" idx="12"/>
          </p:nvPr>
        </p:nvSpPr>
        <p:spPr/>
        <p:txBody>
          <a:bodyPr/>
          <a:lstStyle/>
          <a:p>
            <a:fld id="{788B907F-0E8B-4708-BE14-FDC7DF1C0622}" type="slidenum">
              <a:rPr lang="bs-Latn-BA" smtClean="0"/>
              <a:pPr/>
              <a:t>5</a:t>
            </a:fld>
            <a:endParaRPr lang="bs-Latn-BA"/>
          </a:p>
        </p:txBody>
      </p:sp>
    </p:spTree>
    <p:extLst>
      <p:ext uri="{BB962C8B-B14F-4D97-AF65-F5344CB8AC3E}">
        <p14:creationId xmlns:p14="http://schemas.microsoft.com/office/powerpoint/2010/main" val="3649710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Pojmovi</a:t>
            </a:r>
            <a:endParaRPr lang="en-US" dirty="0"/>
          </a:p>
        </p:txBody>
      </p:sp>
      <p:sp>
        <p:nvSpPr>
          <p:cNvPr id="3" name="Text Placeholder 2"/>
          <p:cNvSpPr>
            <a:spLocks noGrp="1"/>
          </p:cNvSpPr>
          <p:nvPr>
            <p:ph type="body" idx="1"/>
          </p:nvPr>
        </p:nvSpPr>
        <p:spPr/>
        <p:txBody>
          <a:bodyPr/>
          <a:lstStyle/>
          <a:p>
            <a:r>
              <a:rPr lang="sr-Latn-BA" dirty="0" smtClean="0"/>
              <a:t>GIT</a:t>
            </a:r>
            <a:endParaRPr lang="en-US" dirty="0"/>
          </a:p>
        </p:txBody>
      </p:sp>
      <p:sp>
        <p:nvSpPr>
          <p:cNvPr id="4" name="Content Placeholder 3"/>
          <p:cNvSpPr>
            <a:spLocks noGrp="1"/>
          </p:cNvSpPr>
          <p:nvPr>
            <p:ph sz="half" idx="2"/>
          </p:nvPr>
        </p:nvSpPr>
        <p:spPr/>
        <p:txBody>
          <a:bodyPr>
            <a:normAutofit lnSpcReduction="10000"/>
          </a:bodyPr>
          <a:lstStyle/>
          <a:p>
            <a:r>
              <a:rPr lang="sr-Latn-BA" dirty="0" smtClean="0"/>
              <a:t>Commit</a:t>
            </a:r>
          </a:p>
          <a:p>
            <a:r>
              <a:rPr lang="sr-Latn-BA" dirty="0" smtClean="0"/>
              <a:t>Push</a:t>
            </a:r>
          </a:p>
          <a:p>
            <a:r>
              <a:rPr lang="sr-Latn-BA" dirty="0" smtClean="0"/>
              <a:t>Sync</a:t>
            </a:r>
          </a:p>
          <a:p>
            <a:r>
              <a:rPr lang="sr-Latn-BA" dirty="0" smtClean="0"/>
              <a:t>Fetch</a:t>
            </a:r>
          </a:p>
          <a:p>
            <a:r>
              <a:rPr lang="sr-Latn-BA" dirty="0" smtClean="0"/>
              <a:t>Repository</a:t>
            </a:r>
          </a:p>
          <a:p>
            <a:r>
              <a:rPr lang="sr-Latn-BA" dirty="0" smtClean="0"/>
              <a:t>Branch</a:t>
            </a:r>
            <a:endParaRPr lang="en-US" dirty="0"/>
          </a:p>
        </p:txBody>
      </p:sp>
      <p:sp>
        <p:nvSpPr>
          <p:cNvPr id="5" name="Text Placeholder 4"/>
          <p:cNvSpPr>
            <a:spLocks noGrp="1"/>
          </p:cNvSpPr>
          <p:nvPr>
            <p:ph type="body" sz="quarter" idx="3"/>
          </p:nvPr>
        </p:nvSpPr>
        <p:spPr/>
        <p:txBody>
          <a:bodyPr/>
          <a:lstStyle/>
          <a:p>
            <a:r>
              <a:rPr lang="sr-Latn-BA" dirty="0" smtClean="0"/>
              <a:t>TFS</a:t>
            </a:r>
            <a:endParaRPr lang="en-US" dirty="0"/>
          </a:p>
        </p:txBody>
      </p:sp>
      <p:sp>
        <p:nvSpPr>
          <p:cNvPr id="6" name="Content Placeholder 5"/>
          <p:cNvSpPr>
            <a:spLocks noGrp="1"/>
          </p:cNvSpPr>
          <p:nvPr>
            <p:ph sz="quarter" idx="4"/>
          </p:nvPr>
        </p:nvSpPr>
        <p:spPr/>
        <p:txBody>
          <a:bodyPr/>
          <a:lstStyle/>
          <a:p>
            <a:r>
              <a:rPr lang="sr-Latn-BA" dirty="0" smtClean="0"/>
              <a:t>Checkin</a:t>
            </a:r>
          </a:p>
          <a:p>
            <a:r>
              <a:rPr lang="sr-Latn-BA" dirty="0" smtClean="0"/>
              <a:t>Getlatest</a:t>
            </a:r>
          </a:p>
          <a:p>
            <a:r>
              <a:rPr lang="sr-Latn-BA" dirty="0" smtClean="0"/>
              <a:t>Project</a:t>
            </a:r>
          </a:p>
          <a:p>
            <a:r>
              <a:rPr lang="sr-Latn-BA" dirty="0" smtClean="0"/>
              <a:t>Branch</a:t>
            </a:r>
            <a:endParaRPr lang="en-US" dirty="0"/>
          </a:p>
        </p:txBody>
      </p:sp>
      <p:sp>
        <p:nvSpPr>
          <p:cNvPr id="7" name="Date Placeholder 6"/>
          <p:cNvSpPr>
            <a:spLocks noGrp="1"/>
          </p:cNvSpPr>
          <p:nvPr>
            <p:ph type="dt" sz="half" idx="10"/>
          </p:nvPr>
        </p:nvSpPr>
        <p:spPr/>
        <p:txBody>
          <a:bodyPr/>
          <a:lstStyle/>
          <a:p>
            <a:r>
              <a:rPr lang="en-US" smtClean="0"/>
              <a:t>5.10.2017.</a:t>
            </a:r>
            <a:endParaRPr lang="bs-Latn-BA"/>
          </a:p>
        </p:txBody>
      </p:sp>
      <p:sp>
        <p:nvSpPr>
          <p:cNvPr id="8" name="Footer Placeholder 7"/>
          <p:cNvSpPr>
            <a:spLocks noGrp="1"/>
          </p:cNvSpPr>
          <p:nvPr>
            <p:ph type="ftr" sz="quarter" idx="11"/>
          </p:nvPr>
        </p:nvSpPr>
        <p:spPr/>
        <p:txBody>
          <a:bodyPr/>
          <a:lstStyle/>
          <a:p>
            <a:r>
              <a:rPr lang="bs-Latn-BA" smtClean="0"/>
              <a:t>CI/CD - Continuous Integration / Continuous Delivery</a:t>
            </a:r>
            <a:endParaRPr lang="bs-Latn-BA"/>
          </a:p>
        </p:txBody>
      </p:sp>
      <p:sp>
        <p:nvSpPr>
          <p:cNvPr id="9" name="Slide Number Placeholder 8"/>
          <p:cNvSpPr>
            <a:spLocks noGrp="1"/>
          </p:cNvSpPr>
          <p:nvPr>
            <p:ph type="sldNum" sz="quarter" idx="12"/>
          </p:nvPr>
        </p:nvSpPr>
        <p:spPr/>
        <p:txBody>
          <a:bodyPr/>
          <a:lstStyle/>
          <a:p>
            <a:fld id="{788B907F-0E8B-4708-BE14-FDC7DF1C0622}" type="slidenum">
              <a:rPr lang="bs-Latn-BA" smtClean="0"/>
              <a:pPr/>
              <a:t>6</a:t>
            </a:fld>
            <a:endParaRPr lang="bs-Latn-BA"/>
          </a:p>
        </p:txBody>
      </p:sp>
    </p:spTree>
    <p:extLst>
      <p:ext uri="{BB962C8B-B14F-4D97-AF65-F5344CB8AC3E}">
        <p14:creationId xmlns:p14="http://schemas.microsoft.com/office/powerpoint/2010/main" val="2712096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Visual studio team service</a:t>
            </a:r>
            <a:endParaRPr lang="en-US" dirty="0"/>
          </a:p>
        </p:txBody>
      </p:sp>
      <p:pic>
        <p:nvPicPr>
          <p:cNvPr id="5" name="Content Placeholder 4"/>
          <p:cNvPicPr>
            <a:picLocks noGrp="1" noChangeAspect="1"/>
          </p:cNvPicPr>
          <p:nvPr>
            <p:ph sz="half" idx="1"/>
          </p:nvPr>
        </p:nvPicPr>
        <p:blipFill>
          <a:blip r:embed="rId2"/>
          <a:stretch>
            <a:fillRect/>
          </a:stretch>
        </p:blipFill>
        <p:spPr>
          <a:xfrm>
            <a:off x="904653" y="1842573"/>
            <a:ext cx="3965598" cy="2500827"/>
          </a:xfrm>
          <a:prstGeom prst="rect">
            <a:avLst/>
          </a:prstGeom>
        </p:spPr>
      </p:pic>
      <p:sp>
        <p:nvSpPr>
          <p:cNvPr id="4" name="Content Placeholder 3"/>
          <p:cNvSpPr>
            <a:spLocks noGrp="1"/>
          </p:cNvSpPr>
          <p:nvPr>
            <p:ph sz="half" idx="2"/>
          </p:nvPr>
        </p:nvSpPr>
        <p:spPr/>
        <p:txBody>
          <a:bodyPr/>
          <a:lstStyle/>
          <a:p>
            <a:pPr algn="just"/>
            <a:r>
              <a:rPr lang="en-US" dirty="0"/>
              <a:t>Create the perfect dev environment for your team</a:t>
            </a:r>
          </a:p>
          <a:p>
            <a:pPr algn="just"/>
            <a:r>
              <a:rPr lang="en-US" dirty="0"/>
              <a:t>Code in any IDE/language and build applications for any target platform. Integrate your favorite tools from the marketplace</a:t>
            </a:r>
            <a:r>
              <a:rPr lang="en-US" dirty="0" smtClean="0"/>
              <a:t>.</a:t>
            </a:r>
            <a:endParaRPr lang="en-US" dirty="0"/>
          </a:p>
        </p:txBody>
      </p:sp>
      <p:sp>
        <p:nvSpPr>
          <p:cNvPr id="6" name="Date Placeholder 5"/>
          <p:cNvSpPr>
            <a:spLocks noGrp="1"/>
          </p:cNvSpPr>
          <p:nvPr>
            <p:ph type="dt" sz="half" idx="10"/>
          </p:nvPr>
        </p:nvSpPr>
        <p:spPr/>
        <p:txBody>
          <a:bodyPr/>
          <a:lstStyle/>
          <a:p>
            <a:r>
              <a:rPr lang="en-US" smtClean="0"/>
              <a:t>5.10.2017.</a:t>
            </a:r>
            <a:endParaRPr lang="bs-Latn-BA"/>
          </a:p>
        </p:txBody>
      </p:sp>
      <p:sp>
        <p:nvSpPr>
          <p:cNvPr id="7" name="Footer Placeholder 6"/>
          <p:cNvSpPr>
            <a:spLocks noGrp="1"/>
          </p:cNvSpPr>
          <p:nvPr>
            <p:ph type="ftr" sz="quarter" idx="11"/>
          </p:nvPr>
        </p:nvSpPr>
        <p:spPr/>
        <p:txBody>
          <a:bodyPr/>
          <a:lstStyle/>
          <a:p>
            <a:r>
              <a:rPr lang="bs-Latn-BA" smtClean="0"/>
              <a:t>CI/CD - Continuous Integration / Continuous Delivery</a:t>
            </a:r>
            <a:endParaRPr lang="bs-Latn-BA"/>
          </a:p>
        </p:txBody>
      </p:sp>
      <p:sp>
        <p:nvSpPr>
          <p:cNvPr id="8" name="Slide Number Placeholder 7"/>
          <p:cNvSpPr>
            <a:spLocks noGrp="1"/>
          </p:cNvSpPr>
          <p:nvPr>
            <p:ph type="sldNum" sz="quarter" idx="12"/>
          </p:nvPr>
        </p:nvSpPr>
        <p:spPr/>
        <p:txBody>
          <a:bodyPr/>
          <a:lstStyle/>
          <a:p>
            <a:fld id="{788B907F-0E8B-4708-BE14-FDC7DF1C0622}" type="slidenum">
              <a:rPr lang="bs-Latn-BA" smtClean="0"/>
              <a:pPr/>
              <a:t>7</a:t>
            </a:fld>
            <a:endParaRPr lang="bs-Latn-BA"/>
          </a:p>
        </p:txBody>
      </p:sp>
    </p:spTree>
    <p:extLst>
      <p:ext uri="{BB962C8B-B14F-4D97-AF65-F5344CB8AC3E}">
        <p14:creationId xmlns:p14="http://schemas.microsoft.com/office/powerpoint/2010/main" val="952623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Git or TFVC</a:t>
            </a:r>
            <a:endParaRPr lang="en-US" dirty="0"/>
          </a:p>
        </p:txBody>
      </p:sp>
      <p:sp>
        <p:nvSpPr>
          <p:cNvPr id="4" name="Content Placeholder 3"/>
          <p:cNvSpPr>
            <a:spLocks noGrp="1"/>
          </p:cNvSpPr>
          <p:nvPr>
            <p:ph sz="half" idx="2"/>
          </p:nvPr>
        </p:nvSpPr>
        <p:spPr/>
        <p:txBody>
          <a:bodyPr>
            <a:normAutofit/>
          </a:bodyPr>
          <a:lstStyle/>
          <a:p>
            <a:pPr algn="just"/>
            <a:r>
              <a:rPr lang="en-US" sz="1600" dirty="0"/>
              <a:t>Stay connected from idea to release</a:t>
            </a:r>
          </a:p>
          <a:p>
            <a:pPr algn="just"/>
            <a:r>
              <a:rPr lang="en-US" sz="1600" dirty="0"/>
              <a:t>Track and manage all your great ideas on </a:t>
            </a:r>
            <a:r>
              <a:rPr lang="en-US" sz="1600" dirty="0" err="1"/>
              <a:t>kanban</a:t>
            </a:r>
            <a:r>
              <a:rPr lang="en-US" sz="1600" dirty="0"/>
              <a:t> or scrum boards with agile tools. Collaborate as they turn into code with unlimited </a:t>
            </a:r>
            <a:r>
              <a:rPr lang="en-US" sz="1600" dirty="0" err="1"/>
              <a:t>Git</a:t>
            </a:r>
            <a:r>
              <a:rPr lang="en-US" sz="1600" dirty="0"/>
              <a:t> or TFVC repos. And delight your customers with every deployment using hosted builds and automated release pipelines</a:t>
            </a:r>
            <a:r>
              <a:rPr lang="en-US" sz="1600" dirty="0" smtClean="0"/>
              <a:t>.</a:t>
            </a:r>
            <a:endParaRPr lang="en-US" sz="1600" dirty="0"/>
          </a:p>
        </p:txBody>
      </p:sp>
      <p:pic>
        <p:nvPicPr>
          <p:cNvPr id="1026" name="Picture 2" descr="https://www.visualstudio.com/wp-content/uploads/2016/09/build-succeed_561x235.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12838" y="2402758"/>
            <a:ext cx="3671887" cy="1538134"/>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r>
              <a:rPr lang="en-US" smtClean="0"/>
              <a:t>5.10.2017.</a:t>
            </a:r>
            <a:endParaRPr lang="bs-Latn-BA"/>
          </a:p>
        </p:txBody>
      </p:sp>
      <p:sp>
        <p:nvSpPr>
          <p:cNvPr id="8" name="Footer Placeholder 7"/>
          <p:cNvSpPr>
            <a:spLocks noGrp="1"/>
          </p:cNvSpPr>
          <p:nvPr>
            <p:ph type="ftr" sz="quarter" idx="11"/>
          </p:nvPr>
        </p:nvSpPr>
        <p:spPr/>
        <p:txBody>
          <a:bodyPr/>
          <a:lstStyle/>
          <a:p>
            <a:r>
              <a:rPr lang="bs-Latn-BA" smtClean="0"/>
              <a:t>CI/CD - Continuous Integration / Continuous Delivery</a:t>
            </a:r>
            <a:endParaRPr lang="bs-Latn-BA"/>
          </a:p>
        </p:txBody>
      </p:sp>
      <p:sp>
        <p:nvSpPr>
          <p:cNvPr id="9" name="Slide Number Placeholder 8"/>
          <p:cNvSpPr>
            <a:spLocks noGrp="1"/>
          </p:cNvSpPr>
          <p:nvPr>
            <p:ph type="sldNum" sz="quarter" idx="12"/>
          </p:nvPr>
        </p:nvSpPr>
        <p:spPr/>
        <p:txBody>
          <a:bodyPr/>
          <a:lstStyle/>
          <a:p>
            <a:fld id="{788B907F-0E8B-4708-BE14-FDC7DF1C0622}" type="slidenum">
              <a:rPr lang="bs-Latn-BA" smtClean="0"/>
              <a:pPr/>
              <a:t>8</a:t>
            </a:fld>
            <a:endParaRPr lang="bs-Latn-BA"/>
          </a:p>
        </p:txBody>
      </p:sp>
    </p:spTree>
    <p:extLst>
      <p:ext uri="{BB962C8B-B14F-4D97-AF65-F5344CB8AC3E}">
        <p14:creationId xmlns:p14="http://schemas.microsoft.com/office/powerpoint/2010/main" val="3629124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Code review, testing...</a:t>
            </a:r>
            <a:endParaRPr lang="en-US" dirty="0"/>
          </a:p>
        </p:txBody>
      </p:sp>
      <p:sp>
        <p:nvSpPr>
          <p:cNvPr id="3" name="Content Placeholder 2"/>
          <p:cNvSpPr>
            <a:spLocks noGrp="1"/>
          </p:cNvSpPr>
          <p:nvPr>
            <p:ph sz="half" idx="1"/>
          </p:nvPr>
        </p:nvSpPr>
        <p:spPr/>
        <p:txBody>
          <a:bodyPr>
            <a:normAutofit/>
          </a:bodyPr>
          <a:lstStyle/>
          <a:p>
            <a:r>
              <a:rPr lang="en-US" sz="1600" dirty="0"/>
              <a:t>Improve code quality and catch issues early</a:t>
            </a:r>
          </a:p>
          <a:p>
            <a:r>
              <a:rPr lang="en-US" sz="1600" dirty="0"/>
              <a:t>Get social with powerful code reviews. Test and build each commit before you merge your code. Raise the quality bar every time you ship with manual, unit, exploratory, performance and load testing</a:t>
            </a:r>
            <a:r>
              <a:rPr lang="en-US" sz="1600" dirty="0" smtClean="0"/>
              <a:t>.</a:t>
            </a:r>
            <a:endParaRPr lang="en-US" sz="1600" dirty="0"/>
          </a:p>
        </p:txBody>
      </p:sp>
      <p:pic>
        <p:nvPicPr>
          <p:cNvPr id="2050" name="Picture 2" descr="Visual Studio Team Services PR example screensho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56175" y="1828800"/>
            <a:ext cx="4017062" cy="247260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5.10.2017.</a:t>
            </a:r>
            <a:endParaRPr lang="bs-Latn-BA"/>
          </a:p>
        </p:txBody>
      </p:sp>
      <p:sp>
        <p:nvSpPr>
          <p:cNvPr id="6" name="Footer Placeholder 5"/>
          <p:cNvSpPr>
            <a:spLocks noGrp="1"/>
          </p:cNvSpPr>
          <p:nvPr>
            <p:ph type="ftr" sz="quarter" idx="11"/>
          </p:nvPr>
        </p:nvSpPr>
        <p:spPr/>
        <p:txBody>
          <a:bodyPr/>
          <a:lstStyle/>
          <a:p>
            <a:r>
              <a:rPr lang="bs-Latn-BA" smtClean="0"/>
              <a:t>CI/CD - Continuous Integration / Continuous Delivery</a:t>
            </a:r>
            <a:endParaRPr lang="bs-Latn-BA"/>
          </a:p>
        </p:txBody>
      </p:sp>
      <p:sp>
        <p:nvSpPr>
          <p:cNvPr id="7" name="Slide Number Placeholder 6"/>
          <p:cNvSpPr>
            <a:spLocks noGrp="1"/>
          </p:cNvSpPr>
          <p:nvPr>
            <p:ph type="sldNum" sz="quarter" idx="12"/>
          </p:nvPr>
        </p:nvSpPr>
        <p:spPr/>
        <p:txBody>
          <a:bodyPr/>
          <a:lstStyle/>
          <a:p>
            <a:fld id="{788B907F-0E8B-4708-BE14-FDC7DF1C0622}" type="slidenum">
              <a:rPr lang="bs-Latn-BA" smtClean="0"/>
              <a:pPr/>
              <a:t>9</a:t>
            </a:fld>
            <a:endParaRPr lang="bs-Latn-BA"/>
          </a:p>
        </p:txBody>
      </p:sp>
    </p:spTree>
    <p:extLst>
      <p:ext uri="{BB962C8B-B14F-4D97-AF65-F5344CB8AC3E}">
        <p14:creationId xmlns:p14="http://schemas.microsoft.com/office/powerpoint/2010/main" val="4231919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348</TotalTime>
  <Words>626</Words>
  <Application>Microsoft Office PowerPoint</Application>
  <PresentationFormat>On-screen Show (16:9)</PresentationFormat>
  <Paragraphs>132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Segoe UI</vt:lpstr>
      <vt:lpstr>Parallax</vt:lpstr>
      <vt:lpstr>CI/CD - Continuous Integration / Continuous Delivery Kako to isporučujemo softver?  Ratomir Vukadin</vt:lpstr>
      <vt:lpstr>C:\WINDOWS\system32&gt; whoami</vt:lpstr>
      <vt:lpstr>Agenda</vt:lpstr>
      <vt:lpstr>Pojmovi</vt:lpstr>
      <vt:lpstr>Pojmovi</vt:lpstr>
      <vt:lpstr>Pojmovi</vt:lpstr>
      <vt:lpstr>Visual studio team service</vt:lpstr>
      <vt:lpstr>Git or TFVC</vt:lpstr>
      <vt:lpstr>Code review, testing...</vt:lpstr>
      <vt:lpstr>Automation</vt:lpstr>
      <vt:lpstr>PowerPoint Presentation</vt:lpstr>
      <vt:lpstr>2. Release pipeline</vt:lpstr>
      <vt:lpstr>The release pipline</vt:lpstr>
      <vt:lpstr>Pipeline with automation</vt:lpstr>
      <vt:lpstr>Build Agent</vt:lpstr>
      <vt:lpstr>PowerPoint Presentation</vt:lpstr>
      <vt:lpstr>3. Demo</vt:lpstr>
      <vt:lpstr>Infrastruktra</vt:lpstr>
      <vt:lpstr>Nešto za čitati</vt:lpstr>
      <vt:lpstr>QA - Session</vt:lpstr>
      <vt:lpstr>PowerPoint Presentation</vt:lpstr>
    </vt:vector>
  </TitlesOfParts>
  <Company>Communis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Azra</dc:creator>
  <cp:lastModifiedBy>Ratomir Vukadin</cp:lastModifiedBy>
  <cp:revision>26</cp:revision>
  <dcterms:created xsi:type="dcterms:W3CDTF">2017-09-05T09:22:40Z</dcterms:created>
  <dcterms:modified xsi:type="dcterms:W3CDTF">2017-10-05T14:36:44Z</dcterms:modified>
</cp:coreProperties>
</file>