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81" r:id="rId6"/>
    <p:sldId id="280" r:id="rId7"/>
    <p:sldId id="274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5" r:id="rId17"/>
    <p:sldId id="276" r:id="rId18"/>
  </p:sldIdLst>
  <p:sldSz cx="24384000" cy="13716000"/>
  <p:notesSz cx="6858000" cy="9144000"/>
  <p:embeddedFontLs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Poppins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0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06" y="564"/>
      </p:cViewPr>
      <p:guideLst>
        <p:guide pos="2078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50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552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1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5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52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67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094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54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15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3022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blog/a-technical-overview-of-azure-cosmos-db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en-us/azure/cosmos-db/use-cases#web-and-mobile-applica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cosmos-db/introduction" TargetMode="External"/><Relationship Id="rId5" Type="http://schemas.openxmlformats.org/officeDocument/2006/relationships/hyperlink" Target="https://github.com/Ratomir/MSNETWORK-1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211858" y="5768519"/>
            <a:ext cx="16605505" cy="28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1C2142"/>
              </a:buClr>
              <a:buSzPts val="8800"/>
            </a:pPr>
            <a:r>
              <a:rPr lang="en-US" sz="8800" dirty="0"/>
              <a:t>Azure Cosmos DB, </a:t>
            </a:r>
            <a:r>
              <a:rPr lang="en-US" sz="8800" dirty="0" err="1"/>
              <a:t>rješenje</a:t>
            </a:r>
            <a:r>
              <a:rPr lang="en-US" sz="8800" dirty="0"/>
              <a:t> </a:t>
            </a:r>
            <a:r>
              <a:rPr lang="en-US" sz="8800" dirty="0" err="1"/>
              <a:t>za</a:t>
            </a:r>
            <a:r>
              <a:rPr lang="en-US" sz="8800" dirty="0"/>
              <a:t> </a:t>
            </a:r>
            <a:r>
              <a:rPr lang="en-US" sz="8800" dirty="0" err="1"/>
              <a:t>globalno</a:t>
            </a:r>
            <a:r>
              <a:rPr lang="en-US" sz="8800" dirty="0"/>
              <a:t> </a:t>
            </a:r>
            <a:r>
              <a:rPr lang="en-US" sz="8800" dirty="0" err="1"/>
              <a:t>distribuirane</a:t>
            </a:r>
            <a:r>
              <a:rPr lang="en-US" sz="8800" dirty="0"/>
              <a:t> </a:t>
            </a:r>
            <a:r>
              <a:rPr lang="en-US" sz="8800" dirty="0" err="1"/>
              <a:t>sisteme</a:t>
            </a:r>
            <a:endParaRPr sz="88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255673" y="8929247"/>
            <a:ext cx="16605505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3600"/>
              <a:buFont typeface="Poppins"/>
              <a:buNone/>
            </a:pPr>
            <a:r>
              <a:rPr lang="en-US" sz="3600" b="0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Ratomir Vukadin, DevOps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3600"/>
              <a:buFont typeface="Poppins"/>
              <a:buNone/>
            </a:pPr>
            <a:r>
              <a:rPr lang="en-US" sz="3600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BL bit User group</a:t>
            </a:r>
            <a:endParaRPr sz="3600" b="0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Shape 6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55376" y="4173503"/>
            <a:ext cx="3227258" cy="11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318171" y="11908971"/>
            <a:ext cx="596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May, Banja Luka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4724984" y="3831736"/>
            <a:ext cx="1513841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r="53441" b="53441"/>
          <a:stretch/>
        </p:blipFill>
        <p:spPr>
          <a:xfrm>
            <a:off x="22566313" y="11898313"/>
            <a:ext cx="1817687" cy="181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4289430" cy="42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5147266" y="7145757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1C2142"/>
              </a:buClr>
              <a:buSzPts val="6600"/>
            </a:pPr>
            <a:r>
              <a:rPr lang="en-US" sz="6600" b="1" dirty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API, containers, items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65892"/>
              </p:ext>
            </p:extLst>
          </p:nvPr>
        </p:nvGraphicFramePr>
        <p:xfrm>
          <a:off x="0" y="4974737"/>
          <a:ext cx="12817722" cy="472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574">
                  <a:extLst>
                    <a:ext uri="{9D8B030D-6E8A-4147-A177-3AD203B41FA5}">
                      <a16:colId xmlns:a16="http://schemas.microsoft.com/office/drawing/2014/main" val="1636659110"/>
                    </a:ext>
                  </a:extLst>
                </a:gridCol>
                <a:gridCol w="4272574">
                  <a:extLst>
                    <a:ext uri="{9D8B030D-6E8A-4147-A177-3AD203B41FA5}">
                      <a16:colId xmlns:a16="http://schemas.microsoft.com/office/drawing/2014/main" val="179687641"/>
                    </a:ext>
                  </a:extLst>
                </a:gridCol>
                <a:gridCol w="4272574">
                  <a:extLst>
                    <a:ext uri="{9D8B030D-6E8A-4147-A177-3AD203B41FA5}">
                      <a16:colId xmlns:a16="http://schemas.microsoft.com/office/drawing/2014/main" val="2417931600"/>
                    </a:ext>
                  </a:extLst>
                </a:gridCol>
              </a:tblGrid>
              <a:tr h="86543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API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Container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Item</a:t>
                      </a:r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103364"/>
                  </a:ext>
                </a:extLst>
              </a:tr>
              <a:tr h="965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DocumentDB SQL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718984865"/>
                  </a:ext>
                </a:extLst>
              </a:tr>
              <a:tr h="965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MongoDB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Collection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Document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2507510513"/>
                  </a:ext>
                </a:extLst>
              </a:tr>
              <a:tr h="965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Azure Table Storage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Table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Item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785963176"/>
                  </a:ext>
                </a:extLst>
              </a:tr>
              <a:tr h="9652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Gremlin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Graph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Node and Edge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7017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8349" y="3667808"/>
            <a:ext cx="20359106" cy="638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8" y="3667807"/>
            <a:ext cx="6380383" cy="6380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8" y="3667806"/>
            <a:ext cx="6380383" cy="638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69" y="2241936"/>
            <a:ext cx="6432186" cy="79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9430" y="4289431"/>
            <a:ext cx="6830908" cy="683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4724984" y="3831736"/>
            <a:ext cx="1513841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r="53441" b="53441"/>
          <a:stretch/>
        </p:blipFill>
        <p:spPr>
          <a:xfrm>
            <a:off x="22566313" y="11898313"/>
            <a:ext cx="1817687" cy="181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4289430" cy="42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1707889" y="4289430"/>
            <a:ext cx="8659534" cy="70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cashing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Bottleneck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analytics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Big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 analytics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dirty="0" err="1" smtClean="0">
                <a:latin typeface="Poppins"/>
                <a:ea typeface="Poppins"/>
                <a:cs typeface="Poppins"/>
                <a:sym typeface="Poppins"/>
              </a:rPr>
              <a:t>IoT</a:t>
            </a:r>
            <a:endParaRPr lang="en-US" sz="2500"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Real time data-science</a:t>
            </a:r>
            <a:endParaRPr sz="25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1620294" y="2698445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6600"/>
              <a:buFont typeface="Poppins"/>
              <a:buNone/>
            </a:pPr>
            <a:r>
              <a:rPr lang="en-US" sz="6600" b="1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Solutions for me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80" y="4289430"/>
            <a:ext cx="9889878" cy="51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4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048"/>
            <a:ext cx="24383999" cy="138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93358" y="11729263"/>
            <a:ext cx="2281226" cy="80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92" y="0"/>
            <a:ext cx="21051392" cy="113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9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224973" y="7948765"/>
            <a:ext cx="2353565" cy="17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020602" y="5116473"/>
            <a:ext cx="8659534" cy="70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endParaRPr sz="2500" b="0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141079" y="6310666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6600"/>
              <a:buFont typeface="Poppins"/>
              <a:buNone/>
            </a:pPr>
            <a:r>
              <a:rPr lang="en-US" sz="6600" b="1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Automatic failover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Shape 121" descr="Image"/>
          <p:cNvPicPr preferRelativeResize="0"/>
          <p:nvPr/>
        </p:nvPicPr>
        <p:blipFill rotWithShape="1">
          <a:blip r:embed="rId5">
            <a:alphaModFix/>
          </a:blip>
          <a:srcRect r="3719"/>
          <a:stretch/>
        </p:blipFill>
        <p:spPr>
          <a:xfrm>
            <a:off x="12177132" y="-44199"/>
            <a:ext cx="12206868" cy="1381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9378" y="1677769"/>
            <a:ext cx="10153808" cy="997345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4914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 rot="-5400000">
            <a:off x="17922939" y="7196570"/>
            <a:ext cx="6466114" cy="6466114"/>
          </a:xfrm>
          <a:prstGeom prst="rtTriangle">
            <a:avLst/>
          </a:prstGeom>
          <a:solidFill>
            <a:srgbClr val="0077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Shape 19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224973" y="7948765"/>
            <a:ext cx="2353565" cy="17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990622" y="4723406"/>
            <a:ext cx="16552666" cy="432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  <a:hlinkClick r:id="rId5"/>
              </a:rPr>
              <a:t>https://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  <a:hlinkClick r:id="rId5"/>
              </a:rPr>
              <a:t>github.com/Ratomir/MSNETWORK-18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>
              <a:buSzPts val="2500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GitHub</a:t>
            </a:r>
          </a:p>
          <a:p>
            <a:pPr lvl="0">
              <a:buSzPts val="2500"/>
            </a:pP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  <a:hlinkClick r:id="rId6"/>
              </a:rPr>
              <a:t>https://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  <a:hlinkClick r:id="rId6"/>
              </a:rPr>
              <a:t>docs.microsoft.com/en-us/azure/cosmos-db/introduction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>
              <a:buSzPts val="2500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Introduction </a:t>
            </a: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to Azure Cosmos 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DB</a:t>
            </a:r>
          </a:p>
          <a:p>
            <a:pPr lvl="0">
              <a:buSzPts val="2500"/>
            </a:pP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  <a:hlinkClick r:id="rId7"/>
              </a:rPr>
              <a:t>https://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  <a:hlinkClick r:id="rId7"/>
              </a:rPr>
              <a:t>docs.microsoft.com/en-us/azure/cosmos-db/use-cases#web-and-mobile-applications</a:t>
            </a:r>
            <a:endParaRPr lang="en-US" sz="2500"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ts val="2500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Most use cases with Azure Cosmos 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DB</a:t>
            </a:r>
          </a:p>
          <a:p>
            <a:pPr lvl="0">
              <a:buSzPts val="2500"/>
            </a:pP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  <a:hlinkClick r:id="rId8"/>
              </a:rPr>
              <a:t>https://azure.microsoft.com/en-us/blog/a-technical-overview-of-azure-cosmos-db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  <a:hlinkClick r:id="rId8"/>
              </a:rPr>
              <a:t>/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>
              <a:buSzPts val="2500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Technical </a:t>
            </a: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Shape 201"/>
          <p:cNvSpPr/>
          <p:nvPr/>
        </p:nvSpPr>
        <p:spPr>
          <a:xfrm rot="10800000">
            <a:off x="14739256" y="-28885"/>
            <a:ext cx="9644742" cy="9644742"/>
          </a:xfrm>
          <a:prstGeom prst="rtTriangle">
            <a:avLst/>
          </a:prstGeom>
          <a:solidFill>
            <a:srgbClr val="3EDCE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Shape 202"/>
          <p:cNvSpPr/>
          <p:nvPr/>
        </p:nvSpPr>
        <p:spPr>
          <a:xfrm rot="-5400000">
            <a:off x="17864572" y="7196570"/>
            <a:ext cx="6519428" cy="6519428"/>
          </a:xfrm>
          <a:prstGeom prst="rtTriangle">
            <a:avLst/>
          </a:prstGeom>
          <a:solidFill>
            <a:srgbClr val="0077FB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11229112"/>
            <a:ext cx="2486888" cy="2486888"/>
          </a:xfrm>
          <a:prstGeom prst="rtTriangle">
            <a:avLst/>
          </a:prstGeom>
          <a:solidFill>
            <a:srgbClr val="2C4F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9">
            <a:alphaModFix/>
          </a:blip>
          <a:srcRect l="58671" t="19965" b="21044"/>
          <a:stretch/>
        </p:blipFill>
        <p:spPr>
          <a:xfrm rot="10800000">
            <a:off x="21873190" y="6583680"/>
            <a:ext cx="2510808" cy="7079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38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93"/>
            <a:ext cx="24383999" cy="1378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339" y="5613960"/>
            <a:ext cx="7013321" cy="24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6124575" y="11993327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Phone: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+387 62 996 996 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info@klika.ba 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Web: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www.klika.ba</a:t>
            </a:r>
            <a:endParaRPr sz="2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93"/>
            <a:ext cx="24383999" cy="1378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5596" y="10201305"/>
            <a:ext cx="3037009" cy="10774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4448171" y="6185014"/>
            <a:ext cx="1551622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oppins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96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124575" y="11993327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Phone: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+387 62 996 996 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info@klika.ba    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Web: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www.klika.ba</a:t>
            </a:r>
            <a:endParaRPr sz="2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224973" y="7948765"/>
            <a:ext cx="2353565" cy="17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035592" y="5477264"/>
            <a:ext cx="20280790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DevOps Engineer, Azure Cloud…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endParaRPr lang="en-US" sz="25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Software Engineer, Full-stack</a:t>
            </a: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Student at ETF Banja Luka, master degree, BA at ETF 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MCP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Speaker at Microsoft Community 2017, MS Network 2018, BL bit US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LinkedIn, GitHub, Blog comin</a:t>
            </a: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g soon</a:t>
            </a:r>
            <a:endParaRPr lang="en-US" sz="2500" b="0" i="0" u="none" strike="noStrike" cap="none" dirty="0" smtClean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947997" y="3931888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6600"/>
              <a:buFont typeface="Poppins"/>
              <a:buNone/>
            </a:pPr>
            <a:r>
              <a:rPr lang="en-US" sz="6600" b="1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About me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556" y="5050143"/>
            <a:ext cx="4831111" cy="483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224973" y="7948765"/>
            <a:ext cx="2353565" cy="17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r="3381" b="73380"/>
          <a:stretch/>
        </p:blipFill>
        <p:spPr>
          <a:xfrm>
            <a:off x="4461511" y="12215969"/>
            <a:ext cx="5444490" cy="150003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035592" y="5477264"/>
            <a:ext cx="20280790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Azure Cosmos DB</a:t>
            </a:r>
            <a:endParaRPr sz="25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Cosmos DB model and API projections</a:t>
            </a:r>
            <a:endParaRPr sz="2500" b="0" i="0" u="none" strike="noStrike" cap="none" dirty="0" smtClean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Migration to Azure Cosmos 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dirty="0" smtClean="0">
                <a:latin typeface="Poppins"/>
                <a:ea typeface="Poppins"/>
                <a:cs typeface="Poppins"/>
                <a:sym typeface="Poppins"/>
              </a:rPr>
              <a:t>Document DB SDK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err="1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MongoAPI</a:t>
            </a:r>
            <a:endParaRPr lang="en-US" sz="2500" b="0" i="0" u="none" strike="noStrike" cap="none" dirty="0" smtClean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oppins"/>
              <a:buNone/>
            </a:pPr>
            <a:r>
              <a:rPr lang="en-US" sz="2500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Demo (</a:t>
            </a:r>
            <a:r>
              <a:rPr lang="en-US" sz="2500" dirty="0" err="1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WebAPI</a:t>
            </a:r>
            <a:r>
              <a:rPr lang="en-US" sz="2500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, Client library, Blog API etc.)</a:t>
            </a:r>
            <a:endParaRPr sz="2500" b="0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947997" y="3931888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6600"/>
              <a:buFont typeface="Poppins"/>
              <a:buNone/>
            </a:pPr>
            <a:r>
              <a:rPr lang="en-US" sz="6600" b="1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NoSQL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8" y="2322399"/>
            <a:ext cx="17245483" cy="62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-53314"/>
            <a:ext cx="12192000" cy="13769314"/>
          </a:xfrm>
          <a:prstGeom prst="rect">
            <a:avLst/>
          </a:prstGeom>
          <a:solidFill>
            <a:srgbClr val="2C4F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Shape 127" descr="Image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66684"/>
            <a:ext cx="2281225" cy="817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224973" y="7948765"/>
            <a:ext cx="2353565" cy="17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020602" y="5116473"/>
            <a:ext cx="8659534" cy="70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chemeClr val="lt1"/>
              </a:buClr>
              <a:buSzPts val="2500"/>
            </a:pPr>
            <a:r>
              <a:rPr lang="en-US" sz="25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Multi-model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None/>
            </a:pPr>
            <a:r>
              <a:rPr lang="en-US" sz="2500" b="0" i="0" u="none" strike="noStrike" cap="none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Database models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None/>
            </a:pPr>
            <a:r>
              <a:rPr lang="en-US" sz="25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Storage across all Azure regions</a:t>
            </a:r>
            <a:endParaRPr lang="en-US" sz="25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"/>
              <a:buNone/>
            </a:pPr>
            <a:r>
              <a:rPr lang="en-US" sz="25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Foundational service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933007" y="3525488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chemeClr val="lt1"/>
              </a:buClr>
              <a:buSzPts val="6600"/>
            </a:pPr>
            <a:r>
              <a:rPr lang="en-US" sz="6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Azure Cosmos DB</a:t>
            </a:r>
            <a:endParaRPr sz="66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Shape 132" descr="Image"/>
          <p:cNvPicPr preferRelativeResize="0"/>
          <p:nvPr/>
        </p:nvPicPr>
        <p:blipFill rotWithShape="1">
          <a:blip r:embed="rId5">
            <a:alphaModFix/>
          </a:blip>
          <a:srcRect r="3719"/>
          <a:stretch/>
        </p:blipFill>
        <p:spPr>
          <a:xfrm>
            <a:off x="12177132" y="-44199"/>
            <a:ext cx="12206868" cy="1381351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738" y="1367394"/>
            <a:ext cx="11331997" cy="4706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60262" y="10883900"/>
            <a:ext cx="6440607" cy="10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9430" y="4289431"/>
            <a:ext cx="6830908" cy="683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4724984" y="3831736"/>
            <a:ext cx="1513841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5">
            <a:alphaModFix/>
          </a:blip>
          <a:srcRect r="53441" b="53441"/>
          <a:stretch/>
        </p:blipFill>
        <p:spPr>
          <a:xfrm>
            <a:off x="22566313" y="11898313"/>
            <a:ext cx="1817687" cy="181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4289430" cy="42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1707889" y="4289430"/>
            <a:ext cx="8659534" cy="70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DB engine, all data translate to ARS (atom-record-sequence)</a:t>
            </a: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Atom (A) – Primitive data types like number, string and Boolean.</a:t>
            </a: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Record (R) - </a:t>
            </a:r>
            <a:r>
              <a:rPr lang="en-US" sz="2500" dirty="0" err="1">
                <a:latin typeface="Poppins"/>
                <a:ea typeface="Poppins"/>
                <a:cs typeface="Poppins"/>
                <a:sym typeface="Poppins"/>
              </a:rPr>
              <a:t>Structs</a:t>
            </a: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 composed of types stored in Atom.</a:t>
            </a:r>
          </a:p>
          <a:p>
            <a:pPr lvl="0">
              <a:buSzPts val="2500"/>
            </a:pPr>
            <a:r>
              <a:rPr lang="en-US" sz="2500" dirty="0">
                <a:latin typeface="Poppins"/>
                <a:ea typeface="Poppins"/>
                <a:cs typeface="Poppins"/>
                <a:sym typeface="Poppins"/>
              </a:rPr>
              <a:t>Sequence (S) - Arrays consisting of atoms, records, or sequences.</a:t>
            </a:r>
          </a:p>
          <a:p>
            <a:pPr lvl="0">
              <a:buSzPts val="2500"/>
            </a:pPr>
            <a:endParaRPr lang="en-US" sz="2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1620294" y="2698445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1C2142"/>
              </a:buClr>
              <a:buSzPts val="6600"/>
            </a:pPr>
            <a:r>
              <a:rPr lang="en-US" sz="6600" b="1" dirty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Data engine, multi-model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686" y="4289430"/>
            <a:ext cx="8579567" cy="6936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0335">
            <a:off x="1801000" y="11764376"/>
            <a:ext cx="1363269" cy="577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640">
            <a:off x="4491870" y="11355750"/>
            <a:ext cx="1623410" cy="1229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365">
            <a:off x="553046" y="9886808"/>
            <a:ext cx="2906923" cy="20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0077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Shape 228" descr="Image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389607" y="4099480"/>
            <a:ext cx="1513841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Shape 23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4" y="6737"/>
            <a:ext cx="1372437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735980" y="739683"/>
            <a:ext cx="22887111" cy="12236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8903448" y="4540440"/>
            <a:ext cx="8660164" cy="689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global distribution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Highly responsive systems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Read and write latencies on 99%, 99% reads in &lt; 10ms, writes in &lt; 15ms 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system is “always on”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99.99% availability, end-to-end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correct global distributed applications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Relieve the developers from database schema/index, versioning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 it in sync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APIs for data, native and popular</a:t>
            </a:r>
          </a:p>
          <a:p>
            <a:pPr marL="457200" lvl="0" indent="-457200">
              <a:buClr>
                <a:srgbClr val="1C2142"/>
              </a:buClr>
              <a:buSzPts val="3125"/>
              <a:buFont typeface="+mj-lt"/>
              <a:buAutoNum type="arabicPeriod"/>
            </a:pPr>
            <a:r>
              <a:rPr lang="en-US" sz="3200" dirty="0">
                <a:solidFill>
                  <a:srgbClr val="1C214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very low cost</a:t>
            </a:r>
            <a:endParaRPr lang="en-US" sz="3200" dirty="0">
              <a:solidFill>
                <a:srgbClr val="1C214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9203666" y="2965259"/>
            <a:ext cx="8680223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2142"/>
              </a:buClr>
              <a:buSzPts val="6600"/>
              <a:buFont typeface="Poppins"/>
              <a:buNone/>
            </a:pPr>
            <a:r>
              <a:rPr lang="en-US" sz="6600" b="1" i="0" u="none" strike="noStrike" cap="none" dirty="0" smtClean="0">
                <a:solidFill>
                  <a:srgbClr val="1C2142"/>
                </a:solidFill>
                <a:latin typeface="Poppins"/>
                <a:ea typeface="Poppins"/>
                <a:cs typeface="Poppins"/>
                <a:sym typeface="Poppins"/>
              </a:rPr>
              <a:t>Azure Cosmos DB</a:t>
            </a:r>
            <a:endParaRPr sz="6600" b="1" i="0" u="none" strike="noStrike" cap="none" dirty="0">
              <a:solidFill>
                <a:srgbClr val="1C21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3314"/>
            <a:ext cx="24384001" cy="1382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0712" y="1177938"/>
            <a:ext cx="2281225" cy="82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33" y="3051130"/>
            <a:ext cx="3414715" cy="3582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942" y="2862292"/>
            <a:ext cx="7445829" cy="3597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33" y="9738154"/>
            <a:ext cx="4334795" cy="16811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942" y="9425263"/>
            <a:ext cx="4855029" cy="2691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20743" y="1177938"/>
            <a:ext cx="7990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Poppins" panose="020B0604020202020204" charset="0"/>
                <a:cs typeface="Poppins" panose="020B0604020202020204" charset="0"/>
              </a:rPr>
              <a:t>DATA APIs</a:t>
            </a:r>
            <a:endParaRPr lang="en-US" sz="60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048"/>
            <a:ext cx="24383999" cy="138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93358" y="11729263"/>
            <a:ext cx="2281226" cy="80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Resource Model Database and API projections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is uniquely identified by URI, represented as JSON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05" y="875799"/>
            <a:ext cx="13700388" cy="76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229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307</Words>
  <Application>Microsoft Office PowerPoint</Application>
  <PresentationFormat>Custom</PresentationFormat>
  <Paragraphs>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 Neue Light</vt:lpstr>
      <vt:lpstr>Helvetica Neue</vt:lpstr>
      <vt:lpstr>Poppins</vt:lpstr>
      <vt:lpstr>Poppins Medium</vt:lpstr>
      <vt:lpstr>White</vt:lpstr>
      <vt:lpstr>PowerPoint Presentation</vt:lpstr>
      <vt:lpstr>PowerPoint Presentation</vt:lpstr>
      <vt:lpstr>PowerPoint Presentation</vt:lpstr>
      <vt:lpstr>SQL vs NoSQL</vt:lpstr>
      <vt:lpstr>PowerPoint Presentation</vt:lpstr>
      <vt:lpstr>PowerPoint Presentation</vt:lpstr>
      <vt:lpstr>PowerPoint Presentation</vt:lpstr>
      <vt:lpstr>PowerPoint Presentation</vt:lpstr>
      <vt:lpstr>Resource Model Database and API projections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Ratomir Vukadin</cp:lastModifiedBy>
  <cp:revision>7</cp:revision>
  <dcterms:modified xsi:type="dcterms:W3CDTF">2018-05-26T11:17:16Z</dcterms:modified>
</cp:coreProperties>
</file>