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27.2.2017.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9" y="94882"/>
            <a:ext cx="8828443" cy="5384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59" y="714703"/>
            <a:ext cx="8828443" cy="559150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1765"/>
            <a:ext cx="8596668" cy="734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008993"/>
            <a:ext cx="4184035" cy="5032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008993"/>
            <a:ext cx="4184034" cy="50323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59" y="77122"/>
            <a:ext cx="9168007" cy="460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59" y="623483"/>
            <a:ext cx="9168007" cy="569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3479" y="640648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559" y="6406487"/>
            <a:ext cx="6569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3240" y="64064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ooks.me/book/view/c-sharp-6-0-pocket-reference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books.me/book/view/c-sharp-6-0-in-a-nutshell-6th-edi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12" y="934948"/>
            <a:ext cx="8801392" cy="3115888"/>
          </a:xfrm>
        </p:spPr>
        <p:txBody>
          <a:bodyPr/>
          <a:lstStyle/>
          <a:p>
            <a:r>
              <a:rPr lang="sr-Latn-BA" dirty="0" smtClean="0"/>
              <a:t>Interface i .NET Framework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Čas 2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270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Iteracija kroz Zoo klasu</a:t>
            </a:r>
            <a:endParaRPr lang="sr-Latn-BA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3494" y="1913768"/>
            <a:ext cx="2971800" cy="29527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3152" y="2456121"/>
            <a:ext cx="2580850" cy="18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611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IDictionary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IDictionary je generička kolekcija koja čuva podatke u formatu </a:t>
            </a:r>
            <a:r>
              <a:rPr lang="sr-Latn-BA" i="1" dirty="0" smtClean="0"/>
              <a:t>ključ/vrijednost (key/value)</a:t>
            </a:r>
            <a:r>
              <a:rPr lang="sr-Latn-BA" dirty="0" smtClean="0"/>
              <a:t>.</a:t>
            </a:r>
          </a:p>
          <a:p>
            <a:pPr lvl="1"/>
            <a:r>
              <a:rPr lang="sr-Latn-BA" dirty="0" smtClean="0"/>
              <a:t>Namespace: System.Collection</a:t>
            </a:r>
          </a:p>
          <a:p>
            <a:endParaRPr lang="sr-Latn-B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68" y="3043681"/>
            <a:ext cx="4343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0555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ICollection 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ICollection interface je osnovni interface svih tipova kolekcija u .NET frameworku. Lista?</a:t>
            </a:r>
          </a:p>
          <a:p>
            <a:r>
              <a:rPr lang="sr-Latn-BA" dirty="0" smtClean="0"/>
              <a:t>2 verzije</a:t>
            </a:r>
          </a:p>
          <a:p>
            <a:pPr lvl="1"/>
            <a:r>
              <a:rPr lang="sr-Latn-BA" dirty="0" smtClean="0"/>
              <a:t>ICollection; ICollection&lt;T&gt; sa parametrom tipa T</a:t>
            </a:r>
          </a:p>
          <a:p>
            <a:r>
              <a:rPr lang="sr-Latn-BA" dirty="0" smtClean="0"/>
              <a:t>Struktura ICollection i ICollection&lt;T&gt;</a:t>
            </a:r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 smtClean="0"/>
          </a:p>
          <a:p>
            <a:r>
              <a:rPr lang="sr-Latn-BA" dirty="0" smtClean="0"/>
              <a:t>ICollection je nasljeđen iz interface-a IEnumerable što znači da je moguće vršiti iteraciju kroz objekat.</a:t>
            </a:r>
          </a:p>
          <a:p>
            <a:endParaRPr lang="sr-Latn-B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1691"/>
            <a:ext cx="3338965" cy="2076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27" y="2815745"/>
            <a:ext cx="36099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4239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ICollection&lt;T&gt;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Sadrži dva read-only properties-a, 5 sopstvenih metoda i 1 nasljeđenu.</a:t>
            </a:r>
          </a:p>
          <a:p>
            <a:endParaRPr lang="sr-Latn-B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48359"/>
              </p:ext>
            </p:extLst>
          </p:nvPr>
        </p:nvGraphicFramePr>
        <p:xfrm>
          <a:off x="677334" y="2221984"/>
          <a:ext cx="901955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071"/>
                <a:gridCol w="7017488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Metoda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Opis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Add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Dodaje</a:t>
                      </a:r>
                      <a:r>
                        <a:rPr lang="sr-Latn-BA" baseline="0" dirty="0" smtClean="0"/>
                        <a:t> stavku na kolekciju.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Clear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Uklanja sve stavke iz kolekcije ICollection&lt;T&gt;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Contains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Pronalazi</a:t>
                      </a:r>
                      <a:r>
                        <a:rPr lang="sr-Latn-BA" baseline="0" dirty="0" smtClean="0"/>
                        <a:t> da li kolekcija sadrži specijalnu vrijednost.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CopyTo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Kopira</a:t>
                      </a:r>
                      <a:r>
                        <a:rPr lang="sr-Latn-BA" baseline="0" dirty="0" smtClean="0"/>
                        <a:t> sve elemente iz kolekcije u Array, od specifičnog indeksa.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GetEnumerator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Vraća enumerator koji</a:t>
                      </a:r>
                      <a:r>
                        <a:rPr lang="sr-Latn-BA" baseline="0" dirty="0" smtClean="0"/>
                        <a:t> prolazi kroz kolekciju.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Remove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Uklanja prvi specifični objekat sa kolekcije.</a:t>
                      </a:r>
                      <a:endParaRPr lang="sr-Latn-B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0521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ICollection primjer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92" y="2052085"/>
            <a:ext cx="4801533" cy="26111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1254643"/>
            <a:ext cx="4696820" cy="40957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26707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66" y="0"/>
            <a:ext cx="8596668" cy="538479"/>
          </a:xfrm>
        </p:spPr>
        <p:txBody>
          <a:bodyPr/>
          <a:lstStyle/>
          <a:p>
            <a:r>
              <a:rPr lang="sr-Latn-BA" dirty="0" smtClean="0"/>
              <a:t>ICollection implementiran u klasi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23" y="538479"/>
            <a:ext cx="3857625" cy="36004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10" y="538479"/>
            <a:ext cx="3419475" cy="62674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538479"/>
            <a:ext cx="4029075" cy="5286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82259"/>
            <a:ext cx="2966484" cy="1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057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IComparable	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BA" dirty="0" smtClean="0"/>
              <a:t>Problem sortiranje jedne liste objekata sa metodom list.Sort();</a:t>
            </a:r>
          </a:p>
          <a:p>
            <a:pPr lvl="1"/>
            <a:r>
              <a:rPr lang="sr-Latn-BA" dirty="0" smtClean="0"/>
              <a:t>Rješava se implementacijom interface-a Icomparable.</a:t>
            </a:r>
          </a:p>
          <a:p>
            <a:r>
              <a:rPr lang="sr-Latn-BA" dirty="0" smtClean="0"/>
              <a:t>Sadrži jednu metodu CompareTo() koja poredi trenutnu instancu objekta sa drugim objektom istog tipa i vraća cijelobrojnu vrijednost koja je indikcija za uslov poređenja.</a:t>
            </a:r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4815" y="415244"/>
            <a:ext cx="4450813" cy="572247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337995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IList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IList predstavlja kolekciju podataka kojoj se može pristupiti preko indeksa.</a:t>
            </a:r>
          </a:p>
          <a:p>
            <a:r>
              <a:rPr lang="sr-Latn-BA" dirty="0" smtClean="0"/>
              <a:t>Posjeduje jednu negeneričku verziju i jednu generičku.</a:t>
            </a:r>
          </a:p>
          <a:p>
            <a:pPr lvl="1"/>
            <a:r>
              <a:rPr lang="sr-Latn-BA" dirty="0" smtClean="0"/>
              <a:t>IList, bez argumenata</a:t>
            </a:r>
          </a:p>
          <a:p>
            <a:pPr lvl="1"/>
            <a:r>
              <a:rPr lang="sr-Latn-BA" dirty="0" smtClean="0"/>
              <a:t>IList&lt;T&gt;, sa argumentom T</a:t>
            </a:r>
          </a:p>
          <a:p>
            <a:r>
              <a:rPr lang="sr-Latn-BA" dirty="0" smtClean="0"/>
              <a:t>IList interface implementira interface ICollection i IEnumerable, čime su na raspolaganju njihove funkcije iz dva navedena nasljeđena interface-a.</a:t>
            </a:r>
          </a:p>
          <a:p>
            <a:r>
              <a:rPr lang="sr-Latn-BA" dirty="0" smtClean="0"/>
              <a:t>IList posjeduje 3 atributa i 7 metoda. IList&lt;T&gt; posjeduje 1 atribut i 3 metode.</a:t>
            </a:r>
          </a:p>
          <a:p>
            <a:r>
              <a:rPr lang="sr-Latn-BA" dirty="0" smtClean="0"/>
              <a:t>Njihova definicija je prikazana u nastavku.</a:t>
            </a:r>
          </a:p>
          <a:p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3741775"/>
            <a:ext cx="68389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1775"/>
            <a:ext cx="47148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925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IList - primjer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19" y="1438275"/>
            <a:ext cx="5534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7362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ISeriallizable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Serijalizacija je mogućnost .NET frameworka da se bilo koji objekat serijalizuje. ISeriallizable interface dopušta objektu da kontroliše sopstvenu serijalizaciju i deserijalizaciju.</a:t>
            </a:r>
          </a:p>
          <a:p>
            <a:pPr lvl="1"/>
            <a:r>
              <a:rPr lang="sr-Latn-BA" dirty="0" smtClean="0"/>
              <a:t>Namespace: System.Runtime.Serialization.</a:t>
            </a:r>
          </a:p>
          <a:p>
            <a:pPr lvl="1"/>
            <a:r>
              <a:rPr lang="sr-Latn-BA" dirty="0" smtClean="0"/>
              <a:t>ISeriallization neimplementira ni jedan drugi interface.</a:t>
            </a:r>
          </a:p>
          <a:p>
            <a:pPr lvl="1"/>
            <a:r>
              <a:rPr lang="sr-Latn-BA" dirty="0" smtClean="0"/>
              <a:t>Sadrži jednu metodu </a:t>
            </a:r>
            <a:r>
              <a:rPr lang="sr-Latn-BA" b="1" dirty="0" smtClean="0"/>
              <a:t>GetObjectData()</a:t>
            </a:r>
            <a:r>
              <a:rPr lang="sr-Latn-BA" dirty="0" smtClean="0"/>
              <a:t> koja popunjava SerializationInfo objekat sa potrebnim informacijama za serijalizaciju.</a:t>
            </a:r>
          </a:p>
          <a:p>
            <a:r>
              <a:rPr lang="sr-Latn-BA" dirty="0" smtClean="0"/>
              <a:t>Potreba za serijalizacijom se javlja kada se model treba poslati na određeni seriv bez gubljenja podataka u specifičnom formatu.</a:t>
            </a:r>
          </a:p>
          <a:p>
            <a:r>
              <a:rPr lang="sr-Latn-BA" dirty="0" smtClean="0"/>
              <a:t>Prilikom serijalizacije potrebno je u modelu definisati podrazumjevani konstruktor (konstruktor bez parametara).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36714057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 smtClean="0"/>
              <a:t>Specijalni interface u .NET frameworku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mtClean="0"/>
              <a:t>Iserializable - primjer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720" y="1322982"/>
            <a:ext cx="4821205" cy="50778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352" y="1811564"/>
            <a:ext cx="4184650" cy="410065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97598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 smtClean="0">
              <a:hlinkClick r:id="rId2"/>
            </a:endParaRPr>
          </a:p>
          <a:p>
            <a:r>
              <a:rPr lang="sr-Latn-BA" dirty="0" smtClean="0"/>
              <a:t>GitHub, source code, presentation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github.com/Ratomir/StartCourse</a:t>
            </a:r>
            <a:endParaRPr lang="sr-Latn-BA" dirty="0" smtClean="0"/>
          </a:p>
          <a:p>
            <a:r>
              <a:rPr lang="sr-Latn-BA" dirty="0" smtClean="0"/>
              <a:t>C# Pocket Reference</a:t>
            </a:r>
          </a:p>
          <a:p>
            <a:pPr lvl="1"/>
            <a:r>
              <a:rPr lang="en-US" dirty="0">
                <a:hlinkClick r:id="rId3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 smtClean="0"/>
              <a:t>C# 6.0 in a Nutshell</a:t>
            </a:r>
          </a:p>
          <a:p>
            <a:pPr lvl="1"/>
            <a:r>
              <a:rPr lang="sr-Latn-BA" dirty="0">
                <a:hlinkClick r:id="rId4"/>
              </a:rPr>
              <a:t>https://</a:t>
            </a:r>
            <a:r>
              <a:rPr lang="sr-Latn-BA" dirty="0" smtClean="0">
                <a:hlinkClick r:id="rId4"/>
              </a:rPr>
              <a:t>www.geekbooks.me/book/view/c-sharp-6-0-in-a-nutshell-6th-edition</a:t>
            </a:r>
            <a:r>
              <a:rPr lang="sr-Latn-BA" dirty="0" smtClean="0"/>
              <a:t> </a:t>
            </a:r>
            <a:endParaRPr lang="sr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27210"/>
          </a:xfrm>
        </p:spPr>
        <p:txBody>
          <a:bodyPr>
            <a:normAutofit fontScale="90000"/>
          </a:bodyPr>
          <a:lstStyle/>
          <a:p>
            <a:r>
              <a:rPr lang="sr-Latn-BA" sz="3200" dirty="0" smtClean="0"/>
              <a:t>Interface u .NET-u	</a:t>
            </a:r>
            <a:endParaRPr lang="sr-Latn-B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99460"/>
            <a:ext cx="8934499" cy="5041903"/>
          </a:xfrm>
        </p:spPr>
        <p:txBody>
          <a:bodyPr/>
          <a:lstStyle/>
          <a:p>
            <a:r>
              <a:rPr lang="sr-Latn-BA" dirty="0" smtClean="0"/>
              <a:t>Interface se koriste na mnogim mjestima u .NET frameworku. Jedna posebna oblast gdje se koriste interface-i su </a:t>
            </a:r>
            <a:r>
              <a:rPr lang="sr-Latn-BA" i="1" dirty="0" smtClean="0"/>
              <a:t>System.Collections</a:t>
            </a:r>
            <a:r>
              <a:rPr lang="sr-Latn-BA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96640"/>
              </p:ext>
            </p:extLst>
          </p:nvPr>
        </p:nvGraphicFramePr>
        <p:xfrm>
          <a:off x="0" y="1794483"/>
          <a:ext cx="121920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49"/>
                <a:gridCol w="9661451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Naziv</a:t>
                      </a:r>
                      <a:r>
                        <a:rPr lang="sr-Latn-BA" baseline="0" dirty="0" smtClean="0"/>
                        <a:t> interface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Opis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ICollection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Definiše veličinu, enumeratore i metode</a:t>
                      </a:r>
                      <a:r>
                        <a:rPr lang="sr-Latn-BA" baseline="0" dirty="0" smtClean="0"/>
                        <a:t> za sinhronizaciju za sve kolekcije.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IComparer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Pruža</a:t>
                      </a:r>
                      <a:r>
                        <a:rPr lang="sr-Latn-BA" baseline="0" dirty="0" smtClean="0"/>
                        <a:t> metod koji poredi 2 objekta.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IDictionary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Predstavlja </a:t>
                      </a:r>
                      <a:r>
                        <a:rPr lang="sr-Latn-BA" i="1" dirty="0" smtClean="0"/>
                        <a:t>key-value</a:t>
                      </a:r>
                      <a:r>
                        <a:rPr lang="sr-Latn-BA" i="0" baseline="0" dirty="0" smtClean="0"/>
                        <a:t> par, koristi se u hash tabelama.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IDictionaryEnumerator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Pobrojava sve</a:t>
                      </a:r>
                      <a:r>
                        <a:rPr lang="sr-Latn-BA" baseline="0" dirty="0" smtClean="0"/>
                        <a:t> elemente u dictionary listu.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IEnumerable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Pruža enumerator, za kretanje</a:t>
                      </a:r>
                      <a:r>
                        <a:rPr lang="sr-Latn-BA" baseline="0" dirty="0" smtClean="0"/>
                        <a:t> po kolekciji.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IEnumerator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Podržava</a:t>
                      </a:r>
                      <a:r>
                        <a:rPr lang="sr-Latn-BA" baseline="0" dirty="0" smtClean="0"/>
                        <a:t> kretanje po kolekciji. Osnovni je interface za sve enumeracije. Enumerators jedino dozvoljava čitanje podataka iz kolekcije.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IHas</a:t>
                      </a:r>
                      <a:r>
                        <a:rPr lang="sr-Latn-BA" baseline="0" dirty="0" smtClean="0"/>
                        <a:t>hCodeProvider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Definiše metode za dobijanje</a:t>
                      </a:r>
                      <a:r>
                        <a:rPr lang="sr-Latn-BA" baseline="0" dirty="0" smtClean="0"/>
                        <a:t> hash koda.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IList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Predstavlja</a:t>
                      </a:r>
                      <a:r>
                        <a:rPr lang="sr-Latn-BA" baseline="0" dirty="0" smtClean="0"/>
                        <a:t> negeneričku kolekciju elemenata kojim se može pristupiti individualno preko indeksa.</a:t>
                      </a:r>
                      <a:endParaRPr lang="sr-Latn-B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 smtClean="0"/>
                        <a:t>ICloneable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 smtClean="0"/>
                        <a:t>Podržava kloniranje čime</a:t>
                      </a:r>
                      <a:r>
                        <a:rPr lang="sr-Latn-BA" baseline="0" dirty="0" smtClean="0"/>
                        <a:t> se kreirana nova instanca klase sa istim vrijednostima postojeće.</a:t>
                      </a:r>
                      <a:endParaRPr lang="sr-Latn-B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1464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Implementiranje interface-a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BA" dirty="0" smtClean="0"/>
              <a:t>Implementiranjem specijalnih interface-a moguće je kreirati ponašanje objekta kao kolekcije. </a:t>
            </a:r>
          </a:p>
          <a:p>
            <a:r>
              <a:rPr lang="sr-Latn-BA" dirty="0" smtClean="0"/>
              <a:t>Primjer Zoo vrt i životinje.</a:t>
            </a:r>
            <a:endParaRPr lang="sr-Latn-BA" dirty="0"/>
          </a:p>
          <a:p>
            <a:r>
              <a:rPr lang="sr-Latn-BA" dirty="0" smtClean="0"/>
              <a:t>Definisana je klasa Zoo vrt i niz životinja od 100 elemenata.</a:t>
            </a:r>
          </a:p>
          <a:p>
            <a:r>
              <a:rPr lang="sr-Latn-BA" dirty="0" smtClean="0"/>
              <a:t>Dobro bi bilo kada bi se moglo kretati kroz listu elemenata naše klase, </a:t>
            </a:r>
            <a:r>
              <a:rPr lang="sr-Latn-BA" i="1" dirty="0" smtClean="0"/>
              <a:t>foreach</a:t>
            </a:r>
            <a:r>
              <a:rPr lang="sr-Latn-BA" dirty="0"/>
              <a:t> </a:t>
            </a:r>
            <a:r>
              <a:rPr lang="sr-Latn-BA" dirty="0" smtClean="0"/>
              <a:t>naredbom.</a:t>
            </a:r>
          </a:p>
          <a:p>
            <a:r>
              <a:rPr lang="sr-Latn-BA" dirty="0" smtClean="0"/>
              <a:t>Rješenje problema u nastavku.</a:t>
            </a:r>
            <a:endParaRPr lang="sr-Latn-BA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0" y="1625600"/>
            <a:ext cx="3695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618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Zoo vrt-2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Da bi se kretalo kroz listu, klasa (interface ili struktura) mora implementirati </a:t>
            </a:r>
            <a:r>
              <a:rPr lang="sr-Latn-BA" b="1" dirty="0" smtClean="0"/>
              <a:t>IEnumerable</a:t>
            </a:r>
            <a:r>
              <a:rPr lang="sr-Latn-BA" dirty="0"/>
              <a:t> </a:t>
            </a:r>
            <a:r>
              <a:rPr lang="sr-Latn-BA" dirty="0" smtClean="0"/>
              <a:t>interface. </a:t>
            </a:r>
          </a:p>
          <a:p>
            <a:r>
              <a:rPr lang="sr-Latn-BA" dirty="0" smtClean="0"/>
              <a:t>IEnumerator interface sadrži metodu </a:t>
            </a:r>
            <a:r>
              <a:rPr lang="sr-Latn-BA" b="1" dirty="0" smtClean="0"/>
              <a:t>GetEnumerator</a:t>
            </a:r>
            <a:r>
              <a:rPr lang="sr-Latn-BA" dirty="0" smtClean="0"/>
              <a:t> koja vraća objekat koji implementira IEnumerator interface.</a:t>
            </a:r>
          </a:p>
          <a:p>
            <a:r>
              <a:rPr lang="sr-Latn-BA" dirty="0" smtClean="0"/>
              <a:t>Klasa koja implementira IEnumerator mora da sadrži sljedeće:</a:t>
            </a:r>
          </a:p>
          <a:p>
            <a:pPr lvl="1"/>
            <a:r>
              <a:rPr lang="sr-Latn-BA" dirty="0" smtClean="0"/>
              <a:t>Član klase </a:t>
            </a:r>
            <a:r>
              <a:rPr lang="sr-Latn-BA" b="1" dirty="0" smtClean="0"/>
              <a:t>Current</a:t>
            </a:r>
            <a:r>
              <a:rPr lang="sr-Latn-BA" dirty="0" smtClean="0"/>
              <a:t>, koji vraća trenutni element kolekcije.</a:t>
            </a:r>
          </a:p>
          <a:p>
            <a:pPr lvl="1"/>
            <a:r>
              <a:rPr lang="sr-Latn-BA" b="1" dirty="0" smtClean="0"/>
              <a:t>Bool</a:t>
            </a:r>
            <a:r>
              <a:rPr lang="sr-Latn-BA" dirty="0" smtClean="0"/>
              <a:t> metodu, </a:t>
            </a:r>
            <a:r>
              <a:rPr lang="sr-Latn-BA" b="1" dirty="0" smtClean="0"/>
              <a:t>MoveNext</a:t>
            </a:r>
            <a:r>
              <a:rPr lang="sr-Latn-BA" dirty="0" smtClean="0"/>
              <a:t> koja inkrementira brojač i vraća </a:t>
            </a:r>
            <a:r>
              <a:rPr lang="sr-Latn-BA" b="1" dirty="0" smtClean="0"/>
              <a:t>true</a:t>
            </a:r>
            <a:r>
              <a:rPr lang="sr-Latn-BA" dirty="0" smtClean="0"/>
              <a:t> ako postoji još elemenata u kolekciji.</a:t>
            </a:r>
          </a:p>
          <a:p>
            <a:pPr lvl="1"/>
            <a:r>
              <a:rPr lang="sr-Latn-BA" dirty="0" smtClean="0"/>
              <a:t>Metodu tipa </a:t>
            </a:r>
            <a:r>
              <a:rPr lang="sr-Latn-BA" b="1" dirty="0" smtClean="0"/>
              <a:t>void</a:t>
            </a:r>
            <a:r>
              <a:rPr lang="sr-Latn-BA" dirty="0" smtClean="0"/>
              <a:t>, koja se naziva </a:t>
            </a:r>
            <a:r>
              <a:rPr lang="sr-Latn-BA" b="1" dirty="0" smtClean="0"/>
              <a:t>Reset</a:t>
            </a:r>
            <a:r>
              <a:rPr lang="sr-Latn-BA" dirty="0" smtClean="0"/>
              <a:t> koja resetuje stanje brojača.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602866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442150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Zoo vrt-3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126963"/>
          </a:xfrm>
        </p:spPr>
        <p:txBody>
          <a:bodyPr/>
          <a:lstStyle/>
          <a:p>
            <a:r>
              <a:rPr lang="sr-Latn-BA" dirty="0" smtClean="0"/>
              <a:t>Klasa Zoo implementira IEnumerable interface.</a:t>
            </a:r>
          </a:p>
          <a:p>
            <a:r>
              <a:rPr lang="sr-Latn-BA" dirty="0" smtClean="0"/>
              <a:t>GetEnumerator metoda vraća instancu ZooEnumerator privatne klase. ZooEnumerator implementira IEnumerator interface za kretanje kroz strukturu koja sadrži „životinje“ u zoo vrtu. ZooEnumerator klasa je implementirana unutar Zoo klase.</a:t>
            </a:r>
          </a:p>
          <a:p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93" y="2715511"/>
            <a:ext cx="5010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96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59108"/>
          </a:xfrm>
        </p:spPr>
        <p:txBody>
          <a:bodyPr/>
          <a:lstStyle/>
          <a:p>
            <a:r>
              <a:rPr lang="sr-Latn-BA" dirty="0" smtClean="0"/>
              <a:t>Zoo vrt-4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1358"/>
            <a:ext cx="8596668" cy="5010005"/>
          </a:xfrm>
        </p:spPr>
        <p:txBody>
          <a:bodyPr/>
          <a:lstStyle/>
          <a:p>
            <a:r>
              <a:rPr lang="sr-Latn-BA" dirty="0" smtClean="0"/>
              <a:t>Konstruktor ZooEnumerator klase jednostavno snima referencu na Zoo objekat. Trenutna pozicija </a:t>
            </a:r>
            <a:r>
              <a:rPr lang="sr-Latn-BA" b="1" dirty="0" smtClean="0"/>
              <a:t>currentPosition</a:t>
            </a:r>
            <a:r>
              <a:rPr lang="sr-Latn-BA" dirty="0" smtClean="0"/>
              <a:t> je postavljena na -1 jer metoda </a:t>
            </a:r>
            <a:r>
              <a:rPr lang="sr-Latn-BA" b="1" dirty="0" smtClean="0"/>
              <a:t>MoveNext</a:t>
            </a:r>
            <a:r>
              <a:rPr lang="sr-Latn-BA" dirty="0" smtClean="0"/>
              <a:t> inkrementira vrijednost na 0 i onda provjerava da li je ovo validna pozicija za pristup podacima.</a:t>
            </a:r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r>
              <a:rPr lang="sr-Latn-BA" dirty="0" smtClean="0"/>
              <a:t>Metoda vraća false ako je se trenutna pozicija pomjeri iza zadnje tačke.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30" y="2583860"/>
            <a:ext cx="4029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10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05945"/>
          </a:xfrm>
        </p:spPr>
        <p:txBody>
          <a:bodyPr>
            <a:normAutofit fontScale="90000"/>
          </a:bodyPr>
          <a:lstStyle/>
          <a:p>
            <a:r>
              <a:rPr lang="sr-Latn-BA" dirty="0" smtClean="0"/>
              <a:t>Zoo vrt-5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502"/>
            <a:ext cx="8596668" cy="5158861"/>
          </a:xfrm>
        </p:spPr>
        <p:txBody>
          <a:bodyPr/>
          <a:lstStyle/>
          <a:p>
            <a:r>
              <a:rPr lang="sr-Latn-BA" b="1" dirty="0" smtClean="0"/>
              <a:t>Current </a:t>
            </a:r>
            <a:r>
              <a:rPr lang="sr-Latn-BA" dirty="0" smtClean="0"/>
              <a:t>atribut se koristi za dobavljanje trenutno elementa.</a:t>
            </a:r>
          </a:p>
          <a:p>
            <a:r>
              <a:rPr lang="sr-Latn-BA" b="1" dirty="0" smtClean="0"/>
              <a:t>Reset </a:t>
            </a:r>
            <a:r>
              <a:rPr lang="sr-Latn-BA" dirty="0" smtClean="0"/>
              <a:t>metoda resetuje trenutni pokazivač, </a:t>
            </a:r>
            <a:r>
              <a:rPr lang="sr-Latn-BA" b="1" dirty="0" smtClean="0"/>
              <a:t>currentPosition</a:t>
            </a:r>
            <a:r>
              <a:rPr lang="sr-Latn-BA" dirty="0" smtClean="0"/>
              <a:t>.</a:t>
            </a:r>
          </a:p>
          <a:p>
            <a:r>
              <a:rPr lang="sr-Latn-BA" dirty="0" smtClean="0"/>
              <a:t>Na osnovnu prethodnih kodova moguće se kretati kroz Zoo objekat sa </a:t>
            </a:r>
            <a:r>
              <a:rPr lang="sr-Latn-BA" b="1" dirty="0" smtClean="0"/>
              <a:t>foreach</a:t>
            </a:r>
            <a:r>
              <a:rPr lang="sr-Latn-BA" dirty="0" smtClean="0"/>
              <a:t> petljom.</a:t>
            </a:r>
          </a:p>
          <a:p>
            <a:endParaRPr lang="sr-Latn-BA" dirty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68" y="2438400"/>
            <a:ext cx="403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98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2987"/>
            <a:ext cx="3048000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13" y="329610"/>
            <a:ext cx="3533775" cy="506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0"/>
            <a:ext cx="3190875" cy="6019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677247" y="329610"/>
            <a:ext cx="2323878" cy="473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1813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2500</TotalTime>
  <Words>787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Interface i .NET Framework</vt:lpstr>
      <vt:lpstr>Uvod</vt:lpstr>
      <vt:lpstr>Interface u .NET-u </vt:lpstr>
      <vt:lpstr>Implementiranje interface-a</vt:lpstr>
      <vt:lpstr>Zoo vrt-2</vt:lpstr>
      <vt:lpstr>Zoo vrt-3</vt:lpstr>
      <vt:lpstr>Zoo vrt-4</vt:lpstr>
      <vt:lpstr>Zoo vrt-5</vt:lpstr>
      <vt:lpstr>PowerPoint Presentation</vt:lpstr>
      <vt:lpstr>Iteracija kroz Zoo klasu</vt:lpstr>
      <vt:lpstr>IDictionary</vt:lpstr>
      <vt:lpstr>ICollection </vt:lpstr>
      <vt:lpstr>ICollection&lt;T&gt;</vt:lpstr>
      <vt:lpstr>ICollection primjer</vt:lpstr>
      <vt:lpstr>ICollection implementiran u klasi</vt:lpstr>
      <vt:lpstr>IComparable </vt:lpstr>
      <vt:lpstr>IList</vt:lpstr>
      <vt:lpstr>IList - primjer</vt:lpstr>
      <vt:lpstr>ISeriallizable</vt:lpstr>
      <vt:lpstr>Iserializable - primjer</vt:lpstr>
      <vt:lpstr>Reference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98</cp:revision>
  <dcterms:created xsi:type="dcterms:W3CDTF">2017-02-05T20:39:05Z</dcterms:created>
  <dcterms:modified xsi:type="dcterms:W3CDTF">2017-02-27T23:24:52Z</dcterms:modified>
</cp:coreProperties>
</file>