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87" r:id="rId2"/>
    <p:sldId id="257" r:id="rId3"/>
    <p:sldId id="324" r:id="rId4"/>
    <p:sldId id="325" r:id="rId5"/>
    <p:sldId id="326" r:id="rId6"/>
    <p:sldId id="327" r:id="rId7"/>
    <p:sldId id="328" r:id="rId8"/>
    <p:sldId id="329" r:id="rId9"/>
    <p:sldId id="331" r:id="rId10"/>
    <p:sldId id="332" r:id="rId11"/>
    <p:sldId id="333" r:id="rId12"/>
    <p:sldId id="335" r:id="rId13"/>
    <p:sldId id="334" r:id="rId14"/>
    <p:sldId id="337" r:id="rId15"/>
    <p:sldId id="336" r:id="rId16"/>
    <p:sldId id="338" r:id="rId17"/>
    <p:sldId id="339" r:id="rId18"/>
    <p:sldId id="341" r:id="rId19"/>
    <p:sldId id="342" r:id="rId20"/>
    <p:sldId id="343" r:id="rId21"/>
    <p:sldId id="344" r:id="rId22"/>
    <p:sldId id="340" r:id="rId23"/>
    <p:sldId id="286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40B24-1478-4CA7-A1B3-05B327B116E7}" type="datetimeFigureOut">
              <a:rPr lang="hr-HR"/>
              <a:t>25.2.2017.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D9E4B-9B07-4614-8167-90429A008BD6}" type="slidenum">
              <a:rPr lang="hr-HR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947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>
              <a:latin typeface="Calibri"/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D9E4B-9B07-4614-8167-90429A008BD6}" type="slidenum">
              <a:rPr lang="hr-HR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645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6557"/>
            <a:ext cx="8596668" cy="53847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9596"/>
            <a:ext cx="8596668" cy="5021767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250731"/>
            <a:ext cx="4184035" cy="4790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250731"/>
            <a:ext cx="4184034" cy="4790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282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41824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244137"/>
            <a:ext cx="8596668" cy="47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613566" y="6107757"/>
            <a:ext cx="2530059" cy="597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ransition spd="slow">
    <p:cover/>
  </p:transition>
  <p:txStyles>
    <p:titleStyle>
      <a:lvl1pPr algn="just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tomir" TargetMode="External"/><Relationship Id="rId2" Type="http://schemas.openxmlformats.org/officeDocument/2006/relationships/hyperlink" Target="https://github.com/Ratomir/StartCour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books.me/book/view/c-sharp-6-0-in-a-nutshell-6th-edition" TargetMode="External"/><Relationship Id="rId4" Type="http://schemas.openxmlformats.org/officeDocument/2006/relationships/hyperlink" Target="https://www.geekbooks.me/book/view/c-sharp-6-0-pocket-referenc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dirty="0" smtClean="0"/>
              <a:t>Operatori</a:t>
            </a:r>
            <a:endParaRPr lang="sr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BA" dirty="0" smtClean="0"/>
              <a:t>Čas 4</a:t>
            </a:r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" y="5462754"/>
            <a:ext cx="2531262" cy="5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0359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Uparivanje operatora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Sljedeći operatori moraju biti definisani u paru:</a:t>
            </a:r>
          </a:p>
          <a:p>
            <a:pPr lvl="1"/>
            <a:r>
              <a:rPr lang="sr-Latn-BA" dirty="0" smtClean="0"/>
              <a:t>==; !=</a:t>
            </a:r>
          </a:p>
          <a:p>
            <a:pPr lvl="1"/>
            <a:r>
              <a:rPr lang="sr-Latn-BA" dirty="0" smtClean="0"/>
              <a:t>&lt;, &gt;</a:t>
            </a:r>
          </a:p>
          <a:p>
            <a:pPr lvl="1"/>
            <a:r>
              <a:rPr lang="sr-Latn-BA" dirty="0" smtClean="0"/>
              <a:t>&lt;=, &gt;=</a:t>
            </a:r>
          </a:p>
          <a:p>
            <a:r>
              <a:rPr lang="sr-Latn-BA" i="1" dirty="0" smtClean="0"/>
              <a:t>Equals</a:t>
            </a:r>
            <a:r>
              <a:rPr lang="sr-Latn-BA" dirty="0" smtClean="0"/>
              <a:t> i </a:t>
            </a:r>
            <a:r>
              <a:rPr lang="sr-Latn-BA" i="1" dirty="0" smtClean="0"/>
              <a:t>GetHashCode</a:t>
            </a:r>
            <a:endParaRPr lang="sr-Latn-BA" dirty="0" smtClean="0"/>
          </a:p>
          <a:p>
            <a:pPr lvl="1"/>
            <a:r>
              <a:rPr lang="sr-Latn-BA" dirty="0" smtClean="0"/>
              <a:t>Ako se predefinišu == i !=, predpostavlja se da će biti potrebe za Equals i GetHashCode metoda i njihovim predefinisanjem.</a:t>
            </a:r>
          </a:p>
          <a:p>
            <a:endParaRPr lang="sr-Latn-B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41" y="3540642"/>
            <a:ext cx="3495260" cy="33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0538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Implicitna konverzija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Implicitna konverzija se koristi za konverziju između sopstvenih definisanih tipova i ostalih tipova. (eng. </a:t>
            </a:r>
            <a:r>
              <a:rPr lang="sr-Latn-BA" i="1" dirty="0" smtClean="0"/>
              <a:t>User-defined</a:t>
            </a:r>
            <a:r>
              <a:rPr lang="sr-Latn-BA" dirty="0" smtClean="0"/>
              <a:t>)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171" y="1781175"/>
            <a:ext cx="4524375" cy="507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064" y="3016129"/>
            <a:ext cx="28098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5616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Eksplicitna konverzija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Eksplicitna konverzija definisana sa ključnom riječi </a:t>
            </a:r>
            <a:r>
              <a:rPr lang="sr-Latn-BA" i="1" dirty="0" smtClean="0"/>
              <a:t>explicit, </a:t>
            </a:r>
            <a:r>
              <a:rPr lang="sr-Latn-BA" dirty="0" smtClean="0"/>
              <a:t>deklariše konverziju sopstvenih definisanih tipova tako što se poziva sa kastovanjem. Eksplicitna konverzija mora biti pozvata sa kastovanjem.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57450"/>
            <a:ext cx="3924300" cy="440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530" y="2457450"/>
            <a:ext cx="44196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9113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Implicitna i eksplicitna konverzija primjer</a:t>
            </a:r>
            <a:endParaRPr lang="sr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098" y="1019174"/>
            <a:ext cx="4770522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4620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dirty="0" smtClean="0"/>
              <a:t>Indekseri</a:t>
            </a:r>
            <a:endParaRPr lang="sr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BA" dirty="0" smtClean="0"/>
              <a:t>Indexers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425892774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Svrha indeksera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BA" dirty="0" smtClean="0"/>
              <a:t>Kada se definiše indekser za klasu, onda je moguće pristupiti instanic klase koristeći operatore za pristup određenom članu niza, </a:t>
            </a:r>
            <a:r>
              <a:rPr lang="sr-Latn-BA" b="1" dirty="0" smtClean="0"/>
              <a:t>[]</a:t>
            </a:r>
            <a:r>
              <a:rPr lang="sr-Latn-BA" dirty="0" smtClean="0"/>
              <a:t>.</a:t>
            </a:r>
          </a:p>
          <a:p>
            <a:r>
              <a:rPr lang="sr-Latn-BA" dirty="0" smtClean="0"/>
              <a:t>Moguće je definisati jedno-dimenzionalne indeksere i dvo-dimenzionalne.</a:t>
            </a:r>
          </a:p>
          <a:p>
            <a:r>
              <a:rPr lang="sr-Latn-BA" dirty="0" smtClean="0"/>
              <a:t>Indekseri se najčešće koriste u objektima koji enaksuliraju određenu kolekciju ili niz.</a:t>
            </a:r>
          </a:p>
          <a:p>
            <a:r>
              <a:rPr lang="sr-Latn-BA" dirty="0" smtClean="0"/>
              <a:t>Definicija indeksera je slična definiciji </a:t>
            </a:r>
            <a:r>
              <a:rPr lang="sr-Latn-BA" i="1" dirty="0" smtClean="0"/>
              <a:t>property-a. </a:t>
            </a:r>
            <a:r>
              <a:rPr lang="sr-Latn-BA" dirty="0" smtClean="0"/>
              <a:t>Potrebno je definisati </a:t>
            </a:r>
            <a:r>
              <a:rPr lang="sr-Latn-BA" b="1" dirty="0" smtClean="0"/>
              <a:t>get </a:t>
            </a:r>
            <a:r>
              <a:rPr lang="sr-Latn-BA" dirty="0" smtClean="0"/>
              <a:t>ili </a:t>
            </a:r>
            <a:r>
              <a:rPr lang="sr-Latn-BA" b="1" dirty="0" smtClean="0"/>
              <a:t>set </a:t>
            </a:r>
            <a:r>
              <a:rPr lang="sr-Latn-BA" dirty="0" smtClean="0"/>
              <a:t>metodu ili obje.</a:t>
            </a:r>
          </a:p>
          <a:p>
            <a:r>
              <a:rPr lang="sr-Latn-BA" dirty="0" smtClean="0"/>
              <a:t>Indekseri se ne definišu sa određenim imenom nego se potpisuju sa ključnom riječu </a:t>
            </a:r>
            <a:r>
              <a:rPr lang="sr-Latn-BA" b="1" dirty="0" smtClean="0"/>
              <a:t>this</a:t>
            </a:r>
            <a:r>
              <a:rPr lang="sr-Latn-BA" dirty="0" smtClean="0"/>
              <a:t>, koja se odnosi na objekat instance.</a:t>
            </a:r>
          </a:p>
          <a:p>
            <a:r>
              <a:rPr lang="sr-Latn-BA" dirty="0" smtClean="0"/>
              <a:t>Definicija indeksera za jedno-dimenzionalne nizove je sljedeća:</a:t>
            </a:r>
          </a:p>
          <a:p>
            <a:endParaRPr lang="sr-Latn-BA" dirty="0" smtClean="0"/>
          </a:p>
          <a:p>
            <a:endParaRPr lang="sr-Latn-BA" dirty="0"/>
          </a:p>
          <a:p>
            <a:endParaRPr lang="sr-Latn-BA" dirty="0" smtClean="0"/>
          </a:p>
          <a:p>
            <a:r>
              <a:rPr lang="sr-Latn-BA" dirty="0" smtClean="0"/>
              <a:t>Povratni tip nije striktno definisan. Može biti i klasa.</a:t>
            </a:r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76" y="4292341"/>
            <a:ext cx="5238784" cy="98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2447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Primjer</a:t>
            </a:r>
            <a:endParaRPr lang="sr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006" y="1217243"/>
            <a:ext cx="7157324" cy="5640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58" y="2858718"/>
            <a:ext cx="3077667" cy="185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33568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Predefinisanje indeksera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19596"/>
            <a:ext cx="9168415" cy="5021767"/>
          </a:xfrm>
        </p:spPr>
        <p:txBody>
          <a:bodyPr/>
          <a:lstStyle/>
          <a:p>
            <a:r>
              <a:rPr lang="sr-Latn-BA" dirty="0" smtClean="0"/>
              <a:t>Indekseri mogu biti predefinisani tako što se deklarišu sa više parametara i svaki od parametara može biti različitog tipa. Moguće je definisati više indekseara po potrebi.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893"/>
            <a:ext cx="4405030" cy="4927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802" y="2475158"/>
            <a:ext cx="40671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8748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Dvo-dimenzionalni indekseri</a:t>
            </a:r>
            <a:endParaRPr lang="sr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227" y="1083006"/>
            <a:ext cx="3562881" cy="56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5819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Indekseri i interface-i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Indekseri mogu biti definisani u interface-ima. Svrha definisanja indeksera u interfejsima jeste definisanje indeksera da li je on </a:t>
            </a:r>
            <a:r>
              <a:rPr lang="sr-Latn-BA" i="1" dirty="0" smtClean="0"/>
              <a:t>read-write</a:t>
            </a:r>
            <a:r>
              <a:rPr lang="sr-Latn-BA" dirty="0" smtClean="0"/>
              <a:t>, </a:t>
            </a:r>
            <a:r>
              <a:rPr lang="sr-Latn-BA" i="1" dirty="0" smtClean="0"/>
              <a:t>read-only</a:t>
            </a:r>
            <a:r>
              <a:rPr lang="sr-Latn-BA" dirty="0" smtClean="0"/>
              <a:t> ili </a:t>
            </a:r>
            <a:r>
              <a:rPr lang="sr-Latn-BA" i="1" dirty="0" smtClean="0"/>
              <a:t>write-only</a:t>
            </a:r>
            <a:r>
              <a:rPr lang="sr-Latn-BA" dirty="0" smtClean="0"/>
              <a:t> tipa.</a:t>
            </a:r>
          </a:p>
          <a:p>
            <a:r>
              <a:rPr lang="sr-Latn-BA" dirty="0" smtClean="0"/>
              <a:t>Potpis jednog indeksera mora biti različit od ostalih indeksera u interface-u.</a:t>
            </a:r>
          </a:p>
          <a:p>
            <a:endParaRPr lang="sr-Latn-BA" dirty="0"/>
          </a:p>
          <a:p>
            <a:endParaRPr lang="sr-Latn-BA" dirty="0" smtClean="0"/>
          </a:p>
          <a:p>
            <a:endParaRPr lang="sr-Latn-BA" dirty="0"/>
          </a:p>
          <a:p>
            <a:endParaRPr lang="sr-Latn-BA" dirty="0" smtClean="0"/>
          </a:p>
          <a:p>
            <a:endParaRPr lang="sr-Latn-BA" dirty="0"/>
          </a:p>
          <a:p>
            <a:endParaRPr lang="sr-Latn-BA" dirty="0" smtClean="0"/>
          </a:p>
          <a:p>
            <a:endParaRPr lang="sr-Latn-BA" dirty="0" smtClean="0"/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25" y="2470761"/>
            <a:ext cx="2754165" cy="22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5495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6737"/>
            <a:ext cx="8596668" cy="4664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sr-Latn-BA" dirty="0" smtClean="0"/>
              <a:t>Preklapanje operatora</a:t>
            </a:r>
          </a:p>
          <a:p>
            <a:pPr>
              <a:buFont typeface="+mj-lt"/>
              <a:buAutoNum type="arabicPeriod"/>
            </a:pPr>
            <a:r>
              <a:rPr lang="sr-Latn-BA" dirty="0" smtClean="0"/>
              <a:t>Svrha operatora</a:t>
            </a:r>
          </a:p>
          <a:p>
            <a:pPr>
              <a:buFont typeface="+mj-lt"/>
              <a:buAutoNum type="arabicPeriod"/>
            </a:pPr>
            <a:r>
              <a:rPr lang="sr-Latn-BA" dirty="0" smtClean="0"/>
              <a:t>Upotreba operatora u C#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309578894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Eksplicitni pristup indekseru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Moguće je pristupiti implementaciji indeksera iz interface-a i eksplicitno, kao u sljedećem primjeru:</a:t>
            </a:r>
          </a:p>
          <a:p>
            <a:endParaRPr lang="sr-Latn-BA" dirty="0"/>
          </a:p>
          <a:p>
            <a:endParaRPr lang="sr-Latn-BA" dirty="0" smtClean="0"/>
          </a:p>
          <a:p>
            <a:r>
              <a:rPr lang="sr-Latn-BA" dirty="0" smtClean="0"/>
              <a:t>Potpuni pristup indekseru je potreban kada klasa implementira 2 interface-a sa istim potpisom indeksera. Tada je moguće koristiti direktan pristup indekseru pri implementaciji.</a:t>
            </a:r>
          </a:p>
          <a:p>
            <a:endParaRPr lang="sr-Latn-BA" dirty="0" smtClean="0"/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710" y="1473591"/>
            <a:ext cx="3259377" cy="9198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871801"/>
            <a:ext cx="3259377" cy="944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109" y="3871801"/>
            <a:ext cx="3259377" cy="94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23650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Indekseri iz interface-a</a:t>
            </a:r>
            <a:endParaRPr lang="sr-Latn-B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4" y="1951381"/>
            <a:ext cx="4901477" cy="3970954"/>
          </a:xfrm>
          <a:prstGeom prst="rect">
            <a:avLst/>
          </a:prstGeom>
        </p:spPr>
      </p:pic>
      <p:pic>
        <p:nvPicPr>
          <p:cNvPr id="9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666" y="1678507"/>
            <a:ext cx="4849259" cy="456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44075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Indekseri	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Indekseri omogućavaju objektima da se ponašaju kao članovi niza.</a:t>
            </a:r>
          </a:p>
          <a:p>
            <a:r>
              <a:rPr lang="sr-Latn-BA" dirty="0" smtClean="0"/>
              <a:t>get metoda vraća vrijednost, set postavlja.</a:t>
            </a:r>
          </a:p>
          <a:p>
            <a:r>
              <a:rPr lang="sr-Latn-BA" dirty="0" smtClean="0"/>
              <a:t>this ključna riječ se koristi za definisanje indeksera.</a:t>
            </a:r>
          </a:p>
          <a:p>
            <a:r>
              <a:rPr lang="sr-Latn-BA" dirty="0" smtClean="0"/>
              <a:t>value ključna riječ se koristi za postavljanje vrijednosti u set indekseru.</a:t>
            </a:r>
          </a:p>
          <a:p>
            <a:r>
              <a:rPr lang="sr-Latn-BA" dirty="0" smtClean="0"/>
              <a:t>Indekseri mogu biti predefinisani.</a:t>
            </a:r>
          </a:p>
          <a:p>
            <a:r>
              <a:rPr lang="sr-Latn-BA" dirty="0" smtClean="0"/>
              <a:t>Indekseri mogu imati više od jednog parametra.</a:t>
            </a:r>
          </a:p>
          <a:p>
            <a:pPr lvl="1"/>
            <a:r>
              <a:rPr lang="sr-Latn-BA" dirty="0" smtClean="0"/>
              <a:t>kada se koristi dvo-dimenzionalni niz</a:t>
            </a:r>
            <a:endParaRPr lang="sr-Latn-BA" dirty="0"/>
          </a:p>
          <a:p>
            <a:r>
              <a:rPr lang="sr-Latn-BA" dirty="0" smtClean="0"/>
              <a:t>Ako je indekser samo </a:t>
            </a:r>
            <a:r>
              <a:rPr lang="sr-Latn-BA" i="1" dirty="0" smtClean="0"/>
              <a:t>read-only </a:t>
            </a:r>
            <a:r>
              <a:rPr lang="sr-Latn-BA" dirty="0" smtClean="0"/>
              <a:t>tipa, tj. posjeduje samo </a:t>
            </a:r>
            <a:r>
              <a:rPr lang="sr-Latn-BA" i="1" dirty="0" smtClean="0"/>
              <a:t>get</a:t>
            </a:r>
            <a:r>
              <a:rPr lang="sr-Latn-BA" dirty="0" smtClean="0"/>
              <a:t> metodu onda je moguće indekser napisati u kraćem obliku kao:</a:t>
            </a:r>
          </a:p>
          <a:p>
            <a:pPr lvl="1"/>
            <a:r>
              <a:rPr lang="en-US" dirty="0"/>
              <a:t>public Customer this[long id] =&gt; </a:t>
            </a:r>
            <a:r>
              <a:rPr lang="en-US" dirty="0" err="1"/>
              <a:t>store.LookupCustomer</a:t>
            </a:r>
            <a:r>
              <a:rPr lang="en-US" dirty="0"/>
              <a:t>(id); 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679265272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BA" dirty="0" smtClean="0">
              <a:hlinkClick r:id="rId2"/>
            </a:endParaRPr>
          </a:p>
          <a:p>
            <a:r>
              <a:rPr lang="sr-Latn-BA" dirty="0" smtClean="0"/>
              <a:t>GitHub, source code, presentation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github.com/Ratomir</a:t>
            </a:r>
            <a:endParaRPr lang="sr-Latn-BA" dirty="0"/>
          </a:p>
          <a:p>
            <a:r>
              <a:rPr lang="sr-Latn-BA" dirty="0" smtClean="0"/>
              <a:t>C# Pocket Reference</a:t>
            </a:r>
          </a:p>
          <a:p>
            <a:pPr lvl="1"/>
            <a:r>
              <a:rPr lang="en-US" dirty="0">
                <a:hlinkClick r:id="rId4"/>
              </a:rPr>
              <a:t>https://www.geekbooks.me/book/view/c-sharp-6-0-pocket-reference</a:t>
            </a:r>
            <a:r>
              <a:rPr lang="sr-Latn-BA" dirty="0"/>
              <a:t> </a:t>
            </a:r>
          </a:p>
          <a:p>
            <a:r>
              <a:rPr lang="sr-Latn-BA" dirty="0" smtClean="0"/>
              <a:t>C# 6.0 in a Nutshell</a:t>
            </a:r>
          </a:p>
          <a:p>
            <a:pPr lvl="1"/>
            <a:r>
              <a:rPr lang="sr-Latn-BA" dirty="0">
                <a:hlinkClick r:id="rId5"/>
              </a:rPr>
              <a:t>https://</a:t>
            </a:r>
            <a:r>
              <a:rPr lang="sr-Latn-BA" dirty="0" smtClean="0">
                <a:hlinkClick r:id="rId5"/>
              </a:rPr>
              <a:t>www.geekbooks.me/book/view/c-sharp-6-0-in-a-nutshell-6th-edition</a:t>
            </a:r>
            <a:r>
              <a:rPr lang="sr-Latn-BA" dirty="0" smtClean="0"/>
              <a:t> </a:t>
            </a:r>
            <a:endParaRPr lang="sr-Latn-B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131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BA" dirty="0"/>
              <a:t>Hvala na pažnji</a:t>
            </a:r>
          </a:p>
        </p:txBody>
      </p:sp>
      <p:pic>
        <p:nvPicPr>
          <p:cNvPr id="3074" name="Picture 2" descr="Image result for pitanj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23" y="1179197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5384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BA"/>
          </a:p>
        </p:txBody>
      </p:sp>
      <p:pic>
        <p:nvPicPr>
          <p:cNvPr id="1026" name="Picture 2" descr="https://upload.wikimedia.org/wikipedia/commons/thumb/d/d0/Apple_logo_Think_Different_vectorized.svg/604px-Apple_logo_Think_Different_vectorized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0" y="2264736"/>
            <a:ext cx="5003050" cy="315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66" y="2264735"/>
            <a:ext cx="5610485" cy="315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49145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Preklapanje operatora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Preklašanje operatora je predefinisanje postojećih operatora i njhovih funkcija radi specifične oprade nad novim tipovima podataka, klasama.</a:t>
            </a:r>
          </a:p>
          <a:p>
            <a:r>
              <a:rPr lang="sr-Latn-BA" dirty="0" smtClean="0"/>
              <a:t>Moguće je izvršiti preklapanje skoro svih operatora.</a:t>
            </a:r>
          </a:p>
          <a:p>
            <a:endParaRPr lang="sr-Latn-B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55727"/>
              </p:ext>
            </p:extLst>
          </p:nvPr>
        </p:nvGraphicFramePr>
        <p:xfrm>
          <a:off x="1" y="2080634"/>
          <a:ext cx="12192000" cy="4777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237"/>
                <a:gridCol w="6565763"/>
              </a:tblGrid>
              <a:tr h="401321">
                <a:tc>
                  <a:txBody>
                    <a:bodyPr/>
                    <a:lstStyle/>
                    <a:p>
                      <a:r>
                        <a:rPr lang="sr-Latn-B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Operatori</a:t>
                      </a:r>
                      <a:endParaRPr lang="sr-Latn-B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B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Opis</a:t>
                      </a:r>
                      <a:endParaRPr lang="sr-Latn-B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01321">
                <a:tc>
                  <a:txBody>
                    <a:bodyPr/>
                    <a:lstStyle/>
                    <a:p>
                      <a:r>
                        <a:rPr lang="sr-Latn-B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+,</a:t>
                      </a:r>
                      <a:r>
                        <a:rPr lang="sr-Latn-BA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sr-Latn-B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-, !, ~, ++, --, true, false</a:t>
                      </a:r>
                      <a:endParaRPr lang="sr-Latn-B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B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Unarni operatori,</a:t>
                      </a:r>
                      <a:r>
                        <a:rPr lang="sr-Latn-BA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mogu biti predefinisani.</a:t>
                      </a:r>
                      <a:endParaRPr lang="sr-Latn-B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01321">
                <a:tc>
                  <a:txBody>
                    <a:bodyPr/>
                    <a:lstStyle/>
                    <a:p>
                      <a:r>
                        <a:rPr lang="sr-Latn-B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+,</a:t>
                      </a:r>
                      <a:r>
                        <a:rPr lang="sr-Latn-BA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sr-Latn-B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-, *, /, %, &amp;, |, ^,</a:t>
                      </a:r>
                      <a:r>
                        <a:rPr lang="sr-Latn-BA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&lt;&lt;, &gt;&gt;</a:t>
                      </a:r>
                      <a:endParaRPr lang="sr-Latn-B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B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Binarni operatori, mogu biti predefinisani.</a:t>
                      </a:r>
                      <a:endParaRPr lang="sr-Latn-B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01321">
                <a:tc>
                  <a:txBody>
                    <a:bodyPr/>
                    <a:lstStyle/>
                    <a:p>
                      <a:r>
                        <a:rPr lang="sr-Latn-B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sr-Latn-B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B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Operatori poređenja,</a:t>
                      </a:r>
                      <a:r>
                        <a:rPr lang="sr-Latn-BA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mogu biti predefinisani.</a:t>
                      </a:r>
                      <a:endParaRPr lang="sr-Latn-B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01321">
                <a:tc>
                  <a:txBody>
                    <a:bodyPr/>
                    <a:lstStyle/>
                    <a:p>
                      <a:r>
                        <a:rPr lang="sr-Latn-B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&amp;&amp;, ||</a:t>
                      </a:r>
                      <a:endParaRPr lang="sr-Latn-B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B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Operatori uslova</a:t>
                      </a:r>
                      <a:r>
                        <a:rPr lang="sr-Latn-BA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 mogu biti predefinisani.</a:t>
                      </a:r>
                      <a:endParaRPr lang="sr-Latn-B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92691">
                <a:tc>
                  <a:txBody>
                    <a:bodyPr/>
                    <a:lstStyle/>
                    <a:p>
                      <a:r>
                        <a:rPr lang="sr-Latn-B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</a:t>
                      </a:r>
                      <a:endParaRPr lang="sr-Latn-B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B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Indeksiranje niza, ne</a:t>
                      </a:r>
                      <a:r>
                        <a:rPr lang="sr-Latn-BA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može biti predefinisano,  moguće je definisati indeksere.</a:t>
                      </a:r>
                      <a:endParaRPr lang="sr-Latn-B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92691">
                <a:tc>
                  <a:txBody>
                    <a:bodyPr/>
                    <a:lstStyle/>
                    <a:p>
                      <a:r>
                        <a:rPr lang="sr-Latn-B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(T)x</a:t>
                      </a:r>
                      <a:endParaRPr lang="sr-Latn-B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B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r>
                        <a:rPr lang="sr-Latn-BA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castovanje, ne može se predefinisati, ali je moguće definisati operatore konverzije (eksplicitne i implicitne)</a:t>
                      </a:r>
                      <a:endParaRPr lang="sr-Latn-B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92691">
                <a:tc>
                  <a:txBody>
                    <a:bodyPr/>
                    <a:lstStyle/>
                    <a:p>
                      <a:r>
                        <a:rPr lang="sr-Latn-B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+=, -=,</a:t>
                      </a:r>
                      <a:r>
                        <a:rPr lang="sr-Latn-BA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*=, /=, %=, &amp;=, |=, ^=, &lt;&lt;=, &gt;&gt;=</a:t>
                      </a:r>
                      <a:endParaRPr lang="sr-Latn-B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B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Operatori dodjeljivanja ne mogu biti predefinisani,</a:t>
                      </a:r>
                      <a:r>
                        <a:rPr lang="sr-Latn-BA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 primjer, +=, može se posmatrati kao +.</a:t>
                      </a:r>
                      <a:endParaRPr lang="sr-Latn-B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92691">
                <a:tc>
                  <a:txBody>
                    <a:bodyPr/>
                    <a:lstStyle/>
                    <a:p>
                      <a:r>
                        <a:rPr lang="sr-Latn-B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=, .</a:t>
                      </a:r>
                      <a:r>
                        <a:rPr lang="sr-Latn-BA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?:, ??, -&gt;, =&gt;, f(x), as, checked, unchecked, default, delegate, is, new, sizeof, typeof</a:t>
                      </a:r>
                      <a:endParaRPr lang="sr-Latn-B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B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 mogu biti predefinisani.</a:t>
                      </a:r>
                      <a:endParaRPr lang="sr-Latn-B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81399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Operatori poređenja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sr-Latn-BA" dirty="0" smtClean="0"/>
              <a:t>	</a:t>
            </a:r>
            <a:r>
              <a:rPr lang="sr-Latn-BA" b="1" dirty="0"/>
              <a:t>==, !=, &lt;, &gt;, &lt;=, </a:t>
            </a:r>
            <a:r>
              <a:rPr lang="sr-Latn-BA" b="1" dirty="0" smtClean="0"/>
              <a:t>&gt;=</a:t>
            </a:r>
          </a:p>
          <a:p>
            <a:pPr fontAlgn="ctr"/>
            <a:r>
              <a:rPr lang="sr-Latn-BA" dirty="0"/>
              <a:t>Operatori poređenja mogu biti predefinisani.</a:t>
            </a:r>
          </a:p>
          <a:p>
            <a:pPr fontAlgn="ctr"/>
            <a:r>
              <a:rPr lang="sr-Latn-BA" dirty="0" smtClean="0"/>
              <a:t>Moraju uvijek biti definisani u paru. Ako je definisan operator ==, mora biti definisan i operator !=.</a:t>
            </a:r>
          </a:p>
          <a:p>
            <a:pPr fontAlgn="ctr"/>
            <a:r>
              <a:rPr lang="sr-Latn-BA" dirty="0" smtClean="0"/>
              <a:t>Takođe, važi i za operatore &lt;, &gt; i &lt;=, &gt;=.</a:t>
            </a:r>
          </a:p>
          <a:p>
            <a:pPr fontAlgn="ctr"/>
            <a:endParaRPr lang="sr-Latn-BA" dirty="0"/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404737233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Preklapanje operatora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Preklapanje operatora se vrši definisanje funkcije.</a:t>
            </a:r>
          </a:p>
          <a:p>
            <a:r>
              <a:rPr lang="sr-Latn-BA" dirty="0" smtClean="0"/>
              <a:t>Operatorska funkcija se implementira kao metoda ili kao globalna funkcija.</a:t>
            </a:r>
          </a:p>
          <a:p>
            <a:r>
              <a:rPr lang="sr-Latn-BA" dirty="0" smtClean="0"/>
              <a:t>Za preklapanje operatora u sopstveno definisanim klasama potrebno je kreirati metodu u klasi sa odgovarajućim potpisom. </a:t>
            </a:r>
            <a:endParaRPr lang="sr-Latn-BA" dirty="0"/>
          </a:p>
          <a:p>
            <a:r>
              <a:rPr lang="sr-Latn-BA" dirty="0" smtClean="0"/>
              <a:t>Operatorska funkcija mora biti imenovana „operator X“ gdje je X ime ili simbol operatora koji se predefiniše. </a:t>
            </a:r>
          </a:p>
          <a:p>
            <a:pPr lvl="1"/>
            <a:r>
              <a:rPr lang="sr-Latn-BA" dirty="0" smtClean="0"/>
              <a:t>Unarni operatori imaju jedan parametar.</a:t>
            </a:r>
          </a:p>
          <a:p>
            <a:pPr lvl="1"/>
            <a:r>
              <a:rPr lang="sr-Latn-BA" dirty="0" smtClean="0"/>
              <a:t>Binarni 2.</a:t>
            </a:r>
          </a:p>
          <a:p>
            <a:r>
              <a:rPr lang="sr-Latn-BA" dirty="0" smtClean="0"/>
              <a:t>U oba slučaja jedan parametar operatorske funkcije mora biti tipa klase ili strukture koja deklariše operator.</a:t>
            </a:r>
          </a:p>
          <a:p>
            <a:endParaRPr lang="sr-Latn-BA" dirty="0"/>
          </a:p>
          <a:p>
            <a:r>
              <a:rPr lang="sr-Latn-BA" dirty="0" smtClean="0"/>
              <a:t>*Operatore je potrebno pažljivo koristiti. Oni kod pojednostavlju i unapređuju ali mogu dovesti i do zabune u dugačkim linijama.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117351749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Operatorske funkcije i pravila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Ako je određena operatorska funkcija definisana na prethodno opisan način gdje imamo o1Xo2, izraz o1Xo2 se tumači kao </a:t>
            </a:r>
            <a:endParaRPr lang="sr-Latn-BA" dirty="0"/>
          </a:p>
          <a:p>
            <a:pPr marL="0" indent="0">
              <a:buNone/>
            </a:pPr>
            <a:r>
              <a:rPr lang="sr-Latn-BA" dirty="0" smtClean="0"/>
              <a:t>				operatorX(o1, o2,)</a:t>
            </a:r>
          </a:p>
          <a:p>
            <a:r>
              <a:rPr lang="sr-Latn-BA" dirty="0" smtClean="0"/>
              <a:t>Ne mogu se preklopiti svi operatori u C#.</a:t>
            </a:r>
          </a:p>
          <a:p>
            <a:r>
              <a:rPr lang="sr-Latn-BA" dirty="0" smtClean="0"/>
              <a:t>Ne mogu se uvoditi novi simboli za operatore.</a:t>
            </a:r>
          </a:p>
          <a:p>
            <a:r>
              <a:rPr lang="sr-Latn-BA" dirty="0" smtClean="0"/>
              <a:t>Ne mogu se mjenjati osobine operatora, n-arnost, priorite i asocijativnost.</a:t>
            </a:r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300911475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Unarni i binarni operatori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Unarni operatori figurišu samo sa jednim operandom.</a:t>
            </a:r>
          </a:p>
          <a:p>
            <a:r>
              <a:rPr lang="sr-Latn-BA" dirty="0" smtClean="0"/>
              <a:t>Binarni operator ima dva argumenta.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24050"/>
            <a:ext cx="3162300" cy="493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791" y="2021623"/>
            <a:ext cx="3113211" cy="401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3435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BA" dirty="0" smtClean="0"/>
              <a:t>Predfinisanje operatora po različitim brojem parametara</a:t>
            </a:r>
            <a:endParaRPr lang="sr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120" y="1019174"/>
            <a:ext cx="754640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2539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3393</TotalTime>
  <Words>779</Words>
  <Application>Microsoft Office PowerPoint</Application>
  <PresentationFormat>Widescreen</PresentationFormat>
  <Paragraphs>116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Trebuchet MS</vt:lpstr>
      <vt:lpstr>Wingdings 3</vt:lpstr>
      <vt:lpstr>Facet</vt:lpstr>
      <vt:lpstr>Operatori</vt:lpstr>
      <vt:lpstr>Uvod</vt:lpstr>
      <vt:lpstr>PowerPoint Presentation</vt:lpstr>
      <vt:lpstr>Preklapanje operatora</vt:lpstr>
      <vt:lpstr>Operatori poređenja</vt:lpstr>
      <vt:lpstr>Preklapanje operatora</vt:lpstr>
      <vt:lpstr>Operatorske funkcije i pravila</vt:lpstr>
      <vt:lpstr>Unarni i binarni operatori</vt:lpstr>
      <vt:lpstr>Predfinisanje operatora po različitim brojem parametara</vt:lpstr>
      <vt:lpstr>Uparivanje operatora</vt:lpstr>
      <vt:lpstr>Implicitna konverzija</vt:lpstr>
      <vt:lpstr>Eksplicitna konverzija</vt:lpstr>
      <vt:lpstr>Implicitna i eksplicitna konverzija primjer</vt:lpstr>
      <vt:lpstr>Indekseri</vt:lpstr>
      <vt:lpstr>Svrha indeksera</vt:lpstr>
      <vt:lpstr>Primjer</vt:lpstr>
      <vt:lpstr>Predefinisanje indeksera</vt:lpstr>
      <vt:lpstr>Dvo-dimenzionalni indekseri</vt:lpstr>
      <vt:lpstr>Indekseri i interface-i</vt:lpstr>
      <vt:lpstr>Eksplicitni pristup indekseru</vt:lpstr>
      <vt:lpstr>Indekseri iz interface-a</vt:lpstr>
      <vt:lpstr>Indekseri </vt:lpstr>
      <vt:lpstr>Reference</vt:lpstr>
      <vt:lpstr>Hvala na pažnji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Delegati, događaji, anonimne metode, Lambda izrazi</dc:title>
  <dc:creator>Ratomir Vukadin</dc:creator>
  <cp:lastModifiedBy>Ratomir Vukadin</cp:lastModifiedBy>
  <cp:revision>156</cp:revision>
  <dcterms:created xsi:type="dcterms:W3CDTF">2017-02-05T20:39:05Z</dcterms:created>
  <dcterms:modified xsi:type="dcterms:W3CDTF">2017-02-26T18:27:58Z</dcterms:modified>
</cp:coreProperties>
</file>