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29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8" r:id="rId23"/>
    <p:sldId id="307" r:id="rId24"/>
    <p:sldId id="306" r:id="rId25"/>
    <p:sldId id="311" r:id="rId26"/>
    <p:sldId id="310" r:id="rId27"/>
    <p:sldId id="309" r:id="rId28"/>
    <p:sldId id="312" r:id="rId29"/>
    <p:sldId id="313" r:id="rId30"/>
    <p:sldId id="314" r:id="rId31"/>
    <p:sldId id="315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16" r:id="rId45"/>
    <p:sldId id="286" r:id="rId46"/>
    <p:sldId id="28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23.2.2017.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698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948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5036"/>
            <a:ext cx="8596668" cy="512632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065"/>
            <a:ext cx="8596668" cy="4739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525002"/>
            <a:ext cx="4184035" cy="5516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525001"/>
            <a:ext cx="4184032" cy="5516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4" y="94560"/>
            <a:ext cx="8596668" cy="5366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631180"/>
            <a:ext cx="42603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207442"/>
            <a:ext cx="4260397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472" y="631180"/>
            <a:ext cx="42569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7062" y="1207442"/>
            <a:ext cx="4256939" cy="48339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44662"/>
            <a:ext cx="8596668" cy="536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772829"/>
            <a:ext cx="8596668" cy="526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254438/not-sure-when-to-use-an-abstract-property-and-when-no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ooks.me/book/view/c-sharp-6-0-pocket-reference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books.me/book/view/c-sharp-6-0-in-a-nutshell-6th-edition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12" y="934948"/>
            <a:ext cx="8801392" cy="3115888"/>
          </a:xfrm>
        </p:spPr>
        <p:txBody>
          <a:bodyPr/>
          <a:lstStyle/>
          <a:p>
            <a:r>
              <a:rPr lang="sr-Latn-BA" dirty="0"/>
              <a:t>Object-orientet programming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Čas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270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697211"/>
              </p:ext>
            </p:extLst>
          </p:nvPr>
        </p:nvGraphicFramePr>
        <p:xfrm>
          <a:off x="677863" y="1279525"/>
          <a:ext cx="859154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Deklaracija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Definicija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nije ograničen. Svaka klasa može pristupiti</a:t>
                      </a:r>
                      <a:r>
                        <a:rPr lang="sr-Latn-BA" baseline="0" dirty="0"/>
                        <a:t> članu.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samo na klasa</a:t>
                      </a:r>
                      <a:r>
                        <a:rPr lang="sr-Latn-BA" baseline="0" dirty="0"/>
                        <a:t> u kojem je definisan tip. Samo klasa koja sadrži ovaj tip može mu i pristupiti.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 na </a:t>
                      </a:r>
                      <a:r>
                        <a:rPr lang="sr-Latn-BA" i="1" dirty="0"/>
                        <a:t>assembly</a:t>
                      </a:r>
                      <a:r>
                        <a:rPr lang="sr-Latn-BA" i="0" dirty="0"/>
                        <a:t>.</a:t>
                      </a:r>
                      <a:r>
                        <a:rPr lang="sr-Latn-BA" i="0" baseline="0" dirty="0"/>
                        <a:t> Klasa sa istim </a:t>
                      </a:r>
                      <a:r>
                        <a:rPr lang="sr-Latn-BA" i="1" baseline="0" dirty="0"/>
                        <a:t>assembly </a:t>
                      </a:r>
                      <a:r>
                        <a:rPr lang="sr-Latn-BA" i="0" baseline="0" dirty="0"/>
                        <a:t>fajlom može pristupiti.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</a:t>
                      </a:r>
                      <a:r>
                        <a:rPr lang="sr-Latn-BA" baseline="0" dirty="0"/>
                        <a:t> je ograničen samo na klasu gdje je definisan tip i klase koje nasljeđuju klasu gdje se definiše tip.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b="1" i="1" dirty="0"/>
                        <a:t>Protected</a:t>
                      </a:r>
                      <a:r>
                        <a:rPr lang="sr-Latn-BA" baseline="0" dirty="0"/>
                        <a:t> </a:t>
                      </a:r>
                      <a:r>
                        <a:rPr lang="sr-Latn-BA" b="1" i="1" baseline="0" dirty="0"/>
                        <a:t>internal</a:t>
                      </a:r>
                      <a:endParaRPr lang="sr-Latn-BA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Pristup je ograničen na klasu</a:t>
                      </a:r>
                      <a:r>
                        <a:rPr lang="sr-Latn-BA" baseline="0" dirty="0"/>
                        <a:t> i klase koje nasljeđuju klasu gdje se definiše tip. Klase sa istim </a:t>
                      </a:r>
                      <a:r>
                        <a:rPr lang="sr-Latn-BA" i="1" baseline="0" dirty="0"/>
                        <a:t>assembly</a:t>
                      </a:r>
                      <a:r>
                        <a:rPr lang="sr-Latn-BA" i="0" baseline="0" dirty="0"/>
                        <a:t> fajlom imaju pristup tipu.</a:t>
                      </a:r>
                      <a:endParaRPr lang="sr-Latn-BA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7412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Metode članice klase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Metode su članovi klase koji se koriste da definišu određenu akciju nad objektom klase.</a:t>
            </a:r>
          </a:p>
          <a:p>
            <a:r>
              <a:rPr lang="sr-Latn-BA" dirty="0"/>
              <a:t>Pravila za definisanje metode članice klase:</a:t>
            </a:r>
          </a:p>
          <a:p>
            <a:pPr lvl="1"/>
            <a:r>
              <a:rPr lang="sr-Latn-BA" dirty="0"/>
              <a:t>U deklaraciji metode potrebno je definisati povratni tip. Ako metoda nije dizajnirana da ima povratni tip onda je ona tipa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Kada se poziva metoda potrebno je poklopiti njen broj ulaznih parametara, uključujući povratni tip, tačan broj, njihov poredak i tip. Naziv metode i lista parametara se nazivaju </a:t>
            </a:r>
            <a:r>
              <a:rPr lang="sr-Latn-BA" i="1" u="sng" dirty="0"/>
              <a:t>potpis metode</a:t>
            </a:r>
            <a:r>
              <a:rPr lang="sr-Latn-BA" i="1" dirty="0"/>
              <a:t>.</a:t>
            </a:r>
          </a:p>
          <a:p>
            <a:r>
              <a:rPr lang="sr-Latn-BA" dirty="0"/>
              <a:t>Povratna vrijednost metode te njeni argumenti mogu biti tipa klase koja se upravo definiše.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06" y="4257675"/>
            <a:ext cx="4401993" cy="2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880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Konstruktori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dirty="0"/>
              <a:t>Konstruktori</a:t>
            </a:r>
            <a:r>
              <a:rPr lang="sr-Latn-BA" dirty="0"/>
              <a:t> su specijalne funkcije klase. Imaju isto ime kao i klasa. Služe za kreiranje objekata i inicijalizacije podataka članova klase.</a:t>
            </a:r>
          </a:p>
          <a:p>
            <a:r>
              <a:rPr lang="sr-Latn-BA" dirty="0"/>
              <a:t>Pozivaju se automatski pri kreiranju objekta. </a:t>
            </a:r>
            <a:r>
              <a:rPr lang="sr-Latn-BA" u="sng" dirty="0"/>
              <a:t>Nemaju povratni tip</a:t>
            </a:r>
            <a:r>
              <a:rPr lang="sr-Latn-BA" dirty="0"/>
              <a:t>. Moguće je definisati više konstruktora. </a:t>
            </a:r>
          </a:p>
          <a:p>
            <a:r>
              <a:rPr lang="sr-Latn-BA" dirty="0"/>
              <a:t>Mogu imati prozivoljan broj parametra a mogu biti i bez parametara. Parametar konstruktora ne može biti tipa svoje klase.</a:t>
            </a:r>
          </a:p>
          <a:p>
            <a:pPr lvl="1"/>
            <a:r>
              <a:rPr lang="sr-Latn-BA" dirty="0"/>
              <a:t>Može biti upućivač ili pokazivač na primjerak vlastite klase.</a:t>
            </a:r>
          </a:p>
          <a:p>
            <a:r>
              <a:rPr lang="sr-Latn-BA" dirty="0"/>
              <a:t>Nije dozvoljena upotreba riječi </a:t>
            </a:r>
            <a:r>
              <a:rPr lang="sr-Latn-BA" b="1" i="1" dirty="0"/>
              <a:t>void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63" y="3962400"/>
            <a:ext cx="4303513" cy="25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3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Destruktori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04900"/>
            <a:ext cx="3813746" cy="5151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Imaju isto ime kao i klasa sa dodatom „</a:t>
            </a:r>
            <a:r>
              <a:rPr lang="sr-Latn-BA" b="1" dirty="0"/>
              <a:t>~</a:t>
            </a:r>
            <a:r>
              <a:rPr lang="sr-Latn-BA" dirty="0"/>
              <a:t>“ ispred imena.</a:t>
            </a:r>
          </a:p>
          <a:p>
            <a:pPr algn="l"/>
            <a:r>
              <a:rPr lang="sr-Latn-BA" dirty="0"/>
              <a:t>Nemaju argumente, povratni tip, nije ih moguće preklopiti.</a:t>
            </a:r>
          </a:p>
          <a:p>
            <a:pPr algn="l"/>
            <a:r>
              <a:rPr lang="sr-Latn-BA" dirty="0"/>
              <a:t>Izvršavaju se kod uništavanja objekta, pozivaju se automatski.</a:t>
            </a:r>
          </a:p>
          <a:p>
            <a:pPr algn="l"/>
            <a:r>
              <a:rPr lang="sr-Latn-BA" dirty="0"/>
              <a:t>Mogu biti vrlo korisni u slučajevima oslobađanja memorije prije nego što program završi sa radom.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3467" y="1104900"/>
            <a:ext cx="4871771" cy="46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163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28" y="2667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Statički članovi klasa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0191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Klase mogu da sadrže i statičke članove, kao atribute i metode.</a:t>
            </a:r>
          </a:p>
          <a:p>
            <a:r>
              <a:rPr lang="sr-Latn-BA" dirty="0"/>
              <a:t>Statički članovi su asocijativni sa klasom, ne sa posebnim objektom te klase. Statički članovi su korisni kada je potrebno inicijalizovati i koristiti jednu vrijednost koja je zajednička za sve instance klase.</a:t>
            </a:r>
          </a:p>
          <a:p>
            <a:r>
              <a:rPr lang="sr-Latn-BA" dirty="0"/>
              <a:t>Zato što statički članovi klase pripadaju klasi, oni se mogu korisiti kroz klasu, ne kroz instancu klase. </a:t>
            </a:r>
          </a:p>
          <a:p>
            <a:r>
              <a:rPr lang="sr-Latn-BA" dirty="0"/>
              <a:t>Definišu se ključnom riječi </a:t>
            </a:r>
            <a:r>
              <a:rPr lang="sr-Latn-BA" b="1" i="1" dirty="0"/>
              <a:t>static</a:t>
            </a:r>
            <a:r>
              <a:rPr lang="sr-Latn-BA" dirty="0"/>
              <a:t> ispred povratnog tipa člana klase. Statiče varijable mogu biti inicijalizovane izvan funkcija članica klase ili definicije klase.</a:t>
            </a:r>
            <a:endParaRPr lang="sr-Latn-BA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254293"/>
            <a:ext cx="4184650" cy="44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308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Enkapsulacija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Enkapsulacija je definisana kao proces ograničavanja pristupa atributima klase. </a:t>
            </a:r>
          </a:p>
          <a:p>
            <a:r>
              <a:rPr lang="sr-Latn-BA" dirty="0"/>
              <a:t>Enkapsulacija je implementirana kroz prava pristupa. </a:t>
            </a:r>
          </a:p>
          <a:p>
            <a:r>
              <a:rPr lang="sr-Latn-BA" dirty="0"/>
              <a:t>Modifikator prava pristupa definiše domen i vidiljivost člana klase.</a:t>
            </a:r>
          </a:p>
          <a:p>
            <a:r>
              <a:rPr lang="sr-Latn-BA" b="1" i="1" u="sng" dirty="0"/>
              <a:t>Property</a:t>
            </a:r>
            <a:r>
              <a:rPr lang="sr-Latn-BA" dirty="0"/>
              <a:t> („svojstvo“)</a:t>
            </a:r>
          </a:p>
          <a:p>
            <a:r>
              <a:rPr lang="sr-Latn-BA" i="1" dirty="0"/>
              <a:t>Properties</a:t>
            </a:r>
            <a:r>
              <a:rPr lang="sr-Latn-BA" dirty="0"/>
              <a:t> su imenovani članovi klasa, struktura i </a:t>
            </a:r>
            <a:r>
              <a:rPr lang="sr-Latn-BA" i="1" noProof="1"/>
              <a:t>interface</a:t>
            </a:r>
            <a:r>
              <a:rPr lang="sr-Latn-BA" dirty="0"/>
              <a:t>-a. Oni su nadogradnja za privatna polja klasa. Koriste se kao logičke tačke pristupa za privatna polja i definišu kako je moguće čitati i upisavati vrijednosti u članove klase.</a:t>
            </a:r>
          </a:p>
          <a:p>
            <a:r>
              <a:rPr lang="sr-Latn-BA" i="1" dirty="0"/>
              <a:t>Properties</a:t>
            </a:r>
            <a:r>
              <a:rPr lang="sr-Latn-BA" dirty="0"/>
              <a:t>, definišu šta je moguće uraditi sa ciljanim atributom, pročitati, upisati vrijednost ili oboje.</a:t>
            </a:r>
          </a:p>
          <a:p>
            <a:pPr lvl="1"/>
            <a:r>
              <a:rPr lang="sr-Latn-BA" b="1" i="1" dirty="0"/>
              <a:t>Getter</a:t>
            </a:r>
            <a:r>
              <a:rPr lang="sr-Latn-BA" dirty="0"/>
              <a:t>, </a:t>
            </a:r>
            <a:r>
              <a:rPr lang="sr-Latn-BA" b="1" i="1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241419065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40284" y="1266825"/>
            <a:ext cx="4556125" cy="36808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7334" y="1123950"/>
            <a:ext cx="4184032" cy="5516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b="1" i="1" u="sng" dirty="0"/>
              <a:t>Get</a:t>
            </a:r>
            <a:r>
              <a:rPr lang="sr-Latn-BA" dirty="0"/>
              <a:t> implementacija mora da vrati vrijednost. Može da pristupi bilo kojem članu klase.</a:t>
            </a:r>
          </a:p>
          <a:p>
            <a:pPr algn="l"/>
            <a:r>
              <a:rPr lang="sr-Latn-BA" b="1" i="1" u="sng" dirty="0"/>
              <a:t>Set</a:t>
            </a:r>
            <a:r>
              <a:rPr lang="sr-Latn-BA" dirty="0"/>
              <a:t> implementacija prima </a:t>
            </a:r>
            <a:r>
              <a:rPr lang="sr-Latn-BA" i="1" dirty="0"/>
              <a:t>implicitni </a:t>
            </a:r>
            <a:r>
              <a:rPr lang="sr-Latn-BA" dirty="0"/>
              <a:t>argument „value“. Ovo je vrijednost koja se dodjeljuje atrbutu.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9" y="3571875"/>
            <a:ext cx="4264503" cy="24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20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/>
              <a:t>Nasljeđivanje - </a:t>
            </a:r>
            <a:r>
              <a:rPr lang="sr-Latn-BA" i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053111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Pojam nasljeđivanja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Jedan od najvažnijih OOP koncepata.</a:t>
            </a:r>
          </a:p>
          <a:p>
            <a:r>
              <a:rPr lang="sr-Latn-BA" dirty="0"/>
              <a:t>Princip OOP nasljeđivanja omogućava kreiranje generalizovane klase te njeno naslijeđivanje u više specijaliozvane klase. </a:t>
            </a:r>
          </a:p>
          <a:p>
            <a:pPr lvl="1"/>
            <a:r>
              <a:rPr lang="sr-Latn-BA" dirty="0"/>
              <a:t>Generalna klasa se naziva </a:t>
            </a:r>
            <a:r>
              <a:rPr lang="sr-Latn-BA" u="sng" dirty="0"/>
              <a:t>bazna</a:t>
            </a:r>
            <a:r>
              <a:rPr lang="sr-Latn-BA" dirty="0"/>
              <a:t>, </a:t>
            </a:r>
            <a:r>
              <a:rPr lang="sr-Latn-BA" u="sng" dirty="0"/>
              <a:t>osnovna</a:t>
            </a:r>
            <a:r>
              <a:rPr lang="sr-Latn-BA" dirty="0"/>
              <a:t> ili </a:t>
            </a:r>
            <a:r>
              <a:rPr lang="sr-Latn-BA" u="sng" dirty="0"/>
              <a:t>roditelj</a:t>
            </a:r>
            <a:r>
              <a:rPr lang="sr-Latn-BA" dirty="0"/>
              <a:t> klasa. </a:t>
            </a:r>
            <a:endParaRPr lang="sr-Latn-BA" dirty="0">
              <a:solidFill>
                <a:srgbClr val="000000"/>
              </a:solidFill>
            </a:endParaRPr>
          </a:p>
          <a:p>
            <a:pPr lvl="1"/>
            <a:r>
              <a:rPr lang="sr-Latn-BA" dirty="0"/>
              <a:t>Više specijalizovane klase se nazivaju </a:t>
            </a:r>
            <a:r>
              <a:rPr lang="sr-Latn-BA" u="sng" dirty="0"/>
              <a:t>izvedene</a:t>
            </a:r>
            <a:r>
              <a:rPr lang="sr-Latn-BA" dirty="0"/>
              <a:t> </a:t>
            </a:r>
            <a:r>
              <a:rPr lang="sr-Latn-BA" i="1" dirty="0"/>
              <a:t>klase</a:t>
            </a:r>
            <a:r>
              <a:rPr lang="sr-Latn-BA" dirty="0"/>
              <a:t>. Izvedene klase nasljeđuju svojstva i metode iz osnovne klase.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b="1" dirty="0"/>
              <a:t>Nasljeđivanje</a:t>
            </a:r>
            <a:r>
              <a:rPr lang="sr-Latn-BA" dirty="0"/>
              <a:t> dozvoljava definisanje zajedničkog seta ponašanja, definisanih metoda i atributa da budu uključeni u osnovnoj klasi te da se mogu iskoristiti u izvedenoj. To podrazumjeva kreiranje novog više specifičnog tipa od već postojećeg.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291271267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Relacije nasljeđivanja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8637" y="1864617"/>
            <a:ext cx="6880217" cy="3105470"/>
          </a:xfrm>
          <a:prstGeom prst="rect">
            <a:avLst/>
          </a:prstGeom>
        </p:spPr>
      </p:pic>
      <p:pic>
        <p:nvPicPr>
          <p:cNvPr id="2052" name="Picture 4" descr="Image result for relation of inherita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81138"/>
            <a:ext cx="4317334" cy="3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331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/>
              <a:t>Objektno-orijentisana paradigma 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Definicija pojmova u objektnom programiranju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OOP u C#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Enkapsulacija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Polimorfizam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Apstraktne klase</a:t>
            </a:r>
          </a:p>
          <a:p>
            <a:pPr>
              <a:buFont typeface="+mj-lt"/>
              <a:buAutoNum type="arabicPeriod"/>
            </a:pPr>
            <a:r>
              <a:rPr lang="sr-Latn-BA" dirty="0"/>
              <a:t>Interfejsi</a:t>
            </a:r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Nasljeđivanje u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Klasa može biti nasljeđena iz više klasa ili </a:t>
            </a:r>
            <a:r>
              <a:rPr lang="sr-Latn-BA" i="1" noProof="1"/>
              <a:t>interface</a:t>
            </a:r>
            <a:r>
              <a:rPr lang="sr-Latn-BA" dirty="0"/>
              <a:t>-a.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914525"/>
            <a:ext cx="2921976" cy="149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8" y="1485900"/>
            <a:ext cx="3832333" cy="52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376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54027"/>
          </a:xfrm>
        </p:spPr>
        <p:txBody>
          <a:bodyPr/>
          <a:lstStyle/>
          <a:p>
            <a:r>
              <a:rPr lang="sr-Latn-BA" dirty="0"/>
              <a:t>Inicijalizacija osnovne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5320"/>
            <a:ext cx="8596668" cy="5046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Osnovna klasa se kreira prije nasljeđene klase.</a:t>
            </a:r>
          </a:p>
          <a:p>
            <a:r>
              <a:rPr lang="sr-Latn-BA" dirty="0"/>
              <a:t>Zato što izvedena klasa nasljeđuje osnovnu klasu, osnovna klasa se mora instancirati prije izvedene.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42" y="2305050"/>
            <a:ext cx="5377078" cy="42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Poziv specifičnog konstruktora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905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Moguće je iskoristiti ključnu riječ </a:t>
            </a:r>
            <a:r>
              <a:rPr lang="sr-Latn-BA" b="1" i="1" dirty="0"/>
              <a:t>base</a:t>
            </a:r>
            <a:r>
              <a:rPr lang="sr-Latn-BA" dirty="0"/>
              <a:t> u konstruktoru izvedene klase za poziv konstruktora osnovne klase. </a:t>
            </a:r>
            <a:endParaRPr lang="sr-Latn-RS" dirty="0"/>
          </a:p>
          <a:p>
            <a:pPr algn="l"/>
            <a:r>
              <a:rPr lang="sr-Latn-BA" dirty="0"/>
              <a:t>Ako osnovna klasa nema podrazumjevani konstruktor mora se izvršiti poziv drugog konstruktora iz nasljeđene klase.</a:t>
            </a:r>
            <a:endParaRPr lang="sr-Latn-BA" dirty="0">
              <a:solidFill>
                <a:schemeClr val="tx1"/>
              </a:solidFill>
            </a:endParaRPr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5512" y="890588"/>
            <a:ext cx="3912675" cy="51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869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Način izvođenja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775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u="sng" dirty="0"/>
              <a:t>Privatno</a:t>
            </a:r>
            <a:r>
              <a:rPr lang="sr-Latn-BA" dirty="0"/>
              <a:t> – svi nasljeđeni članovi postaju privatni.</a:t>
            </a:r>
          </a:p>
          <a:p>
            <a:r>
              <a:rPr lang="sr-Latn-BA" b="1" u="sng" dirty="0"/>
              <a:t>Zaštićeno</a:t>
            </a:r>
            <a:r>
              <a:rPr lang="sr-Latn-BA" dirty="0"/>
              <a:t> – svi nasljeđeni članovi ostaju zaštićeni u izvedenoj klasi.</a:t>
            </a:r>
          </a:p>
          <a:p>
            <a:r>
              <a:rPr lang="sr-Latn-BA" b="1" u="sng" dirty="0"/>
              <a:t>Javno</a:t>
            </a:r>
            <a:r>
              <a:rPr lang="sr-Latn-BA" dirty="0"/>
              <a:t> – prava pristupa se ne mijenjaju u odnosu na osnovnu klasu.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" y="2790825"/>
            <a:ext cx="9571305" cy="17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943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Višestruko nasljeđivanje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u="sng" dirty="0">
                <a:solidFill>
                  <a:srgbClr val="FF0000"/>
                </a:solidFill>
              </a:rPr>
              <a:t>Višestruko nasljeđivanje u C# nije podržano!</a:t>
            </a:r>
            <a:endParaRPr lang="sr-Latn-BA" b="1" u="sng" dirty="0">
              <a:solidFill>
                <a:schemeClr val="tx1"/>
              </a:solidFill>
            </a:endParaRPr>
          </a:p>
          <a:p>
            <a:r>
              <a:rPr lang="sr-Latn-BA" dirty="0">
                <a:solidFill>
                  <a:schemeClr val="tx1"/>
                </a:solidFill>
              </a:rPr>
              <a:t>Ovaj problem je moguće razrješiti preko </a:t>
            </a:r>
            <a:r>
              <a:rPr lang="sr-Latn-BA" i="1" dirty="0">
                <a:solidFill>
                  <a:schemeClr val="tx1"/>
                </a:solidFill>
              </a:rPr>
              <a:t>intreface-a</a:t>
            </a:r>
            <a:r>
              <a:rPr lang="sr-Latn-BA" dirty="0">
                <a:solidFill>
                  <a:schemeClr val="tx1"/>
                </a:solidFill>
              </a:rPr>
              <a:t>.</a:t>
            </a:r>
            <a:endParaRPr lang="sr-Latn-B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6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i="1" dirty="0"/>
              <a:t>Sealed</a:t>
            </a:r>
            <a:r>
              <a:rPr lang="sr-Latn-BA" dirty="0"/>
              <a:t> klase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705688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Nije moguće izvršiti nasljeđivanje iz </a:t>
            </a:r>
            <a:r>
              <a:rPr lang="sr-Latn-BA" i="1" dirty="0"/>
              <a:t>sealed</a:t>
            </a:r>
            <a:r>
              <a:rPr lang="sr-Latn-BA" dirty="0"/>
              <a:t> klase. Bilo koji pokušaj nasljeđivanja iz zaključane klase rezultuje </a:t>
            </a:r>
            <a:r>
              <a:rPr lang="sr-Latn-BA" b="1" i="1" dirty="0"/>
              <a:t>error</a:t>
            </a:r>
            <a:r>
              <a:rPr lang="sr-Latn-BA" i="1" dirty="0"/>
              <a:t> porukom </a:t>
            </a:r>
            <a:r>
              <a:rPr lang="sr-Latn-BA" dirty="0"/>
              <a:t>u vrijeme kompajliranja. Moguće je dodati ključnu riječ </a:t>
            </a:r>
            <a:r>
              <a:rPr lang="sr-Latn-BA" i="1" dirty="0"/>
              <a:t>sealed</a:t>
            </a:r>
            <a:r>
              <a:rPr lang="sr-Latn-BA" dirty="0"/>
              <a:t> bilo kojoj klasi ili metodi.</a:t>
            </a:r>
          </a:p>
          <a:p>
            <a:r>
              <a:rPr lang="sr-Latn-BA" dirty="0"/>
              <a:t>Kreiranje </a:t>
            </a:r>
            <a:r>
              <a:rPr lang="sr-Latn-BA" i="1" dirty="0"/>
              <a:t>sealed</a:t>
            </a:r>
            <a:r>
              <a:rPr lang="sr-Latn-BA" dirty="0"/>
              <a:t> klase je potrebno u slučajevima kada se želi spriječiti predefinisanje metoda. </a:t>
            </a:r>
          </a:p>
          <a:p>
            <a:r>
              <a:rPr lang="sr-Latn-BA" dirty="0"/>
              <a:t>Dobro je u slučajevima kada je određena klasa od krucijalne važnosti.</a:t>
            </a:r>
          </a:p>
          <a:p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String</a:t>
            </a:r>
            <a:r>
              <a:rPr lang="sr-Latn-BA" dirty="0"/>
              <a:t> klasa je </a:t>
            </a:r>
            <a:r>
              <a:rPr lang="sr-Latn-BA" i="1" dirty="0"/>
              <a:t>sealed</a:t>
            </a:r>
            <a:r>
              <a:rPr lang="sr-Latn-BA" dirty="0"/>
              <a:t> klasa zato što posjeduje vrlo striktan set pravila.</a:t>
            </a:r>
          </a:p>
          <a:p>
            <a:pPr lvl="1"/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; </a:t>
            </a:r>
            <a:r>
              <a:rPr lang="sr-Latn-BA" i="1" dirty="0"/>
              <a:t>System</a:t>
            </a:r>
            <a:r>
              <a:rPr lang="sr-Latn-BA" dirty="0"/>
              <a:t>.</a:t>
            </a:r>
            <a:r>
              <a:rPr lang="sr-Latn-BA" i="1" dirty="0"/>
              <a:t>Security</a:t>
            </a:r>
            <a:r>
              <a:rPr lang="sr-Latn-BA" dirty="0"/>
              <a:t>.</a:t>
            </a:r>
            <a:r>
              <a:rPr lang="sr-Latn-BA" i="1" noProof="1"/>
              <a:t>Cryptography</a:t>
            </a:r>
            <a:r>
              <a:rPr lang="sr-Latn-BA" i="1" dirty="0"/>
              <a:t>;</a:t>
            </a:r>
          </a:p>
          <a:p>
            <a:endParaRPr lang="sr-Latn-BA" dirty="0"/>
          </a:p>
          <a:p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5725" y="1830388"/>
            <a:ext cx="4522320" cy="32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3762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Polymorphisam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</p:spTree>
    <p:extLst>
      <p:ext uri="{BB962C8B-B14F-4D97-AF65-F5344CB8AC3E}">
        <p14:creationId xmlns:p14="http://schemas.microsoft.com/office/powerpoint/2010/main" val="218306394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Polimorfizam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Kada se kreira nasljeđena klasa, potrebno je određene funkcionalnosti specijalizovati. Polimorfizam omogućava da nove objekte posmatramo na generalizovan način.</a:t>
            </a:r>
          </a:p>
          <a:p>
            <a:r>
              <a:rPr lang="sr-Latn-BA" dirty="0"/>
              <a:t>Osobina polimorfizma jeste da izvedene klase izvršvaju akcije njima specifične iako se novim objektima pristupa kao objektima osnovne klase.</a:t>
            </a:r>
          </a:p>
          <a:p>
            <a:r>
              <a:rPr lang="sr-Latn-BA" dirty="0"/>
              <a:t>Dinamički se odlučuje o kojoj izvedenoj klasi se radi.</a:t>
            </a:r>
          </a:p>
          <a:p>
            <a:r>
              <a:rPr lang="sr-Latn-BA" dirty="0"/>
              <a:t>Da bi se iskoristio polimorfizam potrebno je deklarisanu metodu proglasti za virtuelnu. Ključna riječ </a:t>
            </a:r>
            <a:r>
              <a:rPr lang="sr-Latn-BA" b="1" i="1" dirty="0"/>
              <a:t>virtual</a:t>
            </a:r>
            <a:r>
              <a:rPr lang="sr-Latn-BA" dirty="0"/>
              <a:t>.</a:t>
            </a:r>
          </a:p>
          <a:p>
            <a:pPr lvl="1"/>
            <a:r>
              <a:rPr lang="sr-Latn-BA" dirty="0"/>
              <a:t>Metoda se u nasljeđenoj klase predefiniše sa ključnom riječi </a:t>
            </a:r>
            <a:r>
              <a:rPr lang="sr-Latn-BA" b="1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9676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Virtuelne metode su one metode čija se implementacija može zamjeniti sa implementacijom u izvedenim klasama. Njihovo ponašanje je u tom trenutku polimorfno.</a:t>
            </a:r>
          </a:p>
          <a:p>
            <a:r>
              <a:rPr lang="sr-Latn-BA" dirty="0"/>
              <a:t>Ne mora se podrazumjevati da se sve virtuelne metode moraju predefinisati u izvedenoj klasi. Onda važi implementacija iz osnovne klase.</a:t>
            </a:r>
          </a:p>
          <a:p>
            <a:r>
              <a:rPr lang="sr-Latn-BA" dirty="0"/>
              <a:t>Potpis predefinisane metode mora u potpunosti da se slaže sa potpisom u osnovnoj klasi.</a:t>
            </a:r>
          </a:p>
          <a:p>
            <a:r>
              <a:rPr lang="sr-Latn-BA" dirty="0"/>
              <a:t>Virtuelne funkcije ne mogu koristiti kao </a:t>
            </a:r>
            <a:r>
              <a:rPr lang="sr-Latn-BA" i="1" dirty="0"/>
              <a:t>static</a:t>
            </a:r>
            <a:r>
              <a:rPr lang="sr-Latn-BA" dirty="0"/>
              <a:t>, </a:t>
            </a:r>
            <a:r>
              <a:rPr lang="sr-Latn-BA" i="1" dirty="0"/>
              <a:t>abstract</a:t>
            </a:r>
            <a:r>
              <a:rPr lang="sr-Latn-BA" dirty="0"/>
              <a:t>, </a:t>
            </a:r>
            <a:r>
              <a:rPr lang="sr-Latn-BA" i="1" dirty="0"/>
              <a:t>private</a:t>
            </a:r>
            <a:r>
              <a:rPr lang="sr-Latn-BA" dirty="0"/>
              <a:t> i </a:t>
            </a:r>
            <a:r>
              <a:rPr lang="sr-Latn-BA" i="1" dirty="0"/>
              <a:t>override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965594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Virtuelne metode - </a:t>
            </a:r>
            <a:r>
              <a:rPr lang="sr-Latn-BA" noProof="1"/>
              <a:t>primjer</a:t>
            </a:r>
            <a:r>
              <a:rPr lang="sr-Latn-BA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96" y="838200"/>
            <a:ext cx="3168378" cy="58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355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r-Latn-BA"/>
          </a:p>
        </p:txBody>
      </p:sp>
      <p:pic>
        <p:nvPicPr>
          <p:cNvPr id="1026" name="Picture 2" descr="Image result for famous programmers quot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4" y="2232838"/>
            <a:ext cx="4650136" cy="17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mous programmers quo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439082"/>
            <a:ext cx="4184650" cy="36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9291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proprety </a:t>
            </a:r>
            <a:endParaRPr lang="sr-Latn-B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i="1" dirty="0"/>
              <a:t>Virtual</a:t>
            </a:r>
            <a:r>
              <a:rPr lang="sr-Latn-BA" dirty="0"/>
              <a:t> </a:t>
            </a:r>
            <a:r>
              <a:rPr lang="sr-Latn-BA" i="1" dirty="0"/>
              <a:t>property</a:t>
            </a:r>
            <a:r>
              <a:rPr lang="sr-Latn-BA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71" y="1208088"/>
            <a:ext cx="4034629" cy="525647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BA" i="1" dirty="0"/>
              <a:t>EntityFramework</a:t>
            </a:r>
            <a:r>
              <a:rPr lang="sr-Latn-BA" dirty="0"/>
              <a:t> - </a:t>
            </a:r>
            <a:r>
              <a:rPr lang="sr-Latn-BA" i="1" dirty="0"/>
              <a:t>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936766" y="1381125"/>
            <a:ext cx="4257675" cy="12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9271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Korisno je pri modelovanju sistema deklarisati metode klase koje se neće implementirati u osnovnoj klasi ali </a:t>
            </a:r>
            <a:r>
              <a:rPr lang="sr-Latn-BA" b="1" dirty="0"/>
              <a:t>MORAJU</a:t>
            </a:r>
            <a:r>
              <a:rPr lang="sr-Latn-BA" dirty="0"/>
              <a:t> u izvedenoj!</a:t>
            </a:r>
          </a:p>
          <a:p>
            <a:r>
              <a:rPr lang="sr-Latn-BA" dirty="0"/>
              <a:t>Apstraktne klase su klase koje sadrže makar jednu apstraktnu metodu.</a:t>
            </a:r>
          </a:p>
          <a:p>
            <a:pPr lvl="1"/>
            <a:r>
              <a:rPr lang="sr-Latn-BA" dirty="0"/>
              <a:t>C++ note</a:t>
            </a:r>
          </a:p>
          <a:p>
            <a:pPr lvl="2"/>
            <a:r>
              <a:rPr lang="sr-Latn-BA" dirty="0"/>
              <a:t>Čiste virtuelne metode </a:t>
            </a:r>
            <a:r>
              <a:rPr lang="sr-Latn-BA" b="1" dirty="0"/>
              <a:t>=&gt;</a:t>
            </a:r>
            <a:r>
              <a:rPr lang="sr-Latn-BA" dirty="0"/>
              <a:t> </a:t>
            </a:r>
            <a:r>
              <a:rPr lang="sr-Latn-BA" b="1" i="1" dirty="0"/>
              <a:t>virtual</a:t>
            </a:r>
            <a:r>
              <a:rPr lang="sr-Latn-BA" dirty="0"/>
              <a:t> </a:t>
            </a:r>
            <a:r>
              <a:rPr lang="sr-Latn-BA" b="1" i="1" dirty="0"/>
              <a:t>void</a:t>
            </a:r>
            <a:r>
              <a:rPr lang="sr-Latn-BA" dirty="0"/>
              <a:t> </a:t>
            </a:r>
            <a:r>
              <a:rPr lang="sr-Latn-BA" b="1" i="1" dirty="0"/>
              <a:t>cvf() =0</a:t>
            </a:r>
            <a:r>
              <a:rPr lang="sr-Latn-BA" dirty="0"/>
              <a:t>;</a:t>
            </a:r>
          </a:p>
          <a:p>
            <a:r>
              <a:rPr lang="sr-Latn-BA" dirty="0"/>
              <a:t>Apstraktna klasa ne može biti imati instance (objekte). Iz apstraktne klase je moguće samo izvoditi druge klase.</a:t>
            </a:r>
          </a:p>
          <a:p>
            <a:r>
              <a:rPr lang="sr-Latn-BA" dirty="0"/>
              <a:t>Apstraktna klasa je generalizacija izvedenih klasa.</a:t>
            </a:r>
          </a:p>
          <a:p>
            <a:r>
              <a:rPr lang="sr-Latn-BA" dirty="0"/>
              <a:t>Koristi se ključna riječ </a:t>
            </a:r>
            <a:r>
              <a:rPr lang="sr-Latn-BA" b="1" i="1" dirty="0"/>
              <a:t>abstract. </a:t>
            </a:r>
          </a:p>
          <a:p>
            <a:r>
              <a:rPr lang="sr-Latn-BA" dirty="0"/>
              <a:t>Sintaksa za kreiranje apstraktne metode je ključna riječ </a:t>
            </a:r>
            <a:r>
              <a:rPr lang="sr-Latn-BA" b="1" i="1" dirty="0"/>
              <a:t>abstract</a:t>
            </a:r>
            <a:r>
              <a:rPr lang="sr-Latn-BA" b="1" dirty="0"/>
              <a:t> </a:t>
            </a:r>
            <a:r>
              <a:rPr lang="sr-Latn-BA" dirty="0"/>
              <a:t>prije povratnog tipa metode. Metoda se završava tačka-zarezom a ne tijelom metode { }.</a:t>
            </a:r>
          </a:p>
          <a:p>
            <a:r>
              <a:rPr lang="sr-Latn-BA" dirty="0"/>
              <a:t>Prednost apstraktnih metoda i njenih definicija je ta što prilikom definisanja metode nije potrebno znati šta će ona da radi u izvedenoj klasi.</a:t>
            </a:r>
          </a:p>
        </p:txBody>
      </p:sp>
    </p:spTree>
    <p:extLst>
      <p:ext uri="{BB962C8B-B14F-4D97-AF65-F5344CB8AC3E}">
        <p14:creationId xmlns:p14="http://schemas.microsoft.com/office/powerpoint/2010/main" val="3155247833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Apstraktne klase - override</a:t>
            </a:r>
            <a:endParaRPr lang="sr-Latn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731" y="2339975"/>
            <a:ext cx="3838575" cy="2276475"/>
          </a:xfrm>
        </p:spPr>
      </p:pic>
    </p:spTree>
    <p:extLst>
      <p:ext uri="{BB962C8B-B14F-4D97-AF65-F5344CB8AC3E}">
        <p14:creationId xmlns:p14="http://schemas.microsoft.com/office/powerpoint/2010/main" val="141443796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Abstract properties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5036"/>
            <a:ext cx="4346188" cy="51276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88" y="915036"/>
            <a:ext cx="3842891" cy="578612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079" y="915036"/>
            <a:ext cx="4002921" cy="26984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29" y="3613467"/>
            <a:ext cx="3157271" cy="32445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735108" y="3066881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7712" y="3613467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80733" y="207668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13364" y="3782614"/>
            <a:ext cx="12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7980795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i="1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9782074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Uvod, definicija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noProof="1"/>
              <a:t>Interface</a:t>
            </a:r>
            <a:r>
              <a:rPr lang="sr-Latn-BA" noProof="1"/>
              <a:t> definiše set metoda, atributa, </a:t>
            </a:r>
            <a:r>
              <a:rPr lang="sr-Latn-BA" i="1" noProof="1"/>
              <a:t>indexer</a:t>
            </a:r>
            <a:r>
              <a:rPr lang="sr-Latn-BA" noProof="1"/>
              <a:t>-a ili događaja. Definišu ali neimplementiraju. Klasa može naslijediti </a:t>
            </a:r>
            <a:r>
              <a:rPr lang="sr-Latn-BA" i="1" noProof="1"/>
              <a:t>interface</a:t>
            </a:r>
            <a:r>
              <a:rPr lang="sr-Latn-BA" noProof="1"/>
              <a:t> i mora izvršiti implementaciju.</a:t>
            </a:r>
          </a:p>
          <a:p>
            <a:r>
              <a:rPr lang="sr-Latn-BA" i="1" noProof="1"/>
              <a:t>Interface</a:t>
            </a:r>
            <a:r>
              <a:rPr lang="sr-Latn-BA" noProof="1"/>
              <a:t> su referentni tipovi koji definišu potpis kako klasa treba referencirati č</a:t>
            </a:r>
            <a:r>
              <a:rPr lang="sr-Latn-BA" dirty="0"/>
              <a:t>lanove interfejsa. Kao i klase, interfejsi mogu da sadrže metode,</a:t>
            </a:r>
            <a:r>
              <a:rPr lang="sr-Latn-BA" noProof="1"/>
              <a:t> </a:t>
            </a:r>
            <a:r>
              <a:rPr lang="sr-Latn-BA" i="1" noProof="1"/>
              <a:t>properties</a:t>
            </a:r>
            <a:r>
              <a:rPr lang="sr-Latn-BA" noProof="1"/>
              <a:t>-e, </a:t>
            </a:r>
            <a:r>
              <a:rPr lang="sr-Latn-BA" i="1" noProof="1"/>
              <a:t>indexer</a:t>
            </a:r>
            <a:r>
              <a:rPr lang="sr-Latn-BA" noProof="1"/>
              <a:t>-e</a:t>
            </a:r>
            <a:r>
              <a:rPr lang="sr-Latn-BA" dirty="0"/>
              <a:t> i događaje kao članove. </a:t>
            </a:r>
          </a:p>
          <a:p>
            <a:r>
              <a:rPr lang="sr-Latn-BA" dirty="0"/>
              <a:t>Interfejsi specificiraju članove koji će sigurno biti upotrebljeni u jednoj ili više klasa ili interfejsu, koji će ih implementirati.</a:t>
            </a:r>
            <a:endParaRPr lang="sr-Latn-BA" dirty="0">
              <a:solidFill>
                <a:schemeClr val="tx1"/>
              </a:solidFill>
            </a:endParaRPr>
          </a:p>
          <a:p>
            <a:r>
              <a:rPr lang="sr-Latn-BA" dirty="0"/>
              <a:t>Razrada navedenih članova interfejsa se naziva </a:t>
            </a:r>
            <a:r>
              <a:rPr lang="sr-Latn-BA" b="1" u="sng" dirty="0"/>
              <a:t>implementacija</a:t>
            </a:r>
            <a:r>
              <a:rPr lang="sr-Latn-BA" u="sng" dirty="0"/>
              <a:t> </a:t>
            </a:r>
            <a:r>
              <a:rPr lang="sr-Latn-BA" b="1" u="sng" dirty="0"/>
              <a:t>interfejsa</a:t>
            </a:r>
            <a:r>
              <a:rPr lang="sr-Latn-BA" dirty="0"/>
              <a:t>.</a:t>
            </a:r>
          </a:p>
          <a:p>
            <a:r>
              <a:rPr lang="sr-Latn-BA" dirty="0"/>
              <a:t>C# omogućava jednoznačno nasljeđivanje klasa, klasa može nasljediti samo jednu klasu.</a:t>
            </a:r>
          </a:p>
          <a:p>
            <a:pPr lvl="1"/>
            <a:r>
              <a:rPr lang="sr-Latn-BA" dirty="0"/>
              <a:t>Klasa može nasljediti više interfejsa.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32312188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Svrha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Postoji nekoliko razloga zašto je bolje korisiti </a:t>
            </a:r>
            <a:r>
              <a:rPr lang="sr-Latn-BA" i="1" dirty="0"/>
              <a:t>interface</a:t>
            </a:r>
            <a:r>
              <a:rPr lang="sr-Latn-BA" dirty="0"/>
              <a:t> pri nasljeđivanju nego klase:</a:t>
            </a:r>
          </a:p>
          <a:p>
            <a:pPr lvl="1"/>
            <a:r>
              <a:rPr lang="sr-Latn-BA" dirty="0"/>
              <a:t>Kada aplikacija zahtjeva više mogućih tipova objekata da bi se realizovala osnovna funkcionalnost.</a:t>
            </a:r>
          </a:p>
          <a:p>
            <a:pPr lvl="1"/>
            <a:r>
              <a:rPr lang="sr-Latn-BA" dirty="0"/>
              <a:t>Interfejsi dozvoljavaju polimorfizam između više osnovnih baznih klasa.</a:t>
            </a:r>
          </a:p>
          <a:p>
            <a:pPr lvl="1"/>
            <a:r>
              <a:rPr lang="sr-Latn-BA" dirty="0"/>
              <a:t>Više su fleksibilni nego osnovne klase zato što je moguće definisati jednu klasu koja implementira više interfejsa.</a:t>
            </a:r>
          </a:p>
          <a:p>
            <a:pPr lvl="1"/>
            <a:r>
              <a:rPr lang="sr-Latn-BA" dirty="0"/>
              <a:t>Interfejsi su bolji u slučajevima kada nije krucjialno predefinisati sve metode osnovne klase.</a:t>
            </a:r>
          </a:p>
          <a:p>
            <a:pPr lvl="1"/>
            <a:r>
              <a:rPr lang="sr-Latn-BA" dirty="0"/>
              <a:t>Pogodni su u slučaju kada nije moguće nasljediti klasu.</a:t>
            </a:r>
          </a:p>
        </p:txBody>
      </p:sp>
    </p:spTree>
    <p:extLst>
      <p:ext uri="{BB962C8B-B14F-4D97-AF65-F5344CB8AC3E}">
        <p14:creationId xmlns:p14="http://schemas.microsoft.com/office/powerpoint/2010/main" val="2741272117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Definicija interfejsa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Definišu se pomoću ključne rijeci </a:t>
            </a:r>
            <a:r>
              <a:rPr lang="sr-Latn-BA" b="1" i="1" dirty="0"/>
              <a:t>interface</a:t>
            </a:r>
            <a:r>
              <a:rPr lang="sr-Latn-BA" dirty="0"/>
              <a:t>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68" y="1369667"/>
            <a:ext cx="4419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366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koji implementiraju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U toku izvršavanja aplikacije, ona ne zna da li objekat implementira interfejs te da li je on jednog ili drugog tipa.</a:t>
            </a:r>
          </a:p>
          <a:p>
            <a:r>
              <a:rPr lang="sr-Latn-BA" dirty="0"/>
              <a:t>U određenim slučajevima biće nam potrebno da znamo da li objekat implementira jedan ili drugi interfejs. To se može odrediti pomoću ključnih riječi </a:t>
            </a:r>
            <a:r>
              <a:rPr lang="sr-Latn-BA" b="1" i="1" dirty="0"/>
              <a:t>is</a:t>
            </a:r>
            <a:r>
              <a:rPr lang="sr-Latn-BA" b="1" dirty="0"/>
              <a:t> </a:t>
            </a:r>
            <a:r>
              <a:rPr lang="sr-Latn-BA" dirty="0"/>
              <a:t>i </a:t>
            </a:r>
            <a:r>
              <a:rPr lang="sr-Latn-BA" b="1" i="1" dirty="0"/>
              <a:t>as</a:t>
            </a:r>
            <a:r>
              <a:rPr lang="sr-Latn-BA" dirty="0"/>
              <a:t>.</a:t>
            </a:r>
          </a:p>
          <a:p>
            <a:r>
              <a:rPr lang="sr-Latn-BA" dirty="0"/>
              <a:t>Primjer zoo vrt. Imamo listu zoo vrt koja sadrži objekte koji su nasljeđeni iz klase </a:t>
            </a:r>
            <a:r>
              <a:rPr lang="sr-Latn-BA" i="1" dirty="0"/>
              <a:t>Animal</a:t>
            </a:r>
            <a:r>
              <a:rPr lang="sr-Latn-BA" dirty="0"/>
              <a:t>. Potrebno je dobiti referencu na </a:t>
            </a:r>
            <a:r>
              <a:rPr lang="sr-Latn-BA" i="1" dirty="0"/>
              <a:t>interface</a:t>
            </a:r>
            <a:r>
              <a:rPr lang="sr-Latn-BA" dirty="0"/>
              <a:t>. </a:t>
            </a:r>
          </a:p>
          <a:p>
            <a:r>
              <a:rPr lang="sr-Latn-BA" dirty="0"/>
              <a:t>Da bi se dobila referenca na </a:t>
            </a:r>
            <a:r>
              <a:rPr lang="sr-Latn-BA" i="1" dirty="0"/>
              <a:t>interface</a:t>
            </a:r>
            <a:r>
              <a:rPr lang="sr-Latn-BA" dirty="0"/>
              <a:t>, moguće je izvršiti kastovanje na određeni </a:t>
            </a:r>
            <a:r>
              <a:rPr lang="sr-Latn-BA" i="1" dirty="0"/>
              <a:t>interface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886704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Razlika između </a:t>
            </a:r>
            <a:r>
              <a:rPr lang="sr-Latn-BA" b="1" i="1" dirty="0"/>
              <a:t>as</a:t>
            </a:r>
            <a:r>
              <a:rPr lang="sr-Latn-BA" dirty="0"/>
              <a:t> i </a:t>
            </a:r>
            <a:r>
              <a:rPr lang="sr-Latn-BA" b="1" i="1" dirty="0"/>
              <a:t>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b="1" i="1" dirty="0"/>
              <a:t>Is</a:t>
            </a:r>
            <a:r>
              <a:rPr lang="sr-Latn-BA" dirty="0"/>
              <a:t> </a:t>
            </a:r>
          </a:p>
          <a:p>
            <a:pPr lvl="1"/>
            <a:r>
              <a:rPr lang="sr-Latn-BA" dirty="0"/>
              <a:t>Provjerava da li je određeni objekat moguće </a:t>
            </a:r>
            <a:r>
              <a:rPr lang="sr-Latn-BA" i="1" dirty="0"/>
              <a:t>castovati</a:t>
            </a:r>
            <a:r>
              <a:rPr lang="sr-Latn-BA" dirty="0"/>
              <a:t> na ciljani tip.</a:t>
            </a:r>
          </a:p>
          <a:p>
            <a:r>
              <a:rPr lang="sr-Latn-BA" b="1" i="1" dirty="0"/>
              <a:t>As</a:t>
            </a:r>
          </a:p>
          <a:p>
            <a:pPr lvl="1"/>
            <a:r>
              <a:rPr lang="sr-Latn-BA" dirty="0"/>
              <a:t>P</a:t>
            </a:r>
            <a:r>
              <a:rPr lang="sr-Latn-BA" noProof="1"/>
              <a:t>okušava da </a:t>
            </a:r>
            <a:r>
              <a:rPr lang="sr-Latn-BA" i="1" noProof="1"/>
              <a:t>castuje</a:t>
            </a:r>
            <a:r>
              <a:rPr lang="sr-Latn-BA" noProof="1"/>
              <a:t> određeni objekat na ciljani tip a ako ne uspije postavlja se vrijednost </a:t>
            </a:r>
            <a:r>
              <a:rPr lang="sr-Latn-BA" b="1" i="1" noProof="1"/>
              <a:t>null</a:t>
            </a:r>
            <a:r>
              <a:rPr lang="sr-Latn-BA" noProof="1"/>
              <a:t>.</a:t>
            </a:r>
          </a:p>
          <a:p>
            <a:r>
              <a:rPr lang="sr-Latn-BA" b="1" i="1" dirty="0"/>
              <a:t>Cast</a:t>
            </a:r>
            <a:r>
              <a:rPr lang="sr-Latn-BA" dirty="0"/>
              <a:t> operator</a:t>
            </a:r>
          </a:p>
          <a:p>
            <a:pPr lvl="1"/>
            <a:r>
              <a:rPr lang="sr-Latn-BA" i="1" noProof="1"/>
              <a:t>Cast</a:t>
            </a:r>
            <a:r>
              <a:rPr lang="sr-Latn-BA" noProof="1"/>
              <a:t> operator pokušava određeni objekat </a:t>
            </a:r>
            <a:r>
              <a:rPr lang="sr-Latn-BA" i="1" noProof="1"/>
              <a:t>castovati</a:t>
            </a:r>
            <a:r>
              <a:rPr lang="sr-Latn-BA" noProof="1"/>
              <a:t> na ciljani tip, ako ne uspije baca se izuzetak (</a:t>
            </a:r>
            <a:r>
              <a:rPr lang="sr-Latn-BA" i="1" noProof="1"/>
              <a:t>exception)</a:t>
            </a:r>
            <a:r>
              <a:rPr lang="sr-Latn-BA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921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Ljudi razmišljaju o stvarima oko sebe na objektno-orijentisan način.</a:t>
            </a:r>
          </a:p>
          <a:p>
            <a:r>
              <a:rPr lang="sr-Latn-BA" dirty="0"/>
              <a:t>Svaki objekat posjeduje određene karakteristike, svojstva, atribute te ponašanja.</a:t>
            </a:r>
          </a:p>
          <a:p>
            <a:r>
              <a:rPr lang="sr-Latn-BA" dirty="0"/>
              <a:t>Prednost OOP pristupa je fokus na objekte, prirodnije modeliranje, objedinjavanje atributa te ponašanje objekata.</a:t>
            </a:r>
          </a:p>
          <a:p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lvl="1"/>
            <a:r>
              <a:rPr lang="sr-Latn-BA" dirty="0"/>
              <a:t>Objekti su obično „nešto“, na </a:t>
            </a:r>
            <a:r>
              <a:rPr lang="sr-Latn-BA" noProof="1"/>
              <a:t>primjer</a:t>
            </a:r>
            <a:r>
              <a:rPr lang="sr-Latn-BA" dirty="0"/>
              <a:t>, osoba, prevozno sredstvo, mašina...</a:t>
            </a:r>
          </a:p>
          <a:p>
            <a:pPr lvl="1"/>
            <a:r>
              <a:rPr lang="sr-Latn-BA" dirty="0"/>
              <a:t>Objekti imaju podatke, na primjer, ime, prezime, godina proizvodnje, opis...</a:t>
            </a:r>
          </a:p>
          <a:p>
            <a:pPr lvl="1"/>
            <a:r>
              <a:rPr lang="sr-Latn-BA" dirty="0"/>
              <a:t>Objekti posjeduju akcije, na primjer, stopiranje, pokretanje, upis, čitanje, preračunavanje...</a:t>
            </a:r>
          </a:p>
        </p:txBody>
      </p:sp>
    </p:spTree>
    <p:extLst>
      <p:ext uri="{BB962C8B-B14F-4D97-AF65-F5344CB8AC3E}">
        <p14:creationId xmlns:p14="http://schemas.microsoft.com/office/powerpoint/2010/main" val="68006878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68" y="435824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Zoo primjer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764" y="1219200"/>
            <a:ext cx="4183062" cy="474375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1890215"/>
            <a:ext cx="4184650" cy="27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5448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538479"/>
          </a:xfrm>
        </p:spPr>
        <p:txBody>
          <a:bodyPr/>
          <a:lstStyle/>
          <a:p>
            <a:r>
              <a:rPr lang="sr-Latn-BA" dirty="0"/>
              <a:t>Višestruko </a:t>
            </a:r>
            <a:r>
              <a:rPr lang="sr-Latn-BA" noProof="1"/>
              <a:t>nasljeđivanje</a:t>
            </a:r>
            <a:r>
              <a:rPr lang="sr-Latn-BA" dirty="0"/>
              <a:t>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noProof="1"/>
              <a:t>Klase mogu nasljediti više </a:t>
            </a:r>
            <a:r>
              <a:rPr lang="sr-Latn-BA" i="1" noProof="1"/>
              <a:t>interface</a:t>
            </a:r>
            <a:r>
              <a:rPr lang="sr-Latn-BA" noProof="1"/>
              <a:t>-a. </a:t>
            </a:r>
            <a:r>
              <a:rPr lang="sr-Latn-BA" i="1" noProof="1"/>
              <a:t>Interface</a:t>
            </a:r>
            <a:r>
              <a:rPr lang="sr-Latn-BA" noProof="1"/>
              <a:t>-i mogu nasljediti više </a:t>
            </a:r>
            <a:r>
              <a:rPr lang="sr-Latn-BA" i="1" noProof="1"/>
              <a:t>interface</a:t>
            </a:r>
            <a:r>
              <a:rPr lang="sr-Latn-BA" noProof="1"/>
              <a:t>-a.</a:t>
            </a:r>
          </a:p>
          <a:p>
            <a:r>
              <a:rPr lang="sr-Latn-BA" dirty="0"/>
              <a:t>Da bi se implementiralo više </a:t>
            </a:r>
            <a:r>
              <a:rPr lang="sr-Latn-BA" i="1" noProof="1"/>
              <a:t>interface</a:t>
            </a:r>
            <a:r>
              <a:rPr lang="sr-Latn-BA" i="1" dirty="0"/>
              <a:t>-a</a:t>
            </a:r>
            <a:r>
              <a:rPr lang="sr-Latn-BA" dirty="0"/>
              <a:t> potrebno ih je razdvojiti zarezom u pobrojanoj listi.</a:t>
            </a:r>
          </a:p>
          <a:p>
            <a:pPr lvl="1"/>
            <a:r>
              <a:rPr lang="sr-Latn-BA" i="1" dirty="0"/>
              <a:t>pub</a:t>
            </a:r>
            <a:r>
              <a:rPr lang="sr-Latn-BA" i="1" noProof="1"/>
              <a:t>lic class </a:t>
            </a:r>
            <a:r>
              <a:rPr lang="sr-Latn-BA" noProof="1"/>
              <a:t>Chimpanze</a:t>
            </a:r>
            <a:r>
              <a:rPr lang="sr-Latn-BA" i="1" noProof="1"/>
              <a:t> : Animal, ICarnivore, IHerbivore {...}</a:t>
            </a:r>
          </a:p>
          <a:p>
            <a:r>
              <a:rPr lang="sr-Latn-BA" noProof="1"/>
              <a:t>Klasa koja nasljeđuje više </a:t>
            </a:r>
            <a:r>
              <a:rPr lang="sr-Latn-BA" i="1" noProof="1"/>
              <a:t>interface</a:t>
            </a:r>
            <a:r>
              <a:rPr lang="sr-Latn-BA" noProof="1"/>
              <a:t>-a mora da implementira sve članove nasljeđenih </a:t>
            </a:r>
            <a:r>
              <a:rPr lang="sr-Latn-BA" i="1" noProof="1"/>
              <a:t>interface</a:t>
            </a:r>
            <a:r>
              <a:rPr lang="sr-Latn-BA" noProof="1"/>
              <a:t>-a. U prethodnom slučaju članove </a:t>
            </a:r>
            <a:r>
              <a:rPr lang="sr-Latn-BA" i="1" noProof="1"/>
              <a:t>interface</a:t>
            </a:r>
            <a:r>
              <a:rPr lang="sr-Latn-BA" noProof="1"/>
              <a:t>-a </a:t>
            </a:r>
            <a:r>
              <a:rPr lang="sr-Latn-BA" i="1" noProof="1"/>
              <a:t>ICarnivore</a:t>
            </a:r>
            <a:r>
              <a:rPr lang="sr-Latn-BA" noProof="1"/>
              <a:t> i </a:t>
            </a:r>
            <a:r>
              <a:rPr lang="sr-Latn-BA" i="1" noProof="1"/>
              <a:t>IHerbivore</a:t>
            </a:r>
            <a:r>
              <a:rPr lang="sr-Latn-BA" noProof="1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3478199"/>
            <a:ext cx="4229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257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01" y="2762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Eksplicitna implementacija </a:t>
            </a:r>
            <a:r>
              <a:rPr lang="sr-Latn-BA" i="1" noProof="1"/>
              <a:t>interface</a:t>
            </a:r>
            <a:r>
              <a:rPr lang="sr-Latn-BA" dirty="0"/>
              <a:t>-a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05360" y="94297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U sljedećem primjeru nije moguće odrediti kom interfejsu pripada metoda </a:t>
            </a:r>
            <a:r>
              <a:rPr lang="sr-Latn-BA" i="1" dirty="0"/>
              <a:t>IsHungry</a:t>
            </a:r>
            <a:r>
              <a:rPr lang="sr-Latn-BA" dirty="0"/>
              <a:t> u klasi </a:t>
            </a:r>
            <a:r>
              <a:rPr lang="sr-Latn-BA" i="1" dirty="0"/>
              <a:t>Chimpanzee</a:t>
            </a:r>
            <a:r>
              <a:rPr lang="sr-Latn-BA" dirty="0"/>
              <a:t>. U ovom slučaju potrebno je iskoristiti eksplicitnu implementaciju.</a:t>
            </a:r>
          </a:p>
          <a:p>
            <a:pPr algn="l"/>
            <a:r>
              <a:rPr lang="sr-Latn-BA" dirty="0"/>
              <a:t>Da bi pristupili eksplicitno definisani članovima potrebno je konvertovati objekat u tip interfejsa, kao na sljedećem primjeru.</a:t>
            </a:r>
          </a:p>
          <a:p>
            <a:endParaRPr lang="sr-Latn-B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3920" y="1028700"/>
            <a:ext cx="4184650" cy="50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7105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Preporuke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91523"/>
              </p:ext>
            </p:extLst>
          </p:nvPr>
        </p:nvGraphicFramePr>
        <p:xfrm>
          <a:off x="677334" y="1162050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Kada je potrebno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Koristi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Više</a:t>
                      </a:r>
                      <a:r>
                        <a:rPr lang="sr-Latn-BA" baseline="0" dirty="0"/>
                        <a:t> verzija određene komponente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Apstraktna klasa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Funkcionalnost koja je koristi na više različitih</a:t>
                      </a:r>
                      <a:r>
                        <a:rPr lang="sr-Latn-BA" baseline="0" dirty="0"/>
                        <a:t> objekata.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</a:t>
                      </a:r>
                      <a:r>
                        <a:rPr lang="sr-Latn-BA" baseline="0" dirty="0"/>
                        <a:t> manjih, konkretnih funkcionalnosti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i="1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BA" dirty="0"/>
                        <a:t>Dizajniranje obimnih</a:t>
                      </a:r>
                      <a:r>
                        <a:rPr lang="sr-Latn-BA" baseline="0" dirty="0"/>
                        <a:t> funkcionalnih jedinica</a:t>
                      </a:r>
                      <a:endParaRPr lang="sr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dirty="0"/>
                        <a:t>Apstraktne</a:t>
                      </a:r>
                      <a:r>
                        <a:rPr lang="sr-Latn-BA" baseline="0" dirty="0"/>
                        <a:t> klase</a:t>
                      </a:r>
                      <a:endParaRPr lang="sr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955" y="4110990"/>
            <a:ext cx="842254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dirty="0"/>
              <a:t>Apstraktne klase bi trebalo koristiti u slučaju izrade objekata koji su po implementaciji slični.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i="1" dirty="0"/>
              <a:t>Interface</a:t>
            </a:r>
            <a:r>
              <a:rPr lang="sr-Latn-BA" dirty="0"/>
              <a:t> za definisanje zajedničkih funkcionalnosti različitih i nepribližnih klasa.</a:t>
            </a:r>
          </a:p>
        </p:txBody>
      </p:sp>
    </p:spTree>
    <p:extLst>
      <p:ext uri="{BB962C8B-B14F-4D97-AF65-F5344CB8AC3E}">
        <p14:creationId xmlns:p14="http://schemas.microsoft.com/office/powerpoint/2010/main" val="634765977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Apstraktne klase, Virtuelne metode, </a:t>
            </a:r>
            <a:r>
              <a:rPr lang="sr-Latn-BA" i="1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5126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Interface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I don't care how they do some of it, but I've firm ideas on how they'll (or at least most of them) do other bits: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Abstract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class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 know what I want them to do, and how most of them will do it: </a:t>
            </a:r>
            <a:r>
              <a:rPr lang="en-US" b="1" i="1" dirty="0">
                <a:solidFill>
                  <a:srgbClr val="242729"/>
                </a:solidFill>
                <a:latin typeface="Arial" panose="020B0604020202020204" pitchFamily="34" charset="0"/>
              </a:rPr>
              <a:t>Concrete class with virtual members.</a:t>
            </a:r>
            <a:endParaRPr lang="sr-Latn-BA" b="1" i="1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endParaRPr lang="sr-Latn-BA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sr-Latn-BA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  <a:hlinkClick r:id="rId2"/>
              </a:rPr>
              <a:t>http://stackoverflow.com/questions/12254438/not-sure-when-to-use-an-abstract-property-and-when-not</a:t>
            </a:r>
            <a:r>
              <a:rPr lang="sr-Latn-BA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42712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>
              <a:hlinkClick r:id="rId2"/>
            </a:endParaRPr>
          </a:p>
          <a:p>
            <a:r>
              <a:rPr lang="sr-Latn-BA" dirty="0"/>
              <a:t>GitHub, source code, presentation</a:t>
            </a:r>
          </a:p>
          <a:p>
            <a:pPr lvl="1"/>
            <a:r>
              <a:rPr lang="en-US" dirty="0">
                <a:hlinkClick r:id="rId2"/>
              </a:rPr>
              <a:t>https://github.com/Ratomir/StartCourse</a:t>
            </a:r>
            <a:endParaRPr lang="sr-Latn-BA" dirty="0"/>
          </a:p>
          <a:p>
            <a:r>
              <a:rPr lang="sr-Latn-BA" dirty="0"/>
              <a:t>C# Pocket Reference</a:t>
            </a:r>
          </a:p>
          <a:p>
            <a:pPr lvl="1"/>
            <a:r>
              <a:rPr lang="en-US" dirty="0">
                <a:hlinkClick r:id="rId3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/>
              <a:t>C# 6.0 in a Nutshell</a:t>
            </a:r>
          </a:p>
          <a:p>
            <a:pPr lvl="1"/>
            <a:r>
              <a:rPr lang="sr-Latn-BA" dirty="0">
                <a:hlinkClick r:id="rId4"/>
              </a:rPr>
              <a:t>https://www.geekbooks.me/book/view/c-sharp-6-0-in-a-nutshell-6th-edition</a:t>
            </a:r>
            <a:r>
              <a:rPr lang="sr-Latn-BA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OOP paradigma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Šta je </a:t>
            </a:r>
            <a:r>
              <a:rPr lang="sr-Latn-BA" b="1" noProof="1"/>
              <a:t>objektno</a:t>
            </a:r>
            <a:r>
              <a:rPr lang="sr-Latn-BA" dirty="0"/>
              <a:t>-</a:t>
            </a:r>
            <a:r>
              <a:rPr lang="sr-Latn-BA" b="1" dirty="0"/>
              <a:t>orijentisani</a:t>
            </a:r>
            <a:r>
              <a:rPr lang="sr-Latn-BA" dirty="0"/>
              <a:t> </a:t>
            </a:r>
            <a:r>
              <a:rPr lang="sr-Latn-BA" b="1" dirty="0"/>
              <a:t>jezik</a:t>
            </a:r>
            <a:r>
              <a:rPr lang="sr-Latn-BA" dirty="0"/>
              <a:t>?</a:t>
            </a:r>
          </a:p>
          <a:p>
            <a:r>
              <a:rPr lang="sr-Latn-BA" dirty="0"/>
              <a:t>Da bi određeni programski jezik bio objektno-orijentisan on mora biti organizovan oko objekata. To znači da jezik mora podrazumjevati i podršku za: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Ekapsulaciju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/>
              <a:t>Nasljeđivanje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 smtClean="0"/>
              <a:t>Polimorfizam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dirty="0" smtClean="0"/>
              <a:t>Apstrakciju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92414279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Šta je klasa, šta je objekat?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00050"/>
            <a:r>
              <a:rPr lang="sr-Latn-BA" dirty="0"/>
              <a:t>Šta je </a:t>
            </a:r>
            <a:r>
              <a:rPr lang="sr-Latn-BA" b="1" dirty="0"/>
              <a:t>klasa</a:t>
            </a:r>
            <a:r>
              <a:rPr lang="sr-Latn-BA" dirty="0"/>
              <a:t>?</a:t>
            </a:r>
          </a:p>
          <a:p>
            <a:pPr marL="800100" lvl="1"/>
            <a:r>
              <a:rPr lang="sr-Latn-BA" dirty="0"/>
              <a:t>Klasa je osnovna gradivna jedinica svih OOP programa. Ona je difinisani složeni tip podataka sastavljen od atributa i metoda. Predstavlja osnovni nacrt „</a:t>
            </a:r>
            <a:r>
              <a:rPr lang="sr-Latn-BA" i="1" dirty="0"/>
              <a:t>blueprint</a:t>
            </a:r>
            <a:r>
              <a:rPr lang="sr-Latn-BA" dirty="0"/>
              <a:t>“ za određeni objekat.</a:t>
            </a:r>
          </a:p>
          <a:p>
            <a:pPr marL="800100" lvl="1"/>
            <a:r>
              <a:rPr lang="sr-Latn-BA" dirty="0"/>
              <a:t>Definiše karakteristike objekta, uključujući svojstva tipova podataka koje objekat može da sadrži i metoda koje opisuju ponašanje objekta. Ove karakteristike određuju kako će drugi objekti pristupati klasi i kako će raditi sa podacima koje sadrži ciljani objekat.</a:t>
            </a:r>
          </a:p>
          <a:p>
            <a:pPr marL="400050"/>
            <a:r>
              <a:rPr lang="sr-Latn-BA" dirty="0"/>
              <a:t>Šta je </a:t>
            </a:r>
            <a:r>
              <a:rPr lang="sr-Latn-BA" b="1" dirty="0"/>
              <a:t>objekat</a:t>
            </a:r>
            <a:r>
              <a:rPr lang="sr-Latn-BA" dirty="0"/>
              <a:t>?</a:t>
            </a:r>
          </a:p>
          <a:p>
            <a:pPr marL="800100" lvl="1"/>
            <a:r>
              <a:rPr lang="sr-Latn-BA" b="1" u="sng" dirty="0"/>
              <a:t>Objekat je instanca klase</a:t>
            </a:r>
            <a:r>
              <a:rPr lang="sr-Latn-BA" b="1" dirty="0"/>
              <a:t>.</a:t>
            </a:r>
            <a:r>
              <a:rPr lang="sr-Latn-BA" dirty="0"/>
              <a:t> Ako je klasa nacrt, onda je objekat ono što je kreirano iz nacrta.</a:t>
            </a:r>
          </a:p>
          <a:p>
            <a:pPr marL="800100" lvl="1"/>
            <a:r>
              <a:rPr lang="sr-Latn-BA" dirty="0"/>
              <a:t>Klasa je definicija „nečega“, objekat je to „nešto“.</a:t>
            </a:r>
          </a:p>
          <a:p>
            <a:pPr marL="800100" lvl="1"/>
            <a:r>
              <a:rPr lang="sr-Latn-BA" dirty="0"/>
              <a:t>Nacrt naše kuće je klasa, kuća u kojoj živimo je objekat.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78672141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8596668" cy="473936"/>
          </a:xfrm>
        </p:spPr>
        <p:txBody>
          <a:bodyPr>
            <a:normAutofit fontScale="90000"/>
          </a:bodyPr>
          <a:lstStyle/>
          <a:p>
            <a:r>
              <a:rPr lang="sr-Latn-BA" dirty="0"/>
              <a:t>Definisianje klase i kreiranje objekta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847725"/>
            <a:ext cx="4184035" cy="5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BA" dirty="0"/>
              <a:t>Za definisanje klase koristi se ključna riječ </a:t>
            </a:r>
            <a:r>
              <a:rPr lang="sr-Latn-BA" b="1" i="1" dirty="0"/>
              <a:t>class</a:t>
            </a:r>
            <a:r>
              <a:rPr lang="sr-Latn-BA" dirty="0"/>
              <a:t> prije naziva klase.</a:t>
            </a:r>
          </a:p>
          <a:p>
            <a:pPr algn="l"/>
            <a:r>
              <a:rPr lang="sr-Latn-BA" dirty="0"/>
              <a:t>Kada se kreira klasa kreira se novi tip u aplikaciji. </a:t>
            </a:r>
          </a:p>
          <a:p>
            <a:pPr algn="l"/>
            <a:r>
              <a:rPr lang="sr-Latn-BA" dirty="0"/>
              <a:t>Da bi se koristio novi tip potrebno je instancirati objekat te klase, instaciranje pomoću ključne riječi </a:t>
            </a:r>
            <a:r>
              <a:rPr lang="sr-Latn-BA" b="1" i="1" dirty="0"/>
              <a:t>new</a:t>
            </a:r>
            <a:r>
              <a:rPr lang="sr-Latn-BA" dirty="0"/>
              <a:t>.</a:t>
            </a:r>
            <a:endParaRPr lang="sr-Latn-BA" dirty="0">
              <a:solidFill>
                <a:schemeClr val="tx1"/>
              </a:solidFill>
            </a:endParaRPr>
          </a:p>
          <a:p>
            <a:pPr lvl="1"/>
            <a:r>
              <a:rPr lang="sr-Latn-BA" i="1" u="sng" dirty="0"/>
              <a:t>Person</a:t>
            </a:r>
            <a:r>
              <a:rPr lang="sr-Latn-BA" u="sng" dirty="0"/>
              <a:t> onePerson = </a:t>
            </a:r>
            <a:r>
              <a:rPr lang="sr-Latn-BA" b="1" u="sng" dirty="0"/>
              <a:t>new</a:t>
            </a:r>
            <a:r>
              <a:rPr lang="sr-Latn-BA" u="sng" dirty="0"/>
              <a:t> </a:t>
            </a:r>
            <a:r>
              <a:rPr lang="sr-Latn-BA" i="1" u="sng" dirty="0"/>
              <a:t>Person</a:t>
            </a:r>
            <a:r>
              <a:rPr lang="sr-Latn-BA" u="sng" dirty="0"/>
              <a:t>();</a:t>
            </a:r>
          </a:p>
          <a:p>
            <a:r>
              <a:rPr lang="sr-Latn-BA" dirty="0"/>
              <a:t>Nakon inicijalizacije moguće je prisutpiti članovima klase.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.name = „Michael“;</a:t>
            </a:r>
          </a:p>
          <a:p>
            <a:r>
              <a:rPr lang="sr-Latn-BA" dirty="0"/>
              <a:t>Pristup metodi:</a:t>
            </a:r>
          </a:p>
          <a:p>
            <a:pPr lvl="1"/>
            <a:r>
              <a:rPr lang="sr-Latn-BA" i="1" u="sng" dirty="0"/>
              <a:t>onePerson</a:t>
            </a:r>
            <a:r>
              <a:rPr lang="sr-Latn-BA" u="sng" dirty="0"/>
              <a:t>.SetName(„John“);</a:t>
            </a:r>
          </a:p>
          <a:p>
            <a:endParaRPr lang="sr-Latn-B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r-Latn-B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59" y="1409700"/>
            <a:ext cx="3765718" cy="46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84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Objekti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BA" dirty="0"/>
              <a:t>Svaki objekat klase </a:t>
            </a:r>
            <a:r>
              <a:rPr lang="sr-Latn-BA" i="1" dirty="0"/>
              <a:t>Person</a:t>
            </a:r>
            <a:r>
              <a:rPr lang="sr-Latn-BA" dirty="0"/>
              <a:t> koji je kreiran je odvojen objekat: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marketingPerson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developerPerson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pPr lvl="1"/>
            <a:r>
              <a:rPr lang="sr-Latn-BA" i="1" dirty="0"/>
              <a:t>Person</a:t>
            </a:r>
            <a:r>
              <a:rPr lang="sr-Latn-BA" dirty="0"/>
              <a:t> qaPerson = </a:t>
            </a:r>
            <a:r>
              <a:rPr lang="sr-Latn-BA" b="1" dirty="0"/>
              <a:t>new</a:t>
            </a:r>
            <a:r>
              <a:rPr lang="sr-Latn-BA" dirty="0"/>
              <a:t> </a:t>
            </a:r>
            <a:r>
              <a:rPr lang="sr-Latn-BA" i="1" dirty="0"/>
              <a:t>Person</a:t>
            </a:r>
            <a:r>
              <a:rPr lang="sr-Latn-BA" dirty="0"/>
              <a:t>();</a:t>
            </a:r>
          </a:p>
          <a:p>
            <a:r>
              <a:rPr lang="sr-Latn-BA" i="1" dirty="0"/>
              <a:t>qaPerson</a:t>
            </a:r>
            <a:r>
              <a:rPr lang="sr-Latn-BA" dirty="0"/>
              <a:t>.</a:t>
            </a:r>
            <a:r>
              <a:rPr lang="sr-Latn-BA" i="1" dirty="0"/>
              <a:t>Name</a:t>
            </a:r>
            <a:r>
              <a:rPr lang="sr-Latn-BA" dirty="0"/>
              <a:t> = „Mike Inner“, ne mijenja stanje objekata </a:t>
            </a:r>
            <a:r>
              <a:rPr lang="sr-Latn-BA" i="1" dirty="0"/>
              <a:t>marketingPerson</a:t>
            </a:r>
            <a:r>
              <a:rPr lang="sr-Latn-BA" dirty="0"/>
              <a:t> i </a:t>
            </a:r>
            <a:r>
              <a:rPr lang="sr-Latn-BA" i="1" dirty="0"/>
              <a:t>developerPerson</a:t>
            </a:r>
            <a:r>
              <a:rPr lang="sr-Latn-BA" dirty="0"/>
              <a:t>.</a:t>
            </a:r>
          </a:p>
          <a:p>
            <a:r>
              <a:rPr lang="sr-Latn-BA" dirty="0"/>
              <a:t>Kada se instanciraju objekti u memoriji se rezerviše određeni prostor za objekat. Kada objekat više nije potreban postoji automatski način za njegovo brisanje a to je </a:t>
            </a:r>
            <a:r>
              <a:rPr lang="sr-Latn-BA" b="1" i="1" dirty="0"/>
              <a:t>garbage</a:t>
            </a:r>
            <a:r>
              <a:rPr lang="sr-Latn-BA" i="1" dirty="0"/>
              <a:t> </a:t>
            </a:r>
            <a:r>
              <a:rPr lang="sr-Latn-BA" b="1" i="1" dirty="0"/>
              <a:t>collection</a:t>
            </a:r>
            <a:r>
              <a:rPr lang="sr-Latn-B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8718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Prava pristupa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Pravima pristupa definišemo domen atributa klase u aplikaciji. Bitno je razumjeti funkcionisanje prava pristupa jer je krucijalno znati kako koristiti članove klase.</a:t>
            </a:r>
          </a:p>
          <a:p>
            <a:pPr marL="0" indent="0">
              <a:buNone/>
            </a:pPr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96" y="2047875"/>
            <a:ext cx="4933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21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1401</TotalTime>
  <Words>2002</Words>
  <Application>Microsoft Office PowerPoint</Application>
  <PresentationFormat>Widescreen</PresentationFormat>
  <Paragraphs>230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Wingdings 3</vt:lpstr>
      <vt:lpstr>Facet</vt:lpstr>
      <vt:lpstr>Object-orientet programming C#</vt:lpstr>
      <vt:lpstr>Uvod</vt:lpstr>
      <vt:lpstr>PowerPoint Presentation</vt:lpstr>
      <vt:lpstr>OOP paradigma</vt:lpstr>
      <vt:lpstr>OOP paradigma </vt:lpstr>
      <vt:lpstr>Šta je klasa, šta je objekat?</vt:lpstr>
      <vt:lpstr>Definisianje klase i kreiranje objekta</vt:lpstr>
      <vt:lpstr>Objekti </vt:lpstr>
      <vt:lpstr>Prava pristupa</vt:lpstr>
      <vt:lpstr>Prava pristupa</vt:lpstr>
      <vt:lpstr>Metode članice klase </vt:lpstr>
      <vt:lpstr>Konstruktori</vt:lpstr>
      <vt:lpstr>Destruktori</vt:lpstr>
      <vt:lpstr>Statički članovi klasa</vt:lpstr>
      <vt:lpstr>Enkapsulacija</vt:lpstr>
      <vt:lpstr>Properties</vt:lpstr>
      <vt:lpstr>Nasljeđivanje - Inheritance</vt:lpstr>
      <vt:lpstr>Pojam nasljeđivanja</vt:lpstr>
      <vt:lpstr>Relacije nasljeđivanja</vt:lpstr>
      <vt:lpstr>Nasljeđivanje u C#</vt:lpstr>
      <vt:lpstr>Inicijalizacija osnovne klase</vt:lpstr>
      <vt:lpstr>Poziv specifičnog konstruktora</vt:lpstr>
      <vt:lpstr>Način izvođenja</vt:lpstr>
      <vt:lpstr>Višestruko nasljeđivanje</vt:lpstr>
      <vt:lpstr>Sealed klase</vt:lpstr>
      <vt:lpstr>Polymorphisam</vt:lpstr>
      <vt:lpstr>Polimorfizam</vt:lpstr>
      <vt:lpstr>Virtuelne metode</vt:lpstr>
      <vt:lpstr>Virtuelne metode - primjer </vt:lpstr>
      <vt:lpstr>Virtual proprety </vt:lpstr>
      <vt:lpstr>Apstraktne klase</vt:lpstr>
      <vt:lpstr>Apstraktne klase - override</vt:lpstr>
      <vt:lpstr>Abstract properties</vt:lpstr>
      <vt:lpstr>Interfaces</vt:lpstr>
      <vt:lpstr>Uvod, definicija</vt:lpstr>
      <vt:lpstr>Svrha interfejsa</vt:lpstr>
      <vt:lpstr>Definicija interfejsa</vt:lpstr>
      <vt:lpstr>Objekti koji implementiraju interface</vt:lpstr>
      <vt:lpstr>Razlika između as i is</vt:lpstr>
      <vt:lpstr>Zoo primjer</vt:lpstr>
      <vt:lpstr>Višestruko nasljeđivanje interface-a</vt:lpstr>
      <vt:lpstr>Eksplicitna implementacija interface-a</vt:lpstr>
      <vt:lpstr>Preporuke</vt:lpstr>
      <vt:lpstr>Apstraktne klase, Virtuelne metode, Interface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117</cp:revision>
  <dcterms:created xsi:type="dcterms:W3CDTF">2017-02-05T20:39:05Z</dcterms:created>
  <dcterms:modified xsi:type="dcterms:W3CDTF">2017-02-23T15:41:39Z</dcterms:modified>
</cp:coreProperties>
</file>