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87" r:id="rId4"/>
    <p:sldId id="276" r:id="rId5"/>
    <p:sldId id="258" r:id="rId6"/>
    <p:sldId id="259" r:id="rId7"/>
    <p:sldId id="260" r:id="rId8"/>
    <p:sldId id="261" r:id="rId9"/>
    <p:sldId id="262" r:id="rId10"/>
    <p:sldId id="263" r:id="rId11"/>
    <p:sldId id="264" r:id="rId12"/>
    <p:sldId id="265" r:id="rId13"/>
    <p:sldId id="269" r:id="rId14"/>
    <p:sldId id="266" r:id="rId15"/>
    <p:sldId id="267" r:id="rId16"/>
    <p:sldId id="275" r:id="rId17"/>
    <p:sldId id="268" r:id="rId18"/>
    <p:sldId id="271" r:id="rId19"/>
    <p:sldId id="270" r:id="rId20"/>
    <p:sldId id="274" r:id="rId21"/>
    <p:sldId id="272" r:id="rId22"/>
    <p:sldId id="273" r:id="rId23"/>
    <p:sldId id="277" r:id="rId24"/>
    <p:sldId id="278" r:id="rId25"/>
    <p:sldId id="279" r:id="rId26"/>
    <p:sldId id="280" r:id="rId27"/>
    <p:sldId id="281" r:id="rId28"/>
    <p:sldId id="282" r:id="rId29"/>
    <p:sldId id="283" r:id="rId30"/>
    <p:sldId id="284" r:id="rId31"/>
    <p:sldId id="286"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course" id="{5F3763D5-53D5-43C9-9F07-02914E7CF399}">
          <p14:sldIdLst>
            <p14:sldId id="256"/>
            <p14:sldId id="257"/>
            <p14:sldId id="287"/>
          </p14:sldIdLst>
        </p14:section>
        <p14:section name="Delegates" id="{E8092335-288C-4968-BE7D-58097F83A6E5}">
          <p14:sldIdLst>
            <p14:sldId id="276"/>
            <p14:sldId id="258"/>
            <p14:sldId id="259"/>
            <p14:sldId id="260"/>
            <p14:sldId id="261"/>
            <p14:sldId id="262"/>
            <p14:sldId id="263"/>
            <p14:sldId id="264"/>
            <p14:sldId id="265"/>
            <p14:sldId id="269"/>
            <p14:sldId id="266"/>
            <p14:sldId id="267"/>
          </p14:sldIdLst>
        </p14:section>
        <p14:section name="Events" id="{32EA2567-2239-46B2-BD41-5C104ED85789}">
          <p14:sldIdLst>
            <p14:sldId id="275"/>
            <p14:sldId id="268"/>
            <p14:sldId id="271"/>
            <p14:sldId id="270"/>
            <p14:sldId id="274"/>
            <p14:sldId id="272"/>
            <p14:sldId id="273"/>
          </p14:sldIdLst>
        </p14:section>
        <p14:section name="Anonymous" id="{2630F562-C8C6-41F3-B6A6-1561B1EDC74F}">
          <p14:sldIdLst>
            <p14:sldId id="277"/>
            <p14:sldId id="278"/>
            <p14:sldId id="279"/>
          </p14:sldIdLst>
        </p14:section>
        <p14:section name="Lambda" id="{C9CA50F0-6062-4D0B-9D1E-E46B856F5EA2}">
          <p14:sldIdLst>
            <p14:sldId id="280"/>
            <p14:sldId id="281"/>
            <p14:sldId id="282"/>
            <p14:sldId id="283"/>
            <p14:sldId id="284"/>
            <p14:sldId id="286"/>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5E7A5-94C2-443A-9CC0-D40BCFCB2003}"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sr-Latn-BA"/>
        </a:p>
      </dgm:t>
    </dgm:pt>
    <dgm:pt modelId="{2936F631-A5AB-4DA2-B8D6-0932FC4A9EEC}">
      <dgm:prSet phldrT="[Text]"/>
      <dgm:spPr/>
      <dgm:t>
        <a:bodyPr/>
        <a:lstStyle/>
        <a:p>
          <a:r>
            <a:rPr lang="sr-Latn-BA" dirty="0"/>
            <a:t>Delegati</a:t>
          </a:r>
        </a:p>
      </dgm:t>
    </dgm:pt>
    <dgm:pt modelId="{4A6E676F-4357-4F73-90A7-6604A60DD4A3}" type="parTrans" cxnId="{06AE57F3-6242-4719-9162-CE35F34762E3}">
      <dgm:prSet/>
      <dgm:spPr/>
      <dgm:t>
        <a:bodyPr/>
        <a:lstStyle/>
        <a:p>
          <a:endParaRPr lang="sr-Latn-BA"/>
        </a:p>
      </dgm:t>
    </dgm:pt>
    <dgm:pt modelId="{4ECD129E-A146-4CE4-9D2C-60CB941904E3}" type="sibTrans" cxnId="{06AE57F3-6242-4719-9162-CE35F34762E3}">
      <dgm:prSet/>
      <dgm:spPr/>
      <dgm:t>
        <a:bodyPr/>
        <a:lstStyle/>
        <a:p>
          <a:endParaRPr lang="sr-Latn-BA"/>
        </a:p>
      </dgm:t>
    </dgm:pt>
    <dgm:pt modelId="{D852A03D-795D-4CEB-AAD7-E5E34A1A4DA2}">
      <dgm:prSet phldrT="[Text]"/>
      <dgm:spPr/>
      <dgm:t>
        <a:bodyPr/>
        <a:lstStyle/>
        <a:p>
          <a:r>
            <a:rPr lang="sr-Latn-BA" dirty="0"/>
            <a:t>Func</a:t>
          </a:r>
        </a:p>
      </dgm:t>
    </dgm:pt>
    <dgm:pt modelId="{966AA0DC-E0A5-4549-AB47-B60113610B9D}" type="parTrans" cxnId="{6118DF78-F61C-4A89-8351-548CBF4D2601}">
      <dgm:prSet/>
      <dgm:spPr/>
      <dgm:t>
        <a:bodyPr/>
        <a:lstStyle/>
        <a:p>
          <a:endParaRPr lang="sr-Latn-BA"/>
        </a:p>
      </dgm:t>
    </dgm:pt>
    <dgm:pt modelId="{89F9EE1E-E192-4D29-A0AA-9979B7F1DEF3}" type="sibTrans" cxnId="{6118DF78-F61C-4A89-8351-548CBF4D2601}">
      <dgm:prSet/>
      <dgm:spPr/>
      <dgm:t>
        <a:bodyPr/>
        <a:lstStyle/>
        <a:p>
          <a:endParaRPr lang="sr-Latn-BA"/>
        </a:p>
      </dgm:t>
    </dgm:pt>
    <dgm:pt modelId="{19119748-F14D-49DA-87DB-164C69FF7227}">
      <dgm:prSet phldrT="[Text]"/>
      <dgm:spPr/>
      <dgm:t>
        <a:bodyPr/>
        <a:lstStyle/>
        <a:p>
          <a:r>
            <a:rPr lang="sr-Latn-BA" dirty="0"/>
            <a:t>Action</a:t>
          </a:r>
        </a:p>
      </dgm:t>
    </dgm:pt>
    <dgm:pt modelId="{2489094E-7E70-41C9-B114-D157CEA89B1A}" type="parTrans" cxnId="{E6954E9E-5A42-4588-A8AF-7A38F13FFAA9}">
      <dgm:prSet/>
      <dgm:spPr/>
      <dgm:t>
        <a:bodyPr/>
        <a:lstStyle/>
        <a:p>
          <a:endParaRPr lang="sr-Latn-BA"/>
        </a:p>
      </dgm:t>
    </dgm:pt>
    <dgm:pt modelId="{50AC720C-9D70-46AB-961B-3BAC46F32164}" type="sibTrans" cxnId="{E6954E9E-5A42-4588-A8AF-7A38F13FFAA9}">
      <dgm:prSet/>
      <dgm:spPr/>
      <dgm:t>
        <a:bodyPr/>
        <a:lstStyle/>
        <a:p>
          <a:endParaRPr lang="sr-Latn-BA"/>
        </a:p>
      </dgm:t>
    </dgm:pt>
    <dgm:pt modelId="{1D6EE90C-4B2B-41A7-B664-859603BD21D7}">
      <dgm:prSet phldrT="[Text]"/>
      <dgm:spPr/>
      <dgm:t>
        <a:bodyPr/>
        <a:lstStyle/>
        <a:p>
          <a:r>
            <a:rPr lang="sr-Latn-BA" dirty="0"/>
            <a:t>Predicate</a:t>
          </a:r>
        </a:p>
      </dgm:t>
    </dgm:pt>
    <dgm:pt modelId="{76A16849-ADF6-4487-8227-63829D8B4CCD}" type="parTrans" cxnId="{29923C88-0328-46F4-9F3C-B6F811C724C8}">
      <dgm:prSet/>
      <dgm:spPr/>
      <dgm:t>
        <a:bodyPr/>
        <a:lstStyle/>
        <a:p>
          <a:endParaRPr lang="sr-Latn-BA"/>
        </a:p>
      </dgm:t>
    </dgm:pt>
    <dgm:pt modelId="{401FAD31-E225-46C4-B503-2DF36C4057F1}" type="sibTrans" cxnId="{29923C88-0328-46F4-9F3C-B6F811C724C8}">
      <dgm:prSet/>
      <dgm:spPr/>
      <dgm:t>
        <a:bodyPr/>
        <a:lstStyle/>
        <a:p>
          <a:endParaRPr lang="sr-Latn-BA"/>
        </a:p>
      </dgm:t>
    </dgm:pt>
    <dgm:pt modelId="{73C40F22-495E-4C79-83A1-43A3D52F17D2}" type="pres">
      <dgm:prSet presAssocID="{70A5E7A5-94C2-443A-9CC0-D40BCFCB2003}" presName="Name0" presStyleCnt="0">
        <dgm:presLayoutVars>
          <dgm:chMax val="1"/>
          <dgm:chPref val="1"/>
          <dgm:dir/>
          <dgm:animOne val="branch"/>
          <dgm:animLvl val="lvl"/>
        </dgm:presLayoutVars>
      </dgm:prSet>
      <dgm:spPr/>
      <dgm:t>
        <a:bodyPr/>
        <a:lstStyle/>
        <a:p>
          <a:endParaRPr lang="en-US"/>
        </a:p>
      </dgm:t>
    </dgm:pt>
    <dgm:pt modelId="{C9973DE9-1DB3-4364-A06B-762709D1655F}" type="pres">
      <dgm:prSet presAssocID="{2936F631-A5AB-4DA2-B8D6-0932FC4A9EEC}" presName="singleCycle" presStyleCnt="0"/>
      <dgm:spPr/>
    </dgm:pt>
    <dgm:pt modelId="{D044140E-57A8-45BF-A7D9-E5AA386F6943}" type="pres">
      <dgm:prSet presAssocID="{2936F631-A5AB-4DA2-B8D6-0932FC4A9EEC}" presName="singleCenter" presStyleLbl="node1" presStyleIdx="0" presStyleCnt="4" custScaleX="124347" custScaleY="108949">
        <dgm:presLayoutVars>
          <dgm:chMax val="7"/>
          <dgm:chPref val="7"/>
        </dgm:presLayoutVars>
      </dgm:prSet>
      <dgm:spPr/>
      <dgm:t>
        <a:bodyPr/>
        <a:lstStyle/>
        <a:p>
          <a:endParaRPr lang="en-US"/>
        </a:p>
      </dgm:t>
    </dgm:pt>
    <dgm:pt modelId="{90A2BAF0-8E68-4BED-A644-536B2E055565}" type="pres">
      <dgm:prSet presAssocID="{966AA0DC-E0A5-4549-AB47-B60113610B9D}" presName="Name56" presStyleLbl="parChTrans1D2" presStyleIdx="0" presStyleCnt="3"/>
      <dgm:spPr/>
      <dgm:t>
        <a:bodyPr/>
        <a:lstStyle/>
        <a:p>
          <a:endParaRPr lang="en-US"/>
        </a:p>
      </dgm:t>
    </dgm:pt>
    <dgm:pt modelId="{18A0CA90-A563-4C85-8E7E-EAE41115227F}" type="pres">
      <dgm:prSet presAssocID="{D852A03D-795D-4CEB-AAD7-E5E34A1A4DA2}" presName="text0" presStyleLbl="node1" presStyleIdx="1" presStyleCnt="4" custScaleX="151353" custScaleY="139134">
        <dgm:presLayoutVars>
          <dgm:bulletEnabled val="1"/>
        </dgm:presLayoutVars>
      </dgm:prSet>
      <dgm:spPr/>
      <dgm:t>
        <a:bodyPr/>
        <a:lstStyle/>
        <a:p>
          <a:endParaRPr lang="en-US"/>
        </a:p>
      </dgm:t>
    </dgm:pt>
    <dgm:pt modelId="{4A42CFCD-AC70-441A-B774-0D722822596F}" type="pres">
      <dgm:prSet presAssocID="{2489094E-7E70-41C9-B114-D157CEA89B1A}" presName="Name56" presStyleLbl="parChTrans1D2" presStyleIdx="1" presStyleCnt="3"/>
      <dgm:spPr/>
      <dgm:t>
        <a:bodyPr/>
        <a:lstStyle/>
        <a:p>
          <a:endParaRPr lang="en-US"/>
        </a:p>
      </dgm:t>
    </dgm:pt>
    <dgm:pt modelId="{8D2169FC-D0FF-444E-B48F-3D958636A080}" type="pres">
      <dgm:prSet presAssocID="{19119748-F14D-49DA-87DB-164C69FF7227}" presName="text0" presStyleLbl="node1" presStyleIdx="2" presStyleCnt="4" custScaleX="151869" custScaleY="114250" custRadScaleRad="127667" custRadScaleInc="-12969">
        <dgm:presLayoutVars>
          <dgm:bulletEnabled val="1"/>
        </dgm:presLayoutVars>
      </dgm:prSet>
      <dgm:spPr/>
      <dgm:t>
        <a:bodyPr/>
        <a:lstStyle/>
        <a:p>
          <a:endParaRPr lang="en-US"/>
        </a:p>
      </dgm:t>
    </dgm:pt>
    <dgm:pt modelId="{71B113CD-8E23-48A8-A1E4-67841C180EF2}" type="pres">
      <dgm:prSet presAssocID="{76A16849-ADF6-4487-8227-63829D8B4CCD}" presName="Name56" presStyleLbl="parChTrans1D2" presStyleIdx="2" presStyleCnt="3"/>
      <dgm:spPr/>
      <dgm:t>
        <a:bodyPr/>
        <a:lstStyle/>
        <a:p>
          <a:endParaRPr lang="en-US"/>
        </a:p>
      </dgm:t>
    </dgm:pt>
    <dgm:pt modelId="{D4CC307A-50A7-4888-A06B-592B7E56E442}" type="pres">
      <dgm:prSet presAssocID="{1D6EE90C-4B2B-41A7-B664-859603BD21D7}" presName="text0" presStyleLbl="node1" presStyleIdx="3" presStyleCnt="4" custScaleX="151492" custScaleY="117965" custRadScaleRad="136553" custRadScaleInc="15922">
        <dgm:presLayoutVars>
          <dgm:bulletEnabled val="1"/>
        </dgm:presLayoutVars>
      </dgm:prSet>
      <dgm:spPr/>
      <dgm:t>
        <a:bodyPr/>
        <a:lstStyle/>
        <a:p>
          <a:endParaRPr lang="en-US"/>
        </a:p>
      </dgm:t>
    </dgm:pt>
  </dgm:ptLst>
  <dgm:cxnLst>
    <dgm:cxn modelId="{556B9D41-F507-4EFA-8F78-D6BEF119ED6E}" type="presOf" srcId="{76A16849-ADF6-4487-8227-63829D8B4CCD}" destId="{71B113CD-8E23-48A8-A1E4-67841C180EF2}" srcOrd="0" destOrd="0" presId="urn:microsoft.com/office/officeart/2008/layout/RadialCluster"/>
    <dgm:cxn modelId="{E6954E9E-5A42-4588-A8AF-7A38F13FFAA9}" srcId="{2936F631-A5AB-4DA2-B8D6-0932FC4A9EEC}" destId="{19119748-F14D-49DA-87DB-164C69FF7227}" srcOrd="1" destOrd="0" parTransId="{2489094E-7E70-41C9-B114-D157CEA89B1A}" sibTransId="{50AC720C-9D70-46AB-961B-3BAC46F32164}"/>
    <dgm:cxn modelId="{9ACD7A98-D463-4212-96AB-2BF99BAE79FE}" type="presOf" srcId="{2936F631-A5AB-4DA2-B8D6-0932FC4A9EEC}" destId="{D044140E-57A8-45BF-A7D9-E5AA386F6943}" srcOrd="0" destOrd="0" presId="urn:microsoft.com/office/officeart/2008/layout/RadialCluster"/>
    <dgm:cxn modelId="{6118DF78-F61C-4A89-8351-548CBF4D2601}" srcId="{2936F631-A5AB-4DA2-B8D6-0932FC4A9EEC}" destId="{D852A03D-795D-4CEB-AAD7-E5E34A1A4DA2}" srcOrd="0" destOrd="0" parTransId="{966AA0DC-E0A5-4549-AB47-B60113610B9D}" sibTransId="{89F9EE1E-E192-4D29-A0AA-9979B7F1DEF3}"/>
    <dgm:cxn modelId="{73F80B59-6332-4573-83D0-B52422826010}" type="presOf" srcId="{70A5E7A5-94C2-443A-9CC0-D40BCFCB2003}" destId="{73C40F22-495E-4C79-83A1-43A3D52F17D2}" srcOrd="0" destOrd="0" presId="urn:microsoft.com/office/officeart/2008/layout/RadialCluster"/>
    <dgm:cxn modelId="{BEC87EC0-C0B5-4869-B93A-33BA3B8861FA}" type="presOf" srcId="{966AA0DC-E0A5-4549-AB47-B60113610B9D}" destId="{90A2BAF0-8E68-4BED-A644-536B2E055565}" srcOrd="0" destOrd="0" presId="urn:microsoft.com/office/officeart/2008/layout/RadialCluster"/>
    <dgm:cxn modelId="{4B5225B9-20DC-49CD-860B-68420DED417D}" type="presOf" srcId="{2489094E-7E70-41C9-B114-D157CEA89B1A}" destId="{4A42CFCD-AC70-441A-B774-0D722822596F}" srcOrd="0" destOrd="0" presId="urn:microsoft.com/office/officeart/2008/layout/RadialCluster"/>
    <dgm:cxn modelId="{29923C88-0328-46F4-9F3C-B6F811C724C8}" srcId="{2936F631-A5AB-4DA2-B8D6-0932FC4A9EEC}" destId="{1D6EE90C-4B2B-41A7-B664-859603BD21D7}" srcOrd="2" destOrd="0" parTransId="{76A16849-ADF6-4487-8227-63829D8B4CCD}" sibTransId="{401FAD31-E225-46C4-B503-2DF36C4057F1}"/>
    <dgm:cxn modelId="{06AE57F3-6242-4719-9162-CE35F34762E3}" srcId="{70A5E7A5-94C2-443A-9CC0-D40BCFCB2003}" destId="{2936F631-A5AB-4DA2-B8D6-0932FC4A9EEC}" srcOrd="0" destOrd="0" parTransId="{4A6E676F-4357-4F73-90A7-6604A60DD4A3}" sibTransId="{4ECD129E-A146-4CE4-9D2C-60CB941904E3}"/>
    <dgm:cxn modelId="{D8153FDD-5898-4147-85EA-50A448CBBDC0}" type="presOf" srcId="{19119748-F14D-49DA-87DB-164C69FF7227}" destId="{8D2169FC-D0FF-444E-B48F-3D958636A080}" srcOrd="0" destOrd="0" presId="urn:microsoft.com/office/officeart/2008/layout/RadialCluster"/>
    <dgm:cxn modelId="{454AED28-7519-4EDD-9DA0-6F68599F53B1}" type="presOf" srcId="{1D6EE90C-4B2B-41A7-B664-859603BD21D7}" destId="{D4CC307A-50A7-4888-A06B-592B7E56E442}" srcOrd="0" destOrd="0" presId="urn:microsoft.com/office/officeart/2008/layout/RadialCluster"/>
    <dgm:cxn modelId="{72350565-287F-4D70-A598-0034A61FD8C5}" type="presOf" srcId="{D852A03D-795D-4CEB-AAD7-E5E34A1A4DA2}" destId="{18A0CA90-A563-4C85-8E7E-EAE41115227F}" srcOrd="0" destOrd="0" presId="urn:microsoft.com/office/officeart/2008/layout/RadialCluster"/>
    <dgm:cxn modelId="{64AA5C49-D557-446B-8EE9-05D552780E58}" type="presParOf" srcId="{73C40F22-495E-4C79-83A1-43A3D52F17D2}" destId="{C9973DE9-1DB3-4364-A06B-762709D1655F}" srcOrd="0" destOrd="0" presId="urn:microsoft.com/office/officeart/2008/layout/RadialCluster"/>
    <dgm:cxn modelId="{5338F4EF-0EE0-4C2D-B7B0-D9476BFF944E}" type="presParOf" srcId="{C9973DE9-1DB3-4364-A06B-762709D1655F}" destId="{D044140E-57A8-45BF-A7D9-E5AA386F6943}" srcOrd="0" destOrd="0" presId="urn:microsoft.com/office/officeart/2008/layout/RadialCluster"/>
    <dgm:cxn modelId="{CCB51E1A-7E5D-459A-8FFF-BB89FD146049}" type="presParOf" srcId="{C9973DE9-1DB3-4364-A06B-762709D1655F}" destId="{90A2BAF0-8E68-4BED-A644-536B2E055565}" srcOrd="1" destOrd="0" presId="urn:microsoft.com/office/officeart/2008/layout/RadialCluster"/>
    <dgm:cxn modelId="{75A9D4A4-1C33-4FC6-B21E-E6DBFC90F120}" type="presParOf" srcId="{C9973DE9-1DB3-4364-A06B-762709D1655F}" destId="{18A0CA90-A563-4C85-8E7E-EAE41115227F}" srcOrd="2" destOrd="0" presId="urn:microsoft.com/office/officeart/2008/layout/RadialCluster"/>
    <dgm:cxn modelId="{578447FE-463D-4DED-B02F-EC6C15B34B1C}" type="presParOf" srcId="{C9973DE9-1DB3-4364-A06B-762709D1655F}" destId="{4A42CFCD-AC70-441A-B774-0D722822596F}" srcOrd="3" destOrd="0" presId="urn:microsoft.com/office/officeart/2008/layout/RadialCluster"/>
    <dgm:cxn modelId="{E4E07B88-7ACA-4D87-8C57-FC740CE5129B}" type="presParOf" srcId="{C9973DE9-1DB3-4364-A06B-762709D1655F}" destId="{8D2169FC-D0FF-444E-B48F-3D958636A080}" srcOrd="4" destOrd="0" presId="urn:microsoft.com/office/officeart/2008/layout/RadialCluster"/>
    <dgm:cxn modelId="{828E5561-A5CB-4954-B1AB-38B11445EB9F}" type="presParOf" srcId="{C9973DE9-1DB3-4364-A06B-762709D1655F}" destId="{71B113CD-8E23-48A8-A1E4-67841C180EF2}" srcOrd="5" destOrd="0" presId="urn:microsoft.com/office/officeart/2008/layout/RadialCluster"/>
    <dgm:cxn modelId="{9F8C1418-55A9-4833-BFD7-3DB5FF64E82A}" type="presParOf" srcId="{C9973DE9-1DB3-4364-A06B-762709D1655F}" destId="{D4CC307A-50A7-4888-A06B-592B7E56E44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4140E-57A8-45BF-A7D9-E5AA386F6943}">
      <dsp:nvSpPr>
        <dsp:cNvPr id="0" name=""/>
        <dsp:cNvSpPr/>
      </dsp:nvSpPr>
      <dsp:spPr>
        <a:xfrm>
          <a:off x="3317079" y="2760485"/>
          <a:ext cx="2226788" cy="195104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sr-Latn-BA" sz="3500" kern="1200" dirty="0"/>
            <a:t>Delegati</a:t>
          </a:r>
        </a:p>
      </dsp:txBody>
      <dsp:txXfrm>
        <a:off x="3412321" y="2855727"/>
        <a:ext cx="2036304" cy="1760558"/>
      </dsp:txXfrm>
    </dsp:sp>
    <dsp:sp modelId="{90A2BAF0-8E68-4BED-A644-536B2E055565}">
      <dsp:nvSpPr>
        <dsp:cNvPr id="0" name=""/>
        <dsp:cNvSpPr/>
      </dsp:nvSpPr>
      <dsp:spPr>
        <a:xfrm rot="16200000">
          <a:off x="3959842" y="2289854"/>
          <a:ext cx="941262" cy="0"/>
        </a:xfrm>
        <a:custGeom>
          <a:avLst/>
          <a:gdLst/>
          <a:ahLst/>
          <a:cxnLst/>
          <a:rect l="0" t="0" r="0" b="0"/>
          <a:pathLst>
            <a:path>
              <a:moveTo>
                <a:pt x="0" y="0"/>
              </a:moveTo>
              <a:lnTo>
                <a:pt x="94126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0CA90-A563-4C85-8E7E-EAE41115227F}">
      <dsp:nvSpPr>
        <dsp:cNvPr id="0" name=""/>
        <dsp:cNvSpPr/>
      </dsp:nvSpPr>
      <dsp:spPr>
        <a:xfrm>
          <a:off x="3522487" y="149856"/>
          <a:ext cx="1815973" cy="16693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sr-Latn-BA" sz="3500" kern="1200" dirty="0"/>
            <a:t>Func</a:t>
          </a:r>
        </a:p>
      </dsp:txBody>
      <dsp:txXfrm>
        <a:off x="3603979" y="231348"/>
        <a:ext cx="1652989" cy="1506382"/>
      </dsp:txXfrm>
    </dsp:sp>
    <dsp:sp modelId="{4A42CFCD-AC70-441A-B774-0D722822596F}">
      <dsp:nvSpPr>
        <dsp:cNvPr id="0" name=""/>
        <dsp:cNvSpPr/>
      </dsp:nvSpPr>
      <dsp:spPr>
        <a:xfrm rot="1333116">
          <a:off x="5494643" y="4441477"/>
          <a:ext cx="1325861" cy="0"/>
        </a:xfrm>
        <a:custGeom>
          <a:avLst/>
          <a:gdLst/>
          <a:ahLst/>
          <a:cxnLst/>
          <a:rect l="0" t="0" r="0" b="0"/>
          <a:pathLst>
            <a:path>
              <a:moveTo>
                <a:pt x="0" y="0"/>
              </a:moveTo>
              <a:lnTo>
                <a:pt x="1325861"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169FC-D0FF-444E-B48F-3D958636A080}">
      <dsp:nvSpPr>
        <dsp:cNvPr id="0" name=""/>
        <dsp:cNvSpPr/>
      </dsp:nvSpPr>
      <dsp:spPr>
        <a:xfrm>
          <a:off x="6771280" y="4378909"/>
          <a:ext cx="1822164" cy="1370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sr-Latn-BA" sz="3500" kern="1200" dirty="0"/>
            <a:t>Action</a:t>
          </a:r>
        </a:p>
      </dsp:txBody>
      <dsp:txXfrm>
        <a:off x="6838197" y="4445826"/>
        <a:ext cx="1688330" cy="1236967"/>
      </dsp:txXfrm>
    </dsp:sp>
    <dsp:sp modelId="{71B113CD-8E23-48A8-A1E4-67841C180EF2}">
      <dsp:nvSpPr>
        <dsp:cNvPr id="0" name=""/>
        <dsp:cNvSpPr/>
      </dsp:nvSpPr>
      <dsp:spPr>
        <a:xfrm rot="9573192">
          <a:off x="1768426" y="4430409"/>
          <a:ext cx="1599024" cy="0"/>
        </a:xfrm>
        <a:custGeom>
          <a:avLst/>
          <a:gdLst/>
          <a:ahLst/>
          <a:cxnLst/>
          <a:rect l="0" t="0" r="0" b="0"/>
          <a:pathLst>
            <a:path>
              <a:moveTo>
                <a:pt x="0" y="0"/>
              </a:moveTo>
              <a:lnTo>
                <a:pt x="1599024"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CC307A-50A7-4888-A06B-592B7E56E442}">
      <dsp:nvSpPr>
        <dsp:cNvPr id="0" name=""/>
        <dsp:cNvSpPr/>
      </dsp:nvSpPr>
      <dsp:spPr>
        <a:xfrm>
          <a:off x="1157" y="4340854"/>
          <a:ext cx="1817640" cy="1415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sr-Latn-BA" sz="2800" kern="1200" dirty="0"/>
            <a:t>Predicate</a:t>
          </a:r>
        </a:p>
      </dsp:txBody>
      <dsp:txXfrm>
        <a:off x="70250" y="4409947"/>
        <a:ext cx="1679454" cy="127718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40B24-1478-4CA7-A1B3-05B327B116E7}" type="datetimeFigureOut">
              <a:rPr lang="hr-HR"/>
              <a:t>17.2.2017.</a:t>
            </a:fld>
            <a:endParaRPr lang="hr-HR"/>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D9E4B-9B07-4614-8167-90429A008BD6}" type="slidenum">
              <a:rPr lang="hr-HR"/>
              <a:t>‹#›</a:t>
            </a:fld>
            <a:endParaRPr lang="hr-HR"/>
          </a:p>
        </p:txBody>
      </p:sp>
    </p:spTree>
    <p:extLst>
      <p:ext uri="{BB962C8B-B14F-4D97-AF65-F5344CB8AC3E}">
        <p14:creationId xmlns:p14="http://schemas.microsoft.com/office/powerpoint/2010/main" val="57947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2</a:t>
            </a:fld>
            <a:endParaRPr lang="hr-HR"/>
          </a:p>
        </p:txBody>
      </p:sp>
    </p:spTree>
    <p:extLst>
      <p:ext uri="{BB962C8B-B14F-4D97-AF65-F5344CB8AC3E}">
        <p14:creationId xmlns:p14="http://schemas.microsoft.com/office/powerpoint/2010/main" val="67645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a:solidFill>
                <a:srgbClr val="000000"/>
              </a:solidFill>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10</a:t>
            </a:fld>
            <a:endParaRPr lang="hr-HR"/>
          </a:p>
        </p:txBody>
      </p:sp>
    </p:spTree>
    <p:extLst>
      <p:ext uri="{BB962C8B-B14F-4D97-AF65-F5344CB8AC3E}">
        <p14:creationId xmlns:p14="http://schemas.microsoft.com/office/powerpoint/2010/main" val="155770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17</a:t>
            </a:fld>
            <a:endParaRPr lang="hr-HR"/>
          </a:p>
        </p:txBody>
      </p:sp>
    </p:spTree>
    <p:extLst>
      <p:ext uri="{BB962C8B-B14F-4D97-AF65-F5344CB8AC3E}">
        <p14:creationId xmlns:p14="http://schemas.microsoft.com/office/powerpoint/2010/main" val="1327100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19</a:t>
            </a:fld>
            <a:endParaRPr lang="hr-HR"/>
          </a:p>
        </p:txBody>
      </p:sp>
    </p:spTree>
    <p:extLst>
      <p:ext uri="{BB962C8B-B14F-4D97-AF65-F5344CB8AC3E}">
        <p14:creationId xmlns:p14="http://schemas.microsoft.com/office/powerpoint/2010/main" val="238367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376557"/>
            <a:ext cx="8596668" cy="802640"/>
          </a:xfrm>
        </p:spPr>
        <p:txBody>
          <a:bodyPr/>
          <a:lstStyle/>
          <a:p>
            <a:r>
              <a:rPr lang="en-US"/>
              <a:t>Click to edit Master title style</a:t>
            </a:r>
            <a:endParaRPr lang="en-US" dirty="0"/>
          </a:p>
        </p:txBody>
      </p:sp>
      <p:sp>
        <p:nvSpPr>
          <p:cNvPr id="3" name="Content Placeholder 2"/>
          <p:cNvSpPr>
            <a:spLocks noGrp="1"/>
          </p:cNvSpPr>
          <p:nvPr>
            <p:ph idx="1"/>
          </p:nvPr>
        </p:nvSpPr>
        <p:spPr>
          <a:xfrm>
            <a:off x="677334" y="1280160"/>
            <a:ext cx="8596668" cy="4761203"/>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2/17/2017</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418240"/>
            <a:ext cx="8596668" cy="734351"/>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1244137"/>
            <a:ext cx="8596668" cy="4797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7" name="Picture 6"/>
          <p:cNvPicPr>
            <a:picLocks noChangeAspect="1"/>
          </p:cNvPicPr>
          <p:nvPr userDrawn="1"/>
        </p:nvPicPr>
        <p:blipFill>
          <a:blip r:embed="rId18"/>
          <a:stretch>
            <a:fillRect/>
          </a:stretch>
        </p:blipFill>
        <p:spPr>
          <a:xfrm>
            <a:off x="9613566" y="6107757"/>
            <a:ext cx="2530059" cy="5974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ransition spd="slow">
    <p:cover/>
  </p:transition>
  <p:txStyles>
    <p:titleStyle>
      <a:lvl1pPr algn="just"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just"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just"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just"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just"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just"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books.me/book/view/c-sharp-6-0-pocket-reference" TargetMode="External"/><Relationship Id="rId2" Type="http://schemas.openxmlformats.org/officeDocument/2006/relationships/hyperlink" Target="https://github.com/Ratomir/StartCourse" TargetMode="External"/><Relationship Id="rId1" Type="http://schemas.openxmlformats.org/officeDocument/2006/relationships/slideLayout" Target="../slideLayouts/slideLayout2.xml"/><Relationship Id="rId4" Type="http://schemas.openxmlformats.org/officeDocument/2006/relationships/hyperlink" Target="https://www.geekbooks.me/book/view/c-sharp-6-0-in-a-nutshell-6th-edition"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612" y="934948"/>
            <a:ext cx="8801392" cy="3115888"/>
          </a:xfrm>
        </p:spPr>
        <p:txBody>
          <a:bodyPr/>
          <a:lstStyle/>
          <a:p>
            <a:r>
              <a:rPr lang="sr-Latn-BA" dirty="0"/>
              <a:t>Delegati, događaji, anonimne metode, Lambda izrazi</a:t>
            </a:r>
          </a:p>
        </p:txBody>
      </p:sp>
      <p:sp>
        <p:nvSpPr>
          <p:cNvPr id="3" name="Subtitle 2"/>
          <p:cNvSpPr>
            <a:spLocks noGrp="1"/>
          </p:cNvSpPr>
          <p:nvPr>
            <p:ph type="subTitle" idx="1"/>
          </p:nvPr>
        </p:nvSpPr>
        <p:spPr/>
        <p:txBody>
          <a:bodyPr/>
          <a:lstStyle/>
          <a:p>
            <a:endParaRPr lang="sr-Latn-B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11" y="5462754"/>
            <a:ext cx="2531262" cy="599187"/>
          </a:xfrm>
          <a:prstGeom prst="rect">
            <a:avLst/>
          </a:prstGeom>
        </p:spPr>
      </p:pic>
    </p:spTree>
    <p:extLst>
      <p:ext uri="{BB962C8B-B14F-4D97-AF65-F5344CB8AC3E}">
        <p14:creationId xmlns:p14="http://schemas.microsoft.com/office/powerpoint/2010/main" val="323843270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Multicast delegati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2551333"/>
              </p:ext>
            </p:extLst>
          </p:nvPr>
        </p:nvGraphicFramePr>
        <p:xfrm>
          <a:off x="1427252" y="1930400"/>
          <a:ext cx="7096832" cy="3909134"/>
        </p:xfrm>
        <a:graphic>
          <a:graphicData uri="http://schemas.openxmlformats.org/drawingml/2006/table">
            <a:tbl>
              <a:tblPr>
                <a:tableStyleId>{1E171933-4619-4E11-9A3F-F7608DF75F80}</a:tableStyleId>
              </a:tblPr>
              <a:tblGrid>
                <a:gridCol w="3548416">
                  <a:extLst>
                    <a:ext uri="{9D8B030D-6E8A-4147-A177-3AD203B41FA5}">
                      <a16:colId xmlns:a16="http://schemas.microsoft.com/office/drawing/2014/main" val="20000"/>
                    </a:ext>
                  </a:extLst>
                </a:gridCol>
                <a:gridCol w="3548416">
                  <a:extLst>
                    <a:ext uri="{9D8B030D-6E8A-4147-A177-3AD203B41FA5}">
                      <a16:colId xmlns:a16="http://schemas.microsoft.com/office/drawing/2014/main" val="20001"/>
                    </a:ext>
                  </a:extLst>
                </a:gridCol>
              </a:tblGrid>
              <a:tr h="257924">
                <a:tc>
                  <a:txBody>
                    <a:bodyPr/>
                    <a:lstStyle/>
                    <a:p>
                      <a:r>
                        <a:rPr lang="sr-Latn-BA" sz="1500" b="1" dirty="0">
                          <a:effectLst/>
                        </a:rPr>
                        <a:t>Expression</a:t>
                      </a:r>
                    </a:p>
                  </a:txBody>
                  <a:tcPr marL="31454" marR="31454" marT="15727" marB="15727" anchor="ctr">
                    <a:solidFill>
                      <a:schemeClr val="bg2">
                        <a:lumMod val="50000"/>
                      </a:schemeClr>
                    </a:solidFill>
                  </a:tcPr>
                </a:tc>
                <a:tc>
                  <a:txBody>
                    <a:bodyPr/>
                    <a:lstStyle/>
                    <a:p>
                      <a:r>
                        <a:rPr lang="sr-Latn-BA" sz="1500" b="1" dirty="0">
                          <a:effectLst/>
                        </a:rPr>
                        <a:t>Result</a:t>
                      </a:r>
                    </a:p>
                  </a:txBody>
                  <a:tcPr marL="31454" marR="31454" marT="15727" marB="15727" anchor="ctr">
                    <a:solidFill>
                      <a:schemeClr val="bg2">
                        <a:lumMod val="50000"/>
                      </a:schemeClr>
                    </a:solidFill>
                  </a:tcPr>
                </a:tc>
                <a:extLst>
                  <a:ext uri="{0D108BD9-81ED-4DB2-BD59-A6C34878D82A}">
                    <a16:rowId xmlns:a16="http://schemas.microsoft.com/office/drawing/2014/main" val="10000"/>
                  </a:ext>
                </a:extLst>
              </a:tr>
              <a:tr h="301959">
                <a:tc>
                  <a:txBody>
                    <a:bodyPr/>
                    <a:lstStyle/>
                    <a:p>
                      <a:r>
                        <a:rPr lang="sr-Latn-BA" sz="1500" dirty="0"/>
                        <a:t>null + d1</a:t>
                      </a:r>
                    </a:p>
                  </a:txBody>
                  <a:tcPr marL="75490" marR="75490" marT="37745" marB="37745" anchor="ctr"/>
                </a:tc>
                <a:tc>
                  <a:txBody>
                    <a:bodyPr/>
                    <a:lstStyle/>
                    <a:p>
                      <a:r>
                        <a:rPr lang="sr-Latn-BA" sz="1500" dirty="0"/>
                        <a:t>d1</a:t>
                      </a:r>
                    </a:p>
                  </a:txBody>
                  <a:tcPr marL="75490" marR="75490" marT="37745" marB="37745" anchor="ctr"/>
                </a:tc>
                <a:extLst>
                  <a:ext uri="{0D108BD9-81ED-4DB2-BD59-A6C34878D82A}">
                    <a16:rowId xmlns:a16="http://schemas.microsoft.com/office/drawing/2014/main" val="10001"/>
                  </a:ext>
                </a:extLst>
              </a:tr>
              <a:tr h="301959">
                <a:tc>
                  <a:txBody>
                    <a:bodyPr/>
                    <a:lstStyle/>
                    <a:p>
                      <a:r>
                        <a:rPr lang="sr-Latn-BA" sz="1500" dirty="0"/>
                        <a:t>d1 + </a:t>
                      </a:r>
                      <a:r>
                        <a:rPr lang="en-US" sz="1500" dirty="0"/>
                        <a:t>null</a:t>
                      </a:r>
                    </a:p>
                  </a:txBody>
                  <a:tcPr marL="75490" marR="75490" marT="37745" marB="37745" anchor="ctr"/>
                </a:tc>
                <a:tc>
                  <a:txBody>
                    <a:bodyPr/>
                    <a:lstStyle/>
                    <a:p>
                      <a:r>
                        <a:rPr lang="sr-Latn-BA" sz="1500" dirty="0"/>
                        <a:t>d1</a:t>
                      </a:r>
                    </a:p>
                  </a:txBody>
                  <a:tcPr marL="75490" marR="75490" marT="37745" marB="37745" anchor="ctr"/>
                </a:tc>
                <a:extLst>
                  <a:ext uri="{0D108BD9-81ED-4DB2-BD59-A6C34878D82A}">
                    <a16:rowId xmlns:a16="http://schemas.microsoft.com/office/drawing/2014/main" val="10002"/>
                  </a:ext>
                </a:extLst>
              </a:tr>
              <a:tr h="301959">
                <a:tc>
                  <a:txBody>
                    <a:bodyPr/>
                    <a:lstStyle/>
                    <a:p>
                      <a:r>
                        <a:rPr lang="sr-Latn-BA" sz="1500" dirty="0"/>
                        <a:t>d1 + d2</a:t>
                      </a:r>
                    </a:p>
                  </a:txBody>
                  <a:tcPr marL="75490" marR="75490" marT="37745" marB="37745" anchor="ctr"/>
                </a:tc>
                <a:tc>
                  <a:txBody>
                    <a:bodyPr/>
                    <a:lstStyle/>
                    <a:p>
                      <a:r>
                        <a:rPr lang="sr-Latn-BA" sz="1500" dirty="0"/>
                        <a:t>[d1, d2]</a:t>
                      </a:r>
                    </a:p>
                  </a:txBody>
                  <a:tcPr marL="75490" marR="75490" marT="37745" marB="37745" anchor="ctr"/>
                </a:tc>
                <a:extLst>
                  <a:ext uri="{0D108BD9-81ED-4DB2-BD59-A6C34878D82A}">
                    <a16:rowId xmlns:a16="http://schemas.microsoft.com/office/drawing/2014/main" val="10003"/>
                  </a:ext>
                </a:extLst>
              </a:tr>
              <a:tr h="301959">
                <a:tc>
                  <a:txBody>
                    <a:bodyPr/>
                    <a:lstStyle/>
                    <a:p>
                      <a:r>
                        <a:rPr lang="sr-Latn-BA" sz="1500" dirty="0"/>
                        <a:t>d1 + [d2, d3]</a:t>
                      </a:r>
                    </a:p>
                  </a:txBody>
                  <a:tcPr marL="75490" marR="75490" marT="37745" marB="37745" anchor="ctr"/>
                </a:tc>
                <a:tc>
                  <a:txBody>
                    <a:bodyPr/>
                    <a:lstStyle/>
                    <a:p>
                      <a:r>
                        <a:rPr lang="sr-Latn-BA" sz="1500" dirty="0"/>
                        <a:t>[d1, d2, d3]</a:t>
                      </a:r>
                    </a:p>
                  </a:txBody>
                  <a:tcPr marL="75490" marR="75490" marT="37745" marB="37745" anchor="ctr"/>
                </a:tc>
                <a:extLst>
                  <a:ext uri="{0D108BD9-81ED-4DB2-BD59-A6C34878D82A}">
                    <a16:rowId xmlns:a16="http://schemas.microsoft.com/office/drawing/2014/main" val="10004"/>
                  </a:ext>
                </a:extLst>
              </a:tr>
              <a:tr h="301959">
                <a:tc>
                  <a:txBody>
                    <a:bodyPr/>
                    <a:lstStyle/>
                    <a:p>
                      <a:r>
                        <a:rPr lang="sr-Latn-BA" sz="1500" dirty="0"/>
                        <a:t>[d1, d2] + [d2, d3]</a:t>
                      </a:r>
                    </a:p>
                  </a:txBody>
                  <a:tcPr marL="75490" marR="75490" marT="37745" marB="37745" anchor="ctr"/>
                </a:tc>
                <a:tc>
                  <a:txBody>
                    <a:bodyPr/>
                    <a:lstStyle/>
                    <a:p>
                      <a:r>
                        <a:rPr lang="sr-Latn-BA" sz="1500" dirty="0"/>
                        <a:t>[d1, d2, d2, d3]</a:t>
                      </a:r>
                    </a:p>
                  </a:txBody>
                  <a:tcPr marL="75490" marR="75490" marT="37745" marB="37745" anchor="ctr"/>
                </a:tc>
                <a:extLst>
                  <a:ext uri="{0D108BD9-81ED-4DB2-BD59-A6C34878D82A}">
                    <a16:rowId xmlns:a16="http://schemas.microsoft.com/office/drawing/2014/main" val="10005"/>
                  </a:ext>
                </a:extLst>
              </a:tr>
              <a:tr h="301959">
                <a:tc>
                  <a:txBody>
                    <a:bodyPr/>
                    <a:lstStyle/>
                    <a:p>
                      <a:r>
                        <a:rPr lang="sr-Latn-BA" sz="1500" dirty="0"/>
                        <a:t>[d1, d2] - d1</a:t>
                      </a:r>
                    </a:p>
                  </a:txBody>
                  <a:tcPr marL="75490" marR="75490" marT="37745" marB="37745" anchor="ctr"/>
                </a:tc>
                <a:tc>
                  <a:txBody>
                    <a:bodyPr/>
                    <a:lstStyle/>
                    <a:p>
                      <a:r>
                        <a:rPr lang="sr-Latn-BA" sz="1500" dirty="0"/>
                        <a:t>d2</a:t>
                      </a:r>
                    </a:p>
                  </a:txBody>
                  <a:tcPr marL="75490" marR="75490" marT="37745" marB="37745" anchor="ctr"/>
                </a:tc>
                <a:extLst>
                  <a:ext uri="{0D108BD9-81ED-4DB2-BD59-A6C34878D82A}">
                    <a16:rowId xmlns:a16="http://schemas.microsoft.com/office/drawing/2014/main" val="10006"/>
                  </a:ext>
                </a:extLst>
              </a:tr>
              <a:tr h="301959">
                <a:tc>
                  <a:txBody>
                    <a:bodyPr/>
                    <a:lstStyle/>
                    <a:p>
                      <a:r>
                        <a:rPr lang="sr-Latn-BA" sz="1500" dirty="0"/>
                        <a:t>[d1, d2] - d2</a:t>
                      </a:r>
                    </a:p>
                  </a:txBody>
                  <a:tcPr marL="75490" marR="75490" marT="37745" marB="37745" anchor="ctr"/>
                </a:tc>
                <a:tc>
                  <a:txBody>
                    <a:bodyPr/>
                    <a:lstStyle/>
                    <a:p>
                      <a:r>
                        <a:rPr lang="sr-Latn-BA" sz="1500" dirty="0"/>
                        <a:t>d1</a:t>
                      </a:r>
                    </a:p>
                  </a:txBody>
                  <a:tcPr marL="75490" marR="75490" marT="37745" marB="37745" anchor="ctr"/>
                </a:tc>
                <a:extLst>
                  <a:ext uri="{0D108BD9-81ED-4DB2-BD59-A6C34878D82A}">
                    <a16:rowId xmlns:a16="http://schemas.microsoft.com/office/drawing/2014/main" val="10007"/>
                  </a:ext>
                </a:extLst>
              </a:tr>
              <a:tr h="301959">
                <a:tc>
                  <a:txBody>
                    <a:bodyPr/>
                    <a:lstStyle/>
                    <a:p>
                      <a:r>
                        <a:rPr lang="sr-Latn-BA" sz="1500" dirty="0"/>
                        <a:t>[d1, d2, d1] - d1</a:t>
                      </a:r>
                    </a:p>
                  </a:txBody>
                  <a:tcPr marL="75490" marR="75490" marT="37745" marB="37745" anchor="ctr"/>
                </a:tc>
                <a:tc>
                  <a:txBody>
                    <a:bodyPr/>
                    <a:lstStyle/>
                    <a:p>
                      <a:r>
                        <a:rPr lang="sr-Latn-BA" sz="1500" dirty="0"/>
                        <a:t>[d1, d2]</a:t>
                      </a:r>
                    </a:p>
                  </a:txBody>
                  <a:tcPr marL="75490" marR="75490" marT="37745" marB="37745" anchor="ctr"/>
                </a:tc>
                <a:extLst>
                  <a:ext uri="{0D108BD9-81ED-4DB2-BD59-A6C34878D82A}">
                    <a16:rowId xmlns:a16="http://schemas.microsoft.com/office/drawing/2014/main" val="10008"/>
                  </a:ext>
                </a:extLst>
              </a:tr>
              <a:tr h="301959">
                <a:tc>
                  <a:txBody>
                    <a:bodyPr/>
                    <a:lstStyle/>
                    <a:p>
                      <a:r>
                        <a:rPr lang="sr-Latn-BA" sz="1500" dirty="0"/>
                        <a:t>[d1, d2, d3] - [d1, d2]</a:t>
                      </a:r>
                    </a:p>
                  </a:txBody>
                  <a:tcPr marL="75490" marR="75490" marT="37745" marB="37745" anchor="ctr"/>
                </a:tc>
                <a:tc>
                  <a:txBody>
                    <a:bodyPr/>
                    <a:lstStyle/>
                    <a:p>
                      <a:r>
                        <a:rPr lang="sr-Latn-BA" sz="1500" dirty="0"/>
                        <a:t>d3</a:t>
                      </a:r>
                    </a:p>
                  </a:txBody>
                  <a:tcPr marL="75490" marR="75490" marT="37745" marB="37745" anchor="ctr"/>
                </a:tc>
                <a:extLst>
                  <a:ext uri="{0D108BD9-81ED-4DB2-BD59-A6C34878D82A}">
                    <a16:rowId xmlns:a16="http://schemas.microsoft.com/office/drawing/2014/main" val="10009"/>
                  </a:ext>
                </a:extLst>
              </a:tr>
              <a:tr h="301959">
                <a:tc>
                  <a:txBody>
                    <a:bodyPr/>
                    <a:lstStyle/>
                    <a:p>
                      <a:r>
                        <a:rPr lang="sr-Latn-BA" sz="1500" dirty="0"/>
                        <a:t>[d1, d2, d3] - [d2, d1]</a:t>
                      </a:r>
                    </a:p>
                  </a:txBody>
                  <a:tcPr marL="75490" marR="75490" marT="37745" marB="37745" anchor="ctr"/>
                </a:tc>
                <a:tc>
                  <a:txBody>
                    <a:bodyPr/>
                    <a:lstStyle/>
                    <a:p>
                      <a:r>
                        <a:rPr lang="sr-Latn-BA" sz="1500" dirty="0"/>
                        <a:t>[d1, d2, d3]</a:t>
                      </a:r>
                    </a:p>
                  </a:txBody>
                  <a:tcPr marL="75490" marR="75490" marT="37745" marB="37745" anchor="ctr"/>
                </a:tc>
                <a:extLst>
                  <a:ext uri="{0D108BD9-81ED-4DB2-BD59-A6C34878D82A}">
                    <a16:rowId xmlns:a16="http://schemas.microsoft.com/office/drawing/2014/main" val="10010"/>
                  </a:ext>
                </a:extLst>
              </a:tr>
              <a:tr h="301959">
                <a:tc>
                  <a:txBody>
                    <a:bodyPr/>
                    <a:lstStyle/>
                    <a:p>
                      <a:r>
                        <a:rPr lang="sr-Latn-BA" sz="1500" dirty="0"/>
                        <a:t>[d1, d2, d3, d1, d2] - [d1, d2]</a:t>
                      </a:r>
                    </a:p>
                  </a:txBody>
                  <a:tcPr marL="75490" marR="75490" marT="37745" marB="37745" anchor="ctr"/>
                </a:tc>
                <a:tc>
                  <a:txBody>
                    <a:bodyPr/>
                    <a:lstStyle/>
                    <a:p>
                      <a:r>
                        <a:rPr lang="sr-Latn-BA" sz="1500" dirty="0"/>
                        <a:t>[d1, d2, d3]</a:t>
                      </a:r>
                    </a:p>
                  </a:txBody>
                  <a:tcPr marL="75490" marR="75490" marT="37745" marB="37745" anchor="ctr"/>
                </a:tc>
                <a:extLst>
                  <a:ext uri="{0D108BD9-81ED-4DB2-BD59-A6C34878D82A}">
                    <a16:rowId xmlns:a16="http://schemas.microsoft.com/office/drawing/2014/main" val="10011"/>
                  </a:ext>
                </a:extLst>
              </a:tr>
              <a:tr h="301959">
                <a:tc>
                  <a:txBody>
                    <a:bodyPr/>
                    <a:lstStyle/>
                    <a:p>
                      <a:r>
                        <a:rPr lang="sr-Latn-BA" sz="1500" dirty="0"/>
                        <a:t>[d1, d2] - [d1, d2]</a:t>
                      </a:r>
                    </a:p>
                  </a:txBody>
                  <a:tcPr marL="75490" marR="75490" marT="37745" marB="37745" anchor="ctr"/>
                </a:tc>
                <a:tc>
                  <a:txBody>
                    <a:bodyPr/>
                    <a:lstStyle/>
                    <a:p>
                      <a:r>
                        <a:rPr lang="sr-Latn-BA" sz="1500" dirty="0"/>
                        <a:t>null</a:t>
                      </a:r>
                    </a:p>
                  </a:txBody>
                  <a:tcPr marL="75490" marR="75490" marT="37745" marB="37745"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3997597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Generic Delegate type	</a:t>
            </a:r>
          </a:p>
        </p:txBody>
      </p:sp>
      <p:sp>
        <p:nvSpPr>
          <p:cNvPr id="3" name="Content Placeholder 2"/>
          <p:cNvSpPr>
            <a:spLocks noGrp="1"/>
          </p:cNvSpPr>
          <p:nvPr>
            <p:ph idx="1"/>
          </p:nvPr>
        </p:nvSpPr>
        <p:spPr/>
        <p:txBody>
          <a:bodyPr vert="horz" lIns="91440" tIns="45720" rIns="91440" bIns="45720" rtlCol="0" anchor="t">
            <a:normAutofit/>
          </a:bodyPr>
          <a:lstStyle/>
          <a:p>
            <a:r>
              <a:rPr lang="sr-Latn-BA" dirty="0"/>
              <a:t>Delegati mogu definisati i vlastiti tip parametra.</a:t>
            </a:r>
          </a:p>
          <a:p>
            <a:r>
              <a:rPr lang="sr-Latn-BA" dirty="0"/>
              <a:t>Kod koji se koristi kao referenca može direktno specificirati tip argumenta koje može da prihvati i vrati.</a:t>
            </a:r>
          </a:p>
          <a:p>
            <a:r>
              <a:rPr lang="sr-Latn-BA" dirty="0"/>
              <a:t>Primjer:</a:t>
            </a:r>
          </a:p>
          <a:p>
            <a:pPr lvl="1"/>
            <a:r>
              <a:rPr lang="sr-Latn-BA" b="1" dirty="0"/>
              <a:t>public delegate T Transform&lt;T&gt;(T arg);</a:t>
            </a:r>
          </a:p>
        </p:txBody>
      </p:sp>
    </p:spTree>
    <p:extLst>
      <p:ext uri="{BB962C8B-B14F-4D97-AF65-F5344CB8AC3E}">
        <p14:creationId xmlns:p14="http://schemas.microsoft.com/office/powerpoint/2010/main" val="281094740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26733"/>
          </a:xfrm>
        </p:spPr>
        <p:txBody>
          <a:bodyPr>
            <a:normAutofit fontScale="90000"/>
          </a:bodyPr>
          <a:lstStyle/>
          <a:p>
            <a:pPr algn="l"/>
            <a:r>
              <a:rPr lang="sr-Latn-BA" dirty="0"/>
              <a:t>Ugrađeni generički delegati</a:t>
            </a:r>
            <a:r>
              <a:rPr lang="sr-Latn-BA" dirty="0">
                <a:solidFill>
                  <a:schemeClr val="tx1"/>
                </a:solidFill>
              </a:rPr>
              <a:t/>
            </a:r>
            <a:br>
              <a:rPr lang="sr-Latn-BA" dirty="0">
                <a:solidFill>
                  <a:schemeClr val="tx1"/>
                </a:solidFill>
              </a:rPr>
            </a:br>
            <a:r>
              <a:rPr lang="sr-Latn-BA" dirty="0"/>
              <a:t>Action, Func, Predicate </a:t>
            </a:r>
          </a:p>
        </p:txBody>
      </p:sp>
      <p:sp>
        <p:nvSpPr>
          <p:cNvPr id="3" name="Content Placeholder 2"/>
          <p:cNvSpPr>
            <a:spLocks noGrp="1"/>
          </p:cNvSpPr>
          <p:nvPr>
            <p:ph idx="1"/>
          </p:nvPr>
        </p:nvSpPr>
        <p:spPr>
          <a:xfrm>
            <a:off x="677334" y="1736333"/>
            <a:ext cx="8596668" cy="4305029"/>
          </a:xfrm>
        </p:spPr>
        <p:txBody>
          <a:bodyPr vert="horz" lIns="91440" tIns="45720" rIns="91440" bIns="45720" rtlCol="0" anchor="t">
            <a:normAutofit fontScale="92500" lnSpcReduction="20000"/>
          </a:bodyPr>
          <a:lstStyle/>
          <a:p>
            <a:r>
              <a:rPr lang="sr-Latn-BA" dirty="0"/>
              <a:t>Upotrebom generičkih delegata postaje moguće pisati male setove </a:t>
            </a:r>
            <a:r>
              <a:rPr lang="sr-Latn-BA" i="1" dirty="0"/>
              <a:t>delegat tipova</a:t>
            </a:r>
            <a:r>
              <a:rPr lang="sr-Latn-BA" dirty="0"/>
              <a:t> koji su toliko generički da mogu raditi sa metodama bilo kojeg povratnog tipa i broja argumenata.</a:t>
            </a:r>
          </a:p>
          <a:p>
            <a:r>
              <a:rPr lang="sr-Latn-BA" dirty="0"/>
              <a:t>Pomenuti delegati su </a:t>
            </a:r>
            <a:r>
              <a:rPr lang="sr-Latn-BA" i="1" dirty="0"/>
              <a:t>Func </a:t>
            </a:r>
            <a:r>
              <a:rPr lang="sr-Latn-BA" dirty="0"/>
              <a:t>i </a:t>
            </a:r>
            <a:r>
              <a:rPr lang="sr-Latn-BA" i="1" dirty="0"/>
              <a:t>Action </a:t>
            </a:r>
            <a:r>
              <a:rPr lang="sr-Latn-BA" dirty="0"/>
              <a:t>delegati definisani u </a:t>
            </a:r>
            <a:r>
              <a:rPr lang="sr-Latn-BA" i="1" dirty="0"/>
              <a:t>System</a:t>
            </a:r>
            <a:r>
              <a:rPr lang="sr-Latn-BA" dirty="0"/>
              <a:t> namespace-u.</a:t>
            </a:r>
          </a:p>
          <a:p>
            <a:r>
              <a:rPr lang="sr-Latn-BA" i="1" dirty="0"/>
              <a:t>Func</a:t>
            </a:r>
          </a:p>
          <a:p>
            <a:pPr lvl="1"/>
            <a:r>
              <a:rPr lang="sr-Latn-BA" dirty="0"/>
              <a:t>Delegat na metodu, prima 0, 1 ili više parametara i vraća vrijednost ili referencu.</a:t>
            </a:r>
          </a:p>
          <a:p>
            <a:pPr lvl="2"/>
            <a:r>
              <a:rPr lang="sr-Latn-BA" dirty="0"/>
              <a:t>Zadnji parametar delegata je ujedno i povratni tip.</a:t>
            </a:r>
          </a:p>
          <a:p>
            <a:pPr lvl="2"/>
            <a:r>
              <a:rPr lang="sr-Latn-BA" dirty="0"/>
              <a:t>Prima do 16 argumenata.</a:t>
            </a:r>
          </a:p>
          <a:p>
            <a:r>
              <a:rPr lang="sr-Latn-BA" i="1" dirty="0"/>
              <a:t>Action</a:t>
            </a:r>
          </a:p>
          <a:p>
            <a:pPr lvl="1"/>
            <a:r>
              <a:rPr lang="sr-Latn-BA" dirty="0"/>
              <a:t>Delegat na metodu, prima 0, 1 ili više parametara ali ne vraća vrijednost.</a:t>
            </a:r>
          </a:p>
          <a:p>
            <a:pPr lvl="2"/>
            <a:r>
              <a:rPr lang="sr-Latn-BA" dirty="0"/>
              <a:t>Koristi se za funkcije koje vraćaju </a:t>
            </a:r>
            <a:r>
              <a:rPr lang="sr-Latn-BA" i="1" dirty="0"/>
              <a:t>void.</a:t>
            </a:r>
          </a:p>
          <a:p>
            <a:pPr lvl="2"/>
            <a:r>
              <a:rPr lang="sr-Latn-BA" dirty="0"/>
              <a:t>Prima do 16 argumenata.</a:t>
            </a:r>
          </a:p>
          <a:p>
            <a:r>
              <a:rPr lang="sr-Latn-BA" i="1" dirty="0"/>
              <a:t>Predicate</a:t>
            </a:r>
          </a:p>
          <a:p>
            <a:pPr lvl="1"/>
            <a:r>
              <a:rPr lang="sr-Latn-BA" dirty="0"/>
              <a:t>Poseban tip </a:t>
            </a:r>
            <a:r>
              <a:rPr lang="sr-Latn-BA" i="1" dirty="0"/>
              <a:t>Func </a:t>
            </a:r>
            <a:r>
              <a:rPr lang="sr-Latn-BA" dirty="0"/>
              <a:t>delegata koji se koristi kao iskaz u slučajevima poređenja.</a:t>
            </a:r>
          </a:p>
          <a:p>
            <a:pPr lvl="1"/>
            <a:endParaRPr lang="sr-Latn-BA" dirty="0"/>
          </a:p>
          <a:p>
            <a:endParaRPr lang="sr-Latn-BA" dirty="0"/>
          </a:p>
        </p:txBody>
      </p:sp>
    </p:spTree>
    <p:extLst>
      <p:ext uri="{BB962C8B-B14F-4D97-AF65-F5344CB8AC3E}">
        <p14:creationId xmlns:p14="http://schemas.microsoft.com/office/powerpoint/2010/main" val="254088846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58947109"/>
              </p:ext>
            </p:extLst>
          </p:nvPr>
        </p:nvGraphicFramePr>
        <p:xfrm>
          <a:off x="410966" y="226031"/>
          <a:ext cx="8863209" cy="5969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10271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040"/>
          </a:xfrm>
        </p:spPr>
        <p:txBody>
          <a:bodyPr/>
          <a:lstStyle/>
          <a:p>
            <a:r>
              <a:rPr lang="sr-Latn-BA" dirty="0"/>
              <a:t>Func and Action</a:t>
            </a:r>
          </a:p>
        </p:txBody>
      </p:sp>
      <p:sp>
        <p:nvSpPr>
          <p:cNvPr id="3" name="Content Placeholder 2"/>
          <p:cNvSpPr>
            <a:spLocks noGrp="1"/>
          </p:cNvSpPr>
          <p:nvPr>
            <p:ph idx="1"/>
          </p:nvPr>
        </p:nvSpPr>
        <p:spPr>
          <a:xfrm>
            <a:off x="677334" y="1613043"/>
            <a:ext cx="8596668" cy="4428319"/>
          </a:xfrm>
        </p:spPr>
        <p:txBody>
          <a:bodyPr vert="horz" lIns="91440" tIns="45720" rIns="91440" bIns="45720" rtlCol="0" anchor="t">
            <a:normAutofit/>
          </a:bodyPr>
          <a:lstStyle/>
          <a:p>
            <a:r>
              <a:rPr lang="en-US" noProof="1"/>
              <a:t>Func&lt;</a:t>
            </a:r>
            <a:r>
              <a:rPr lang="en-US" b="1" noProof="1"/>
              <a:t>int</a:t>
            </a:r>
            <a:r>
              <a:rPr lang="en-US" noProof="1"/>
              <a:t>,</a:t>
            </a:r>
            <a:r>
              <a:rPr lang="en-US" b="1" noProof="1"/>
              <a:t>int</a:t>
            </a:r>
            <a:r>
              <a:rPr lang="en-US" noProof="1"/>
              <a:t>,</a:t>
            </a:r>
            <a:r>
              <a:rPr lang="en-US" b="1" noProof="1"/>
              <a:t>int</a:t>
            </a:r>
            <a:r>
              <a:rPr lang="en-US" noProof="1"/>
              <a:t>&gt; </a:t>
            </a:r>
            <a:r>
              <a:rPr lang="en-US" i="1" noProof="1"/>
              <a:t>function1</a:t>
            </a:r>
            <a:r>
              <a:rPr lang="en-US" noProof="1"/>
              <a:t> = </a:t>
            </a:r>
            <a:r>
              <a:rPr lang="en-US" b="1" noProof="1"/>
              <a:t>new</a:t>
            </a:r>
            <a:r>
              <a:rPr lang="en-US" noProof="1"/>
              <a:t> Func&lt;</a:t>
            </a:r>
            <a:r>
              <a:rPr lang="en-US" b="1" noProof="1"/>
              <a:t>int</a:t>
            </a:r>
            <a:r>
              <a:rPr lang="en-US" noProof="1"/>
              <a:t>,</a:t>
            </a:r>
            <a:r>
              <a:rPr lang="en-US" b="1" noProof="1"/>
              <a:t>int</a:t>
            </a:r>
            <a:r>
              <a:rPr lang="en-US" noProof="1"/>
              <a:t>,</a:t>
            </a:r>
            <a:r>
              <a:rPr lang="en-US" b="1" noProof="1"/>
              <a:t>int</a:t>
            </a:r>
            <a:r>
              <a:rPr lang="en-US" noProof="1"/>
              <a:t>&gt;(Method</a:t>
            </a:r>
            <a:r>
              <a:rPr lang="sr-Latn-BA" dirty="0"/>
              <a:t>Name</a:t>
            </a:r>
            <a:r>
              <a:rPr lang="en-US" dirty="0"/>
              <a:t>);</a:t>
            </a:r>
            <a:endParaRPr lang="sr-Latn-BA" dirty="0"/>
          </a:p>
          <a:p>
            <a:pPr marL="0" indent="0">
              <a:buNone/>
            </a:pPr>
            <a:r>
              <a:rPr lang="sr-Latn-BA" dirty="0"/>
              <a:t>	public int MethodName(int a, int b)</a:t>
            </a:r>
          </a:p>
          <a:p>
            <a:pPr marL="0" indent="0">
              <a:buNone/>
            </a:pPr>
            <a:r>
              <a:rPr lang="sr-Latn-BA" dirty="0"/>
              <a:t>	{</a:t>
            </a:r>
          </a:p>
          <a:p>
            <a:pPr marL="457200" lvl="1" indent="0">
              <a:buNone/>
            </a:pPr>
            <a:r>
              <a:rPr lang="sr-Latn-BA" dirty="0"/>
              <a:t>	return a*a + b*b;</a:t>
            </a:r>
          </a:p>
          <a:p>
            <a:pPr marL="457200" lvl="1" indent="0">
              <a:buNone/>
            </a:pPr>
            <a:r>
              <a:rPr lang="sr-Latn-BA" dirty="0"/>
              <a:t>}</a:t>
            </a:r>
          </a:p>
          <a:p>
            <a:r>
              <a:rPr lang="sr-Latn-BA" dirty="0"/>
              <a:t>Func&lt;int, string&gt; </a:t>
            </a:r>
            <a:r>
              <a:rPr lang="sr-Latn-BA" i="1" dirty="0"/>
              <a:t>function2 </a:t>
            </a:r>
            <a:r>
              <a:rPr lang="sr-Latn-BA" dirty="0"/>
              <a:t>= (x) =&gt; „Here is some value „ + x;</a:t>
            </a:r>
          </a:p>
          <a:p>
            <a:r>
              <a:rPr lang="sr-Latn-BA" dirty="0"/>
              <a:t>Func&lt;double&gt; func3 = () =&gt; Math.PI / 2;</a:t>
            </a:r>
          </a:p>
          <a:p>
            <a:pPr marL="0" indent="0">
              <a:buNone/>
            </a:pPr>
            <a:endParaRPr lang="sr-Latn-BA" u="sng" dirty="0"/>
          </a:p>
          <a:p>
            <a:r>
              <a:rPr lang="sr-Latn-BA" dirty="0"/>
              <a:t>Action&lt;int&gt; </a:t>
            </a:r>
            <a:r>
              <a:rPr lang="sr-Latn-BA" i="1" dirty="0"/>
              <a:t>function1 </a:t>
            </a:r>
            <a:r>
              <a:rPr lang="sr-Latn-BA" dirty="0"/>
              <a:t>= (x) =&gt; Console.WriteLine(„Value = “ + (x*x));</a:t>
            </a:r>
          </a:p>
          <a:p>
            <a:r>
              <a:rPr lang="sr-Latn-BA" dirty="0"/>
              <a:t>Action&lt;string&gt; done = () =&gt; Console.WriteLine(„Done“);</a:t>
            </a:r>
          </a:p>
        </p:txBody>
      </p:sp>
    </p:spTree>
    <p:extLst>
      <p:ext uri="{BB962C8B-B14F-4D97-AF65-F5344CB8AC3E}">
        <p14:creationId xmlns:p14="http://schemas.microsoft.com/office/powerpoint/2010/main" val="275216788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Ostale primjene delegata</a:t>
            </a:r>
          </a:p>
        </p:txBody>
      </p:sp>
      <p:sp>
        <p:nvSpPr>
          <p:cNvPr id="3" name="Content Placeholder 2"/>
          <p:cNvSpPr>
            <a:spLocks noGrp="1"/>
          </p:cNvSpPr>
          <p:nvPr>
            <p:ph idx="1"/>
          </p:nvPr>
        </p:nvSpPr>
        <p:spPr/>
        <p:txBody>
          <a:bodyPr/>
          <a:lstStyle/>
          <a:p>
            <a:r>
              <a:rPr lang="sr-Latn-BA" dirty="0"/>
              <a:t>Događaji (</a:t>
            </a:r>
            <a:r>
              <a:rPr lang="sr-Latn-BA" i="1" dirty="0"/>
              <a:t>Event</a:t>
            </a:r>
            <a:r>
              <a:rPr lang="sr-Latn-BA" dirty="0"/>
              <a:t>)</a:t>
            </a:r>
          </a:p>
          <a:p>
            <a:pPr lvl="1"/>
            <a:r>
              <a:rPr lang="sr-Latn-BA" dirty="0"/>
              <a:t>Omogućavaju posebno definisanje akcija kada se desi neki određeni eksterni događaj. Tada će se metode delegati uvijek izvršavati. Najveća primjena </a:t>
            </a:r>
            <a:r>
              <a:rPr lang="sr-Latn-BA" i="1" dirty="0"/>
              <a:t>event-a</a:t>
            </a:r>
            <a:r>
              <a:rPr lang="sr-Latn-BA" dirty="0"/>
              <a:t> je u Windows GUI okruženjima.</a:t>
            </a:r>
          </a:p>
          <a:p>
            <a:r>
              <a:rPr lang="sr-Latn-BA" dirty="0"/>
              <a:t>LINQ</a:t>
            </a:r>
          </a:p>
          <a:p>
            <a:pPr lvl="1"/>
            <a:r>
              <a:rPr lang="sr-Latn-BA" dirty="0"/>
              <a:t>Svaki </a:t>
            </a:r>
            <a:r>
              <a:rPr lang="sr-Latn-BA" i="1" dirty="0"/>
              <a:t>query</a:t>
            </a:r>
            <a:r>
              <a:rPr lang="sr-Latn-BA" dirty="0"/>
              <a:t>, odnosno izraz, se implementira sa metodom koja prima delegat. Mnoge metode za LINQ zahtjevaju upravo upotrebu delegata. Generički delegati imaju najveću primjenu u LINQ izrazima.</a:t>
            </a:r>
          </a:p>
          <a:p>
            <a:pPr marL="457200" lvl="1" indent="0">
              <a:buNone/>
            </a:pPr>
            <a:endParaRPr lang="sr-Latn-BA" dirty="0"/>
          </a:p>
        </p:txBody>
      </p:sp>
    </p:spTree>
    <p:extLst>
      <p:ext uri="{BB962C8B-B14F-4D97-AF65-F5344CB8AC3E}">
        <p14:creationId xmlns:p14="http://schemas.microsoft.com/office/powerpoint/2010/main" val="31112808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2. Events - događaji</a:t>
            </a:r>
          </a:p>
        </p:txBody>
      </p:sp>
      <p:sp>
        <p:nvSpPr>
          <p:cNvPr id="3" name="Subtitle 2"/>
          <p:cNvSpPr>
            <a:spLocks noGrp="1"/>
          </p:cNvSpPr>
          <p:nvPr>
            <p:ph type="subTitle" idx="1"/>
          </p:nvPr>
        </p:nvSpPr>
        <p:spPr/>
        <p:txBody>
          <a:bodyPr/>
          <a:lstStyle/>
          <a:p>
            <a:endParaRPr lang="sr-Latn-BA"/>
          </a:p>
        </p:txBody>
      </p:sp>
    </p:spTree>
    <p:extLst>
      <p:ext uri="{BB962C8B-B14F-4D97-AF65-F5344CB8AC3E}">
        <p14:creationId xmlns:p14="http://schemas.microsoft.com/office/powerpoint/2010/main" val="412712019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Događaji (event)</a:t>
            </a:r>
          </a:p>
        </p:txBody>
      </p:sp>
      <p:sp>
        <p:nvSpPr>
          <p:cNvPr id="3" name="Content Placeholder 2"/>
          <p:cNvSpPr>
            <a:spLocks noGrp="1"/>
          </p:cNvSpPr>
          <p:nvPr>
            <p:ph idx="1"/>
          </p:nvPr>
        </p:nvSpPr>
        <p:spPr>
          <a:xfrm>
            <a:off x="677334" y="1397285"/>
            <a:ext cx="8596668" cy="4644077"/>
          </a:xfrm>
        </p:spPr>
        <p:txBody>
          <a:bodyPr vert="horz" lIns="91440" tIns="45720" rIns="91440" bIns="45720" rtlCol="0" anchor="t">
            <a:normAutofit/>
          </a:bodyPr>
          <a:lstStyle/>
          <a:p>
            <a:r>
              <a:rPr lang="sr-Latn-BA" dirty="0"/>
              <a:t>Glavna potreba događaja jeste izvršavanje određenog koda u trenutku kada se nešto desi. 	Veza između događaja i metode koja se treba izvršiti je delegat.</a:t>
            </a:r>
          </a:p>
          <a:p>
            <a:r>
              <a:rPr lang="sr-Latn-BA" smtClean="0">
                <a:solidFill>
                  <a:schemeClr val="tx1"/>
                </a:solidFill>
              </a:rPr>
              <a:t>Kada </a:t>
            </a:r>
            <a:r>
              <a:rPr lang="sr-Latn-BA" dirty="0">
                <a:solidFill>
                  <a:schemeClr val="tx1"/>
                </a:solidFill>
              </a:rPr>
              <a:t>se govori o događajima u kontekst se stavlja klasa koja sadrži događaj i koja se koristi da pozove događaj na izvršavanje. Ta klasa se naziva </a:t>
            </a:r>
            <a:r>
              <a:rPr lang="sr-Latn-BA" i="1" dirty="0">
                <a:solidFill>
                  <a:schemeClr val="tx1"/>
                </a:solidFill>
              </a:rPr>
              <a:t>broadcaster </a:t>
            </a:r>
            <a:r>
              <a:rPr lang="sr-Latn-BA" dirty="0">
                <a:solidFill>
                  <a:schemeClr val="tx1"/>
                </a:solidFill>
              </a:rPr>
              <a:t>ili </a:t>
            </a:r>
            <a:r>
              <a:rPr lang="sr-Latn-BA" i="1" dirty="0">
                <a:solidFill>
                  <a:schemeClr val="tx1"/>
                </a:solidFill>
              </a:rPr>
              <a:t>publisher</a:t>
            </a:r>
            <a:r>
              <a:rPr lang="sr-Latn-BA" dirty="0">
                <a:solidFill>
                  <a:schemeClr val="tx1"/>
                </a:solidFill>
              </a:rPr>
              <a:t>. </a:t>
            </a:r>
          </a:p>
          <a:p>
            <a:r>
              <a:rPr lang="sr-Latn-BA" dirty="0">
                <a:solidFill>
                  <a:schemeClr val="tx1"/>
                </a:solidFill>
              </a:rPr>
              <a:t>Klasa koja prima i obrađuje događaje je </a:t>
            </a:r>
            <a:r>
              <a:rPr lang="sr-Latn-BA" i="1" dirty="0">
                <a:solidFill>
                  <a:schemeClr val="tx1"/>
                </a:solidFill>
              </a:rPr>
              <a:t>subscriber</a:t>
            </a:r>
            <a:r>
              <a:rPr lang="sr-Latn-BA" dirty="0">
                <a:solidFill>
                  <a:schemeClr val="tx1"/>
                </a:solidFill>
              </a:rPr>
              <a:t> klasa.</a:t>
            </a:r>
          </a:p>
          <a:p>
            <a:r>
              <a:rPr lang="sr-Latn-BA" i="1" noProof="1">
                <a:solidFill>
                  <a:schemeClr val="tx1"/>
                </a:solidFill>
              </a:rPr>
              <a:t>Broadcast</a:t>
            </a:r>
            <a:r>
              <a:rPr lang="sr-Latn-BA" dirty="0">
                <a:solidFill>
                  <a:schemeClr val="tx1"/>
                </a:solidFill>
              </a:rPr>
              <a:t> je klasa koja sadrži evente i delegate. </a:t>
            </a:r>
            <a:r>
              <a:rPr lang="sr-Latn-BA" i="1" dirty="0">
                <a:solidFill>
                  <a:schemeClr val="tx1"/>
                </a:solidFill>
              </a:rPr>
              <a:t>Broadcast</a:t>
            </a:r>
            <a:r>
              <a:rPr lang="sr-Latn-BA" dirty="0">
                <a:solidFill>
                  <a:schemeClr val="tx1"/>
                </a:solidFill>
              </a:rPr>
              <a:t> klasa odlučuje o pozivu „događaja“ pozivajući njen delegat.</a:t>
            </a:r>
          </a:p>
          <a:p>
            <a:r>
              <a:rPr lang="sr-Latn-BA" i="1" dirty="0">
                <a:solidFill>
                  <a:schemeClr val="tx1"/>
                </a:solidFill>
              </a:rPr>
              <a:t>Subscriber</a:t>
            </a:r>
            <a:r>
              <a:rPr lang="sr-Latn-BA" dirty="0">
                <a:solidFill>
                  <a:schemeClr val="tx1"/>
                </a:solidFill>
              </a:rPr>
              <a:t> je klasa koja prihvata događaj.</a:t>
            </a:r>
          </a:p>
          <a:p>
            <a:r>
              <a:rPr lang="sr-Latn-BA" dirty="0">
                <a:solidFill>
                  <a:schemeClr val="tx1"/>
                </a:solidFill>
              </a:rPr>
              <a:t>Delegat u </a:t>
            </a:r>
            <a:r>
              <a:rPr lang="sr-Latn-BA" i="1" dirty="0">
                <a:solidFill>
                  <a:schemeClr val="tx1"/>
                </a:solidFill>
              </a:rPr>
              <a:t>broadcast</a:t>
            </a:r>
            <a:r>
              <a:rPr lang="sr-Latn-BA" dirty="0">
                <a:solidFill>
                  <a:schemeClr val="tx1"/>
                </a:solidFill>
              </a:rPr>
              <a:t> klasi poziva metodu (</a:t>
            </a:r>
            <a:r>
              <a:rPr lang="sr-Latn-BA" i="1" dirty="0">
                <a:solidFill>
                  <a:schemeClr val="tx1"/>
                </a:solidFill>
              </a:rPr>
              <a:t>event handler</a:t>
            </a:r>
            <a:r>
              <a:rPr lang="sr-Latn-BA" dirty="0">
                <a:solidFill>
                  <a:schemeClr val="tx1"/>
                </a:solidFill>
              </a:rPr>
              <a:t>) </a:t>
            </a:r>
            <a:r>
              <a:rPr lang="sr-Latn-BA" i="1" dirty="0">
                <a:solidFill>
                  <a:schemeClr val="tx1"/>
                </a:solidFill>
              </a:rPr>
              <a:t>subscriber</a:t>
            </a:r>
            <a:r>
              <a:rPr lang="sr-Latn-BA" dirty="0">
                <a:solidFill>
                  <a:schemeClr val="tx1"/>
                </a:solidFill>
              </a:rPr>
              <a:t> klase. </a:t>
            </a:r>
          </a:p>
        </p:txBody>
      </p:sp>
    </p:spTree>
    <p:extLst>
      <p:ext uri="{BB962C8B-B14F-4D97-AF65-F5344CB8AC3E}">
        <p14:creationId xmlns:p14="http://schemas.microsoft.com/office/powerpoint/2010/main" val="256272289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92410" y="428346"/>
            <a:ext cx="6219384" cy="6004098"/>
          </a:xfrm>
          <a:prstGeom prst="rect">
            <a:avLst/>
          </a:prstGeom>
        </p:spPr>
      </p:pic>
    </p:spTree>
    <p:extLst>
      <p:ext uri="{BB962C8B-B14F-4D97-AF65-F5344CB8AC3E}">
        <p14:creationId xmlns:p14="http://schemas.microsoft.com/office/powerpoint/2010/main" val="296633452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Događaji u C#</a:t>
            </a:r>
          </a:p>
        </p:txBody>
      </p:sp>
      <p:sp>
        <p:nvSpPr>
          <p:cNvPr id="3" name="Content Placeholder 2"/>
          <p:cNvSpPr>
            <a:spLocks noGrp="1"/>
          </p:cNvSpPr>
          <p:nvPr>
            <p:ph idx="1"/>
          </p:nvPr>
        </p:nvSpPr>
        <p:spPr>
          <a:xfrm>
            <a:off x="677334" y="1469205"/>
            <a:ext cx="8596668" cy="4572158"/>
          </a:xfrm>
        </p:spPr>
        <p:txBody>
          <a:bodyPr vert="horz" lIns="91440" tIns="45720" rIns="91440" bIns="45720" rtlCol="0" anchor="t">
            <a:normAutofit fontScale="92500" lnSpcReduction="20000"/>
          </a:bodyPr>
          <a:lstStyle/>
          <a:p>
            <a:r>
              <a:rPr lang="sr-Latn-BA" dirty="0"/>
              <a:t>Koristi se ključna riječ </a:t>
            </a:r>
            <a:r>
              <a:rPr lang="sr-Latn-BA" i="1" dirty="0"/>
              <a:t>event</a:t>
            </a:r>
            <a:r>
              <a:rPr lang="sr-Latn-BA" dirty="0"/>
              <a:t>.</a:t>
            </a:r>
          </a:p>
          <a:p>
            <a:r>
              <a:rPr lang="sr-Latn-BA" dirty="0"/>
              <a:t>Redosljed realizacije događaja se sastoji prvo od pisanja delegata koji će sadržati sve akcije koje mogu pozivati kao obrada događaja.</a:t>
            </a:r>
          </a:p>
          <a:p>
            <a:r>
              <a:rPr lang="sr-Latn-BA" dirty="0"/>
              <a:t>Događaji su članovi klase u obliku </a:t>
            </a:r>
            <a:r>
              <a:rPr lang="sr-Latn-BA" i="1" dirty="0"/>
              <a:t>properties</a:t>
            </a:r>
            <a:r>
              <a:rPr lang="sr-Latn-BA" dirty="0"/>
              <a:t>-a ali za raziliku od </a:t>
            </a:r>
            <a:r>
              <a:rPr lang="sr-Latn-BA" i="1" dirty="0"/>
              <a:t>get</a:t>
            </a:r>
            <a:r>
              <a:rPr lang="sr-Latn-BA" dirty="0"/>
              <a:t> i </a:t>
            </a:r>
            <a:r>
              <a:rPr lang="sr-Latn-BA" i="1" dirty="0"/>
              <a:t>set</a:t>
            </a:r>
            <a:r>
              <a:rPr lang="sr-Latn-BA" dirty="0"/>
              <a:t> metoda </a:t>
            </a:r>
            <a:r>
              <a:rPr lang="sr-Latn-BA" noProof="1"/>
              <a:t>posjeduju </a:t>
            </a:r>
            <a:r>
              <a:rPr lang="sr-Latn-BA" i="1" noProof="1"/>
              <a:t>add</a:t>
            </a:r>
            <a:r>
              <a:rPr lang="sr-Latn-BA" noProof="1"/>
              <a:t> i </a:t>
            </a:r>
            <a:r>
              <a:rPr lang="sr-Latn-BA" i="1" noProof="1"/>
              <a:t>remove</a:t>
            </a:r>
            <a:r>
              <a:rPr lang="sr-Latn-BA" noProof="1"/>
              <a:t> metode.</a:t>
            </a:r>
          </a:p>
          <a:p>
            <a:pPr lvl="1"/>
            <a:r>
              <a:rPr lang="sr-Latn-BA" noProof="1"/>
              <a:t>Prilikom kompajliranja se generišu po dvije skrivene metode u notaciji;</a:t>
            </a:r>
          </a:p>
          <a:p>
            <a:pPr marL="914400" lvl="2" indent="0">
              <a:buNone/>
            </a:pPr>
            <a:r>
              <a:rPr lang="sr-Latn-BA" i="1" noProof="1"/>
              <a:t>add_NazivEventa </a:t>
            </a:r>
            <a:r>
              <a:rPr lang="sr-Latn-BA" noProof="1"/>
              <a:t>i</a:t>
            </a:r>
          </a:p>
          <a:p>
            <a:pPr marL="914400" lvl="2" indent="0">
              <a:buNone/>
            </a:pPr>
            <a:r>
              <a:rPr lang="sr-Latn-BA" i="1" noProof="1"/>
              <a:t>remove_NazivEventa</a:t>
            </a:r>
            <a:r>
              <a:rPr lang="sr-Latn-BA" noProof="1"/>
              <a:t>.</a:t>
            </a:r>
            <a:endParaRPr lang="sr-Latn-BA" i="1" noProof="1"/>
          </a:p>
          <a:p>
            <a:r>
              <a:rPr lang="sr-Latn-BA" noProof="1"/>
              <a:t>Praksa je da se svi dog</a:t>
            </a:r>
            <a:r>
              <a:rPr lang="sr-Latn-BA" dirty="0"/>
              <a:t>ađaji definišu sa početnim slogom </a:t>
            </a:r>
            <a:r>
              <a:rPr lang="sr-Latn-BA" i="1" dirty="0"/>
              <a:t>On.</a:t>
            </a:r>
          </a:p>
          <a:p>
            <a:r>
              <a:rPr lang="sr-Latn-BA" dirty="0"/>
              <a:t>Svi događaji u .NET su bazirani na delegatima.</a:t>
            </a:r>
          </a:p>
          <a:p>
            <a:r>
              <a:rPr lang="sr-Latn-BA" dirty="0"/>
              <a:t>Upotrebom operatora += i -= vrši se registracija određenih </a:t>
            </a:r>
            <a:r>
              <a:rPr lang="sr-Latn-BA" i="1" dirty="0"/>
              <a:t>handlera</a:t>
            </a:r>
            <a:r>
              <a:rPr lang="sr-Latn-BA" dirty="0"/>
              <a:t>. Time se pozivaju metode koje su u svojstvu </a:t>
            </a:r>
            <a:r>
              <a:rPr lang="sr-Latn-BA" i="1" dirty="0"/>
              <a:t>handler</a:t>
            </a:r>
            <a:r>
              <a:rPr lang="sr-Latn-BA" dirty="0"/>
              <a:t>-a, </a:t>
            </a:r>
            <a:r>
              <a:rPr lang="sr-Latn-BA" i="1" dirty="0"/>
              <a:t>add</a:t>
            </a:r>
            <a:r>
              <a:rPr lang="sr-Latn-BA" dirty="0"/>
              <a:t> i </a:t>
            </a:r>
            <a:r>
              <a:rPr lang="sr-Latn-BA" i="1" dirty="0"/>
              <a:t>remove</a:t>
            </a:r>
            <a:r>
              <a:rPr lang="sr-Latn-BA" dirty="0"/>
              <a:t> u zavisnosti od operatora (respektivno).</a:t>
            </a:r>
          </a:p>
          <a:p>
            <a:r>
              <a:rPr lang="sr-Latn-BA" dirty="0"/>
              <a:t>Da li postoji registrovani događaj za određenu operaciju, moguće je izvršiti ispitivanje vrijednosti događaja na </a:t>
            </a:r>
            <a:r>
              <a:rPr lang="sr-Latn-BA" i="1" dirty="0"/>
              <a:t>null</a:t>
            </a:r>
            <a:r>
              <a:rPr lang="sr-Latn-BA" dirty="0"/>
              <a:t> vrijednost.</a:t>
            </a:r>
          </a:p>
        </p:txBody>
      </p:sp>
    </p:spTree>
    <p:extLst>
      <p:ext uri="{BB962C8B-B14F-4D97-AF65-F5344CB8AC3E}">
        <p14:creationId xmlns:p14="http://schemas.microsoft.com/office/powerpoint/2010/main" val="133216727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Uvod</a:t>
            </a:r>
          </a:p>
        </p:txBody>
      </p:sp>
      <p:sp>
        <p:nvSpPr>
          <p:cNvPr id="3" name="Content Placeholder 2"/>
          <p:cNvSpPr>
            <a:spLocks noGrp="1"/>
          </p:cNvSpPr>
          <p:nvPr>
            <p:ph idx="1"/>
          </p:nvPr>
        </p:nvSpPr>
        <p:spPr>
          <a:xfrm>
            <a:off x="677334" y="1376737"/>
            <a:ext cx="8596668" cy="4664625"/>
          </a:xfrm>
        </p:spPr>
        <p:txBody>
          <a:bodyPr vert="horz" lIns="91440" tIns="45720" rIns="91440" bIns="45720" rtlCol="0" anchor="t">
            <a:normAutofit/>
          </a:bodyPr>
          <a:lstStyle/>
          <a:p>
            <a:pPr>
              <a:buFont typeface="+mj-lt"/>
              <a:buAutoNum type="arabicPeriod"/>
            </a:pPr>
            <a:r>
              <a:rPr lang="sr-Latn-BA" dirty="0"/>
              <a:t>Delegati (Delegates)</a:t>
            </a:r>
          </a:p>
          <a:p>
            <a:pPr>
              <a:buFont typeface="+mj-lt"/>
              <a:buAutoNum type="arabicPeriod"/>
            </a:pPr>
            <a:r>
              <a:rPr lang="sr-Latn-BA" dirty="0"/>
              <a:t>Događaji (Events)</a:t>
            </a:r>
          </a:p>
          <a:p>
            <a:pPr>
              <a:buFont typeface="+mj-lt"/>
              <a:buAutoNum type="arabicPeriod"/>
            </a:pPr>
            <a:r>
              <a:rPr lang="sr-Latn-BA" dirty="0"/>
              <a:t>Anonimne funkcije (</a:t>
            </a:r>
            <a:r>
              <a:rPr lang="en-US" dirty="0"/>
              <a:t>Anonymous function</a:t>
            </a:r>
            <a:r>
              <a:rPr lang="sr-Latn-BA" dirty="0"/>
              <a:t>)</a:t>
            </a:r>
          </a:p>
          <a:p>
            <a:pPr>
              <a:buFont typeface="+mj-lt"/>
              <a:buAutoNum type="arabicPeriod"/>
            </a:pPr>
            <a:r>
              <a:rPr lang="sr-Latn-BA" dirty="0"/>
              <a:t>Lambda izrazi (Lambda Expressions Function)</a:t>
            </a:r>
          </a:p>
        </p:txBody>
      </p:sp>
    </p:spTree>
    <p:extLst>
      <p:ext uri="{BB962C8B-B14F-4D97-AF65-F5344CB8AC3E}">
        <p14:creationId xmlns:p14="http://schemas.microsoft.com/office/powerpoint/2010/main" val="30957889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BA" dirty="0"/>
              <a:t>Standard Event Pattern</a:t>
            </a:r>
          </a:p>
        </p:txBody>
      </p:sp>
      <p:sp>
        <p:nvSpPr>
          <p:cNvPr id="3" name="Content Placeholder 2"/>
          <p:cNvSpPr>
            <a:spLocks noGrp="1"/>
          </p:cNvSpPr>
          <p:nvPr>
            <p:ph idx="1"/>
          </p:nvPr>
        </p:nvSpPr>
        <p:spPr/>
        <p:txBody>
          <a:bodyPr>
            <a:normAutofit lnSpcReduction="10000"/>
          </a:bodyPr>
          <a:lstStyle/>
          <a:p>
            <a:r>
              <a:rPr lang="sr-Latn-BA" dirty="0"/>
              <a:t>.NET framework je definisao standardni šablon za kreiranje događaja. Napisan je iz razloga da podržana funkcionalnost bude konzistentna kroz kompletan framework te novi kod bude u skladu sa već postojećim.</a:t>
            </a:r>
          </a:p>
          <a:p>
            <a:r>
              <a:rPr lang="sr-Latn-BA" dirty="0"/>
              <a:t>Jezgro pomenutog šablona je u namespace-u </a:t>
            </a:r>
            <a:r>
              <a:rPr lang="sr-Latn-BA" i="1" dirty="0"/>
              <a:t>System.EventArgs</a:t>
            </a:r>
            <a:r>
              <a:rPr lang="sr-Latn-BA" dirty="0"/>
              <a:t>.</a:t>
            </a:r>
          </a:p>
          <a:p>
            <a:endParaRPr lang="sr-Latn-BA" dirty="0"/>
          </a:p>
          <a:p>
            <a:r>
              <a:rPr lang="sr-Latn-BA" dirty="0"/>
              <a:t>Primjer kako je potrebno kreirati manuelno događaje na osnovu delegata.</a:t>
            </a:r>
          </a:p>
          <a:p>
            <a:pPr lvl="1"/>
            <a:r>
              <a:rPr lang="sr-Latn-BA" dirty="0"/>
              <a:t>Dopušta ubacivanje mnogo kompleksnije logike </a:t>
            </a:r>
          </a:p>
          <a:p>
            <a:pPr marL="0" indent="0">
              <a:buNone/>
            </a:pPr>
            <a:r>
              <a:rPr lang="sr-Latn-BA" dirty="0"/>
              <a:t>EventHandler changeState;</a:t>
            </a:r>
          </a:p>
          <a:p>
            <a:pPr marL="0" indent="0">
              <a:buNone/>
            </a:pPr>
            <a:r>
              <a:rPr lang="sr-Latn-BA" dirty="0"/>
              <a:t>public event EventHandler ChangeState</a:t>
            </a:r>
          </a:p>
          <a:p>
            <a:pPr marL="0" indent="0">
              <a:buNone/>
            </a:pPr>
            <a:r>
              <a:rPr lang="sr-Latn-BA" dirty="0"/>
              <a:t>{</a:t>
            </a:r>
          </a:p>
          <a:p>
            <a:pPr marL="0" indent="0">
              <a:buNone/>
            </a:pPr>
            <a:r>
              <a:rPr lang="sr-Latn-BA" dirty="0"/>
              <a:t>	add { changeState += value; }</a:t>
            </a:r>
          </a:p>
          <a:p>
            <a:pPr marL="0" indent="0">
              <a:buNone/>
            </a:pPr>
            <a:r>
              <a:rPr lang="sr-Latn-BA" dirty="0"/>
              <a:t>	set  { changeState -= value; }</a:t>
            </a:r>
          </a:p>
          <a:p>
            <a:pPr marL="0" indent="0">
              <a:buNone/>
            </a:pPr>
            <a:r>
              <a:rPr lang="sr-Latn-BA" dirty="0"/>
              <a:t>}</a:t>
            </a:r>
          </a:p>
        </p:txBody>
      </p:sp>
    </p:spTree>
    <p:extLst>
      <p:ext uri="{BB962C8B-B14F-4D97-AF65-F5344CB8AC3E}">
        <p14:creationId xmlns:p14="http://schemas.microsoft.com/office/powerpoint/2010/main" val="73121923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Events u C#</a:t>
            </a:r>
          </a:p>
        </p:txBody>
      </p:sp>
      <p:sp>
        <p:nvSpPr>
          <p:cNvPr id="3" name="Content Placeholder 2"/>
          <p:cNvSpPr>
            <a:spLocks noGrp="1"/>
          </p:cNvSpPr>
          <p:nvPr>
            <p:ph idx="1"/>
          </p:nvPr>
        </p:nvSpPr>
        <p:spPr>
          <a:noFill/>
        </p:spPr>
        <p:txBody>
          <a:bodyPr vert="horz" lIns="91440" tIns="45720" rIns="91440" bIns="45720" rtlCol="0" anchor="t">
            <a:normAutofit/>
          </a:bodyPr>
          <a:lstStyle/>
          <a:p>
            <a:r>
              <a:rPr lang="sr-Latn-BA" dirty="0"/>
              <a:t>.NET radni okvir koji </a:t>
            </a:r>
            <a:r>
              <a:rPr lang="sr-Latn-BA" noProof="1"/>
              <a:t>posjeduje</a:t>
            </a:r>
            <a:r>
              <a:rPr lang="sr-Latn-BA" dirty="0"/>
              <a:t> 2 primarna delegata koja se mogu iskoristiti za kreiranje događaja. Ovi delegati se koriste svugdje u .NET-u i mogu se lako koristiti zbog njihovog kozistentnog šablona.</a:t>
            </a:r>
          </a:p>
          <a:p>
            <a:endParaRPr lang="sr-Latn-BA" dirty="0"/>
          </a:p>
          <a:p>
            <a:r>
              <a:rPr lang="sr-Latn-BA" dirty="0"/>
              <a:t>public delegate </a:t>
            </a:r>
            <a:r>
              <a:rPr lang="sr-Latn-BA" i="1" dirty="0"/>
              <a:t>void</a:t>
            </a:r>
            <a:r>
              <a:rPr lang="sr-Latn-BA" dirty="0"/>
              <a:t> EventHandler(object sender, EventArgs e);</a:t>
            </a:r>
          </a:p>
          <a:p>
            <a:pPr algn="l"/>
            <a:r>
              <a:rPr lang="sr-Latn-BA" dirty="0"/>
              <a:t>public delegate </a:t>
            </a:r>
            <a:r>
              <a:rPr lang="sr-Latn-BA" i="1" dirty="0"/>
              <a:t>void</a:t>
            </a:r>
            <a:r>
              <a:rPr lang="sr-Latn-BA" dirty="0"/>
              <a:t> EventHandler&lt;</a:t>
            </a:r>
            <a:r>
              <a:rPr lang="sr-Latn-BA" i="1" dirty="0"/>
              <a:t>TEventArgs</a:t>
            </a:r>
            <a:r>
              <a:rPr lang="sr-Latn-BA" dirty="0"/>
              <a:t>&gt;(object sender, TEventArgs e);</a:t>
            </a:r>
          </a:p>
          <a:p>
            <a:endParaRPr lang="sr-Latn-BA" dirty="0"/>
          </a:p>
          <a:p>
            <a:r>
              <a:rPr lang="sr-Latn-BA" dirty="0"/>
              <a:t>Prvi delegat se koristi za jednostavnu notifikaciju i obradu događaja.</a:t>
            </a:r>
          </a:p>
          <a:p>
            <a:r>
              <a:rPr lang="sr-Latn-BA" dirty="0"/>
              <a:t>Drugi delegat pruža mogućnost jedne ili više vrijednosti </a:t>
            </a:r>
            <a:r>
              <a:rPr lang="sr-Latn-BA" i="1" dirty="0"/>
              <a:t>event handler</a:t>
            </a:r>
            <a:r>
              <a:rPr lang="sr-Latn-BA" dirty="0"/>
              <a:t> metodi. Zahtjeva da se kreira instanca klase koja je nasljeđena od </a:t>
            </a:r>
            <a:r>
              <a:rPr lang="sr-Latn-BA" i="1" dirty="0"/>
              <a:t>EventArgs</a:t>
            </a:r>
            <a:r>
              <a:rPr lang="sr-Latn-BA" dirty="0"/>
              <a:t> klase.</a:t>
            </a:r>
          </a:p>
        </p:txBody>
      </p:sp>
    </p:spTree>
    <p:extLst>
      <p:ext uri="{BB962C8B-B14F-4D97-AF65-F5344CB8AC3E}">
        <p14:creationId xmlns:p14="http://schemas.microsoft.com/office/powerpoint/2010/main" val="1271105431"/>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noProof="1"/>
              <a:t>EventArgs class</a:t>
            </a:r>
          </a:p>
        </p:txBody>
      </p:sp>
      <p:sp>
        <p:nvSpPr>
          <p:cNvPr id="3" name="Content Placeholder 2"/>
          <p:cNvSpPr>
            <a:spLocks noGrp="1"/>
          </p:cNvSpPr>
          <p:nvPr>
            <p:ph idx="1"/>
          </p:nvPr>
        </p:nvSpPr>
        <p:spPr/>
        <p:txBody>
          <a:bodyPr vert="horz" lIns="91440" tIns="45720" rIns="91440" bIns="45720" rtlCol="0" anchor="t">
            <a:normAutofit/>
          </a:bodyPr>
          <a:lstStyle/>
          <a:p>
            <a:r>
              <a:rPr lang="sr-Latn-BA" dirty="0"/>
              <a:t>Da bi se prosljedili određeni argumenti kao željene vrijednosti u slučaju događaja potrebno je kreirati posebnu klasu nasljeđenu iz </a:t>
            </a:r>
            <a:r>
              <a:rPr lang="sr-Latn-BA" i="1" dirty="0"/>
              <a:t>EventArgs</a:t>
            </a:r>
            <a:r>
              <a:rPr lang="sr-Latn-BA" dirty="0"/>
              <a:t> klase.</a:t>
            </a:r>
          </a:p>
          <a:p>
            <a:r>
              <a:rPr lang="sr-Latn-BA" i="1" dirty="0"/>
              <a:t>EventArgs</a:t>
            </a:r>
            <a:r>
              <a:rPr lang="sr-Latn-BA" dirty="0"/>
              <a:t> klasa predstavlja osnovnu baznu klasu za sve ostale klase koje će poslužiti za obradu događaja i koja će posjedovati vrijednosti specifične za određeni događaj.</a:t>
            </a:r>
          </a:p>
          <a:p>
            <a:endParaRPr lang="sr-Latn-BA" dirty="0"/>
          </a:p>
          <a:p>
            <a:pPr algn="l"/>
            <a:r>
              <a:rPr lang="sr-Latn-BA" dirty="0"/>
              <a:t>public delegate void EventHandler&lt;TEventArgs&gt;(</a:t>
            </a:r>
            <a:r>
              <a:rPr lang="sr-Latn-BA" i="1" dirty="0">
                <a:solidFill>
                  <a:srgbClr val="00B050"/>
                </a:solidFill>
              </a:rPr>
              <a:t>object sender, TEventArgs e</a:t>
            </a:r>
            <a:r>
              <a:rPr lang="sr-Latn-BA" dirty="0"/>
              <a:t>);</a:t>
            </a:r>
          </a:p>
          <a:p>
            <a:pPr algn="l"/>
            <a:endParaRPr lang="sr-Latn-BA" dirty="0"/>
          </a:p>
          <a:p>
            <a:r>
              <a:rPr lang="sr-Latn-BA" dirty="0"/>
              <a:t>Objekat </a:t>
            </a:r>
            <a:r>
              <a:rPr lang="sr-Latn-BA" i="1" dirty="0"/>
              <a:t>sender</a:t>
            </a:r>
            <a:r>
              <a:rPr lang="sr-Latn-BA" dirty="0"/>
              <a:t> je parametar koji sadrži referencu na kontrolu/objekat koji je aktivirao događaj.</a:t>
            </a:r>
          </a:p>
          <a:p>
            <a:r>
              <a:rPr lang="sr-Latn-BA" dirty="0"/>
              <a:t>Prethodna definicija delegata predstavlja generički delegat za rad sa </a:t>
            </a:r>
            <a:r>
              <a:rPr lang="sr-Latn-BA" i="1" dirty="0"/>
              <a:t>event handler-</a:t>
            </a:r>
            <a:r>
              <a:rPr lang="sr-Latn-BA" dirty="0"/>
              <a:t>ima.</a:t>
            </a:r>
          </a:p>
          <a:p>
            <a:endParaRPr lang="sr-Latn-BA" dirty="0"/>
          </a:p>
        </p:txBody>
      </p:sp>
    </p:spTree>
    <p:extLst>
      <p:ext uri="{BB962C8B-B14F-4D97-AF65-F5344CB8AC3E}">
        <p14:creationId xmlns:p14="http://schemas.microsoft.com/office/powerpoint/2010/main" val="998946291"/>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3. Anonymous Methods – Anonimne metode</a:t>
            </a:r>
          </a:p>
        </p:txBody>
      </p:sp>
      <p:sp>
        <p:nvSpPr>
          <p:cNvPr id="3" name="Subtitle 2"/>
          <p:cNvSpPr>
            <a:spLocks noGrp="1"/>
          </p:cNvSpPr>
          <p:nvPr>
            <p:ph type="subTitle" idx="1"/>
          </p:nvPr>
        </p:nvSpPr>
        <p:spPr/>
        <p:txBody>
          <a:bodyPr/>
          <a:lstStyle/>
          <a:p>
            <a:endParaRPr lang="sr-Latn-BA"/>
          </a:p>
        </p:txBody>
      </p:sp>
    </p:spTree>
    <p:extLst>
      <p:ext uri="{BB962C8B-B14F-4D97-AF65-F5344CB8AC3E}">
        <p14:creationId xmlns:p14="http://schemas.microsoft.com/office/powerpoint/2010/main" val="463330738"/>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BA" dirty="0"/>
              <a:t>Anonymous methods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sr-Latn-BA" dirty="0"/>
              <a:t>Anonimne (neimenovane) metode predstavljaju tehniku prosljeđivanja bloka koda kao delegata.</a:t>
            </a:r>
          </a:p>
          <a:p>
            <a:r>
              <a:rPr lang="sr-Latn-BA" dirty="0"/>
              <a:t>Metode bez imena, samo tijelo metode.</a:t>
            </a:r>
          </a:p>
          <a:p>
            <a:r>
              <a:rPr lang="sr-Latn-BA" dirty="0"/>
              <a:t>Postoje od 2.0 verzije .NET framework-a i najčešće se koriste u Lambda izrazima i LINQ-u.</a:t>
            </a:r>
          </a:p>
          <a:p>
            <a:r>
              <a:rPr lang="sr-Latn-BA" dirty="0"/>
              <a:t>Nije potrebno specificirati povratni tip, on se generiše prilikom kompajliranja unutar tijela metode.</a:t>
            </a:r>
          </a:p>
          <a:p>
            <a:r>
              <a:rPr lang="sr-Latn-BA" dirty="0"/>
              <a:t>Anonimne metode pojednostavljuju rad sa događajima jer nema potrebe za pisanjem nove metode koja odgovara definiciji delegata.</a:t>
            </a:r>
          </a:p>
          <a:p>
            <a:r>
              <a:rPr lang="sr-Latn-BA" dirty="0"/>
              <a:t>U slučaju da ne postoje anonimne metode na svim potrebnim mjestima gdje se koriste delegati postupak bi se sveo na deklarisanje delegata, pisanje metode sa istim potpisom kao delegat, pisanje koda koji će se izvršavati prilikom pozivanja delegata.</a:t>
            </a:r>
          </a:p>
          <a:p>
            <a:r>
              <a:rPr lang="sr-Latn-BA" dirty="0"/>
              <a:t>Anonimne metode omogućavaju dodavanje koda </a:t>
            </a:r>
            <a:r>
              <a:rPr lang="sr-Latn-BA" i="1" dirty="0"/>
              <a:t>event</a:t>
            </a:r>
            <a:r>
              <a:rPr lang="sr-Latn-BA" dirty="0"/>
              <a:t>-ima direktno te se i sam pomenuti proces pojednostavljuje.</a:t>
            </a:r>
          </a:p>
        </p:txBody>
      </p:sp>
    </p:spTree>
    <p:extLst>
      <p:ext uri="{BB962C8B-B14F-4D97-AF65-F5344CB8AC3E}">
        <p14:creationId xmlns:p14="http://schemas.microsoft.com/office/powerpoint/2010/main" val="3002020631"/>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Primjer – Anonymous Type </a:t>
            </a:r>
          </a:p>
        </p:txBody>
      </p:sp>
      <p:pic>
        <p:nvPicPr>
          <p:cNvPr id="4" name="Content Placeholder 3"/>
          <p:cNvPicPr>
            <a:picLocks noGrp="1" noChangeAspect="1"/>
          </p:cNvPicPr>
          <p:nvPr>
            <p:ph idx="1"/>
          </p:nvPr>
        </p:nvPicPr>
        <p:blipFill>
          <a:blip r:embed="rId2"/>
          <a:stretch>
            <a:fillRect/>
          </a:stretch>
        </p:blipFill>
        <p:spPr>
          <a:xfrm>
            <a:off x="677334" y="2486346"/>
            <a:ext cx="8596667" cy="2478560"/>
          </a:xfrm>
          <a:prstGeom prst="rect">
            <a:avLst/>
          </a:prstGeom>
        </p:spPr>
      </p:pic>
    </p:spTree>
    <p:extLst>
      <p:ext uri="{BB962C8B-B14F-4D97-AF65-F5344CB8AC3E}">
        <p14:creationId xmlns:p14="http://schemas.microsoft.com/office/powerpoint/2010/main" val="229774907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4. Lambd</a:t>
            </a:r>
            <a:r>
              <a:rPr lang="sr-Latn-BA" noProof="1"/>
              <a:t>a Expressions </a:t>
            </a:r>
            <a:r>
              <a:rPr lang="sr-Latn-BA" dirty="0"/>
              <a:t>-</a:t>
            </a:r>
            <a:r>
              <a:rPr lang="sr-Latn-BA" dirty="0">
                <a:solidFill>
                  <a:schemeClr val="tx1"/>
                </a:solidFill>
              </a:rPr>
              <a:t/>
            </a:r>
            <a:br>
              <a:rPr lang="sr-Latn-BA" dirty="0">
                <a:solidFill>
                  <a:schemeClr val="tx1"/>
                </a:solidFill>
              </a:rPr>
            </a:br>
            <a:r>
              <a:rPr lang="sr-Latn-BA" dirty="0">
                <a:solidFill>
                  <a:srgbClr val="5FCBEF"/>
                </a:solidFill>
                <a:latin typeface="Trebuchet MS"/>
              </a:rPr>
              <a:t>Lambda izrazi</a:t>
            </a:r>
          </a:p>
        </p:txBody>
      </p:sp>
      <p:sp>
        <p:nvSpPr>
          <p:cNvPr id="3" name="Subtitle 2"/>
          <p:cNvSpPr>
            <a:spLocks noGrp="1"/>
          </p:cNvSpPr>
          <p:nvPr>
            <p:ph type="subTitle" idx="1"/>
          </p:nvPr>
        </p:nvSpPr>
        <p:spPr/>
        <p:txBody>
          <a:bodyPr/>
          <a:lstStyle/>
          <a:p>
            <a:endParaRPr lang="sr-Latn-BA" dirty="0"/>
          </a:p>
        </p:txBody>
      </p:sp>
    </p:spTree>
    <p:extLst>
      <p:ext uri="{BB962C8B-B14F-4D97-AF65-F5344CB8AC3E}">
        <p14:creationId xmlns:p14="http://schemas.microsoft.com/office/powerpoint/2010/main" val="1097844129"/>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Lambda expression</a:t>
            </a:r>
          </a:p>
        </p:txBody>
      </p:sp>
      <p:sp>
        <p:nvSpPr>
          <p:cNvPr id="3" name="Content Placeholder 2"/>
          <p:cNvSpPr>
            <a:spLocks noGrp="1"/>
          </p:cNvSpPr>
          <p:nvPr>
            <p:ph idx="1"/>
          </p:nvPr>
        </p:nvSpPr>
        <p:spPr>
          <a:xfrm>
            <a:off x="677334" y="1280160"/>
            <a:ext cx="8596668" cy="4761203"/>
          </a:xfrm>
        </p:spPr>
        <p:txBody>
          <a:bodyPr vert="horz" lIns="91440" tIns="45720" rIns="91440" bIns="45720" rtlCol="0" anchor="t">
            <a:normAutofit/>
          </a:bodyPr>
          <a:lstStyle/>
          <a:p>
            <a:r>
              <a:rPr lang="sr-Latn-BA" dirty="0"/>
              <a:t>Lambda izrazi su neimenovane metode napisane umjesto instanci delegata. Kompajler automatski konvertuje lambda izraz u:</a:t>
            </a:r>
          </a:p>
          <a:p>
            <a:pPr marL="800100" lvl="1" indent="-342900">
              <a:buFont typeface="+mj-lt"/>
              <a:buAutoNum type="arabicPeriod"/>
            </a:pPr>
            <a:r>
              <a:rPr lang="sr-Latn-BA" dirty="0"/>
              <a:t>Instancu delegata.</a:t>
            </a:r>
          </a:p>
          <a:p>
            <a:pPr marL="800100" lvl="1" indent="-342900">
              <a:buFont typeface="+mj-lt"/>
              <a:buAutoNum type="arabicPeriod"/>
            </a:pPr>
            <a:r>
              <a:rPr lang="sr-Latn-BA" dirty="0"/>
              <a:t>Stablo </a:t>
            </a:r>
            <a:r>
              <a:rPr lang="sr-Latn-BA" i="1" dirty="0"/>
              <a:t>izraza</a:t>
            </a:r>
            <a:r>
              <a:rPr lang="sr-Latn-BA" dirty="0"/>
              <a:t> (</a:t>
            </a:r>
            <a:r>
              <a:rPr lang="sr-Latn-BA" i="1" dirty="0"/>
              <a:t>expression tree</a:t>
            </a:r>
            <a:r>
              <a:rPr lang="sr-Latn-BA" dirty="0"/>
              <a:t>), tipa </a:t>
            </a:r>
            <a:r>
              <a:rPr lang="sr-Latn-BA" b="1" dirty="0"/>
              <a:t>Expression&lt;TDdelegate&gt;</a:t>
            </a:r>
            <a:r>
              <a:rPr lang="sr-Latn-BA" dirty="0"/>
              <a:t>, u kojem su predstavljeni izrazi koje je potrebno izvršiti.</a:t>
            </a:r>
          </a:p>
          <a:p>
            <a:pPr marL="400050"/>
            <a:r>
              <a:rPr lang="sr-Latn-BA" dirty="0"/>
              <a:t>Kompajler obrađuje lambda izraze tako što kreira privatnu metodu a zatim izraz ubacuje u tu metodu.</a:t>
            </a:r>
          </a:p>
          <a:p>
            <a:pPr marL="400050"/>
            <a:r>
              <a:rPr lang="sr-Latn-BA" dirty="0"/>
              <a:t>Lambda izrazi posjeduju sljedeću formu:</a:t>
            </a:r>
          </a:p>
          <a:p>
            <a:pPr marL="800100" lvl="1"/>
            <a:r>
              <a:rPr lang="sr-Latn-BA" i="1" dirty="0"/>
              <a:t>(parametri) =&gt; izraz-ili-blok</a:t>
            </a:r>
          </a:p>
          <a:p>
            <a:pPr marL="400050"/>
            <a:r>
              <a:rPr lang="sr-Latn-BA" dirty="0"/>
              <a:t>Lambda (</a:t>
            </a:r>
            <a:r>
              <a:rPr lang="el-GR" b="1" dirty="0"/>
              <a:t>λ</a:t>
            </a:r>
            <a:r>
              <a:rPr lang="el-GR" dirty="0"/>
              <a:t>)</a:t>
            </a:r>
            <a:r>
              <a:rPr lang="sr-Latn-BA" dirty="0"/>
              <a:t> in Math </a:t>
            </a:r>
          </a:p>
          <a:p>
            <a:pPr marL="800100" lvl="1"/>
            <a:r>
              <a:rPr lang="sr-Latn-BA" dirty="0"/>
              <a:t>Lambda izrazi opisuju dešavanja u obliku obrasca.</a:t>
            </a:r>
          </a:p>
          <a:p>
            <a:pPr marL="400050"/>
            <a:endParaRPr lang="sr-Latn-BA" i="1" dirty="0"/>
          </a:p>
        </p:txBody>
      </p:sp>
    </p:spTree>
    <p:extLst>
      <p:ext uri="{BB962C8B-B14F-4D97-AF65-F5344CB8AC3E}">
        <p14:creationId xmlns:p14="http://schemas.microsoft.com/office/powerpoint/2010/main" val="2729909035"/>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BA" dirty="0"/>
              <a:t>Lambda izrazi, </a:t>
            </a:r>
            <a:r>
              <a:rPr lang="el-GR" dirty="0"/>
              <a:t>λ</a:t>
            </a:r>
            <a:endParaRPr lang="sr-Latn-BA" dirty="0"/>
          </a:p>
        </p:txBody>
      </p:sp>
      <p:sp>
        <p:nvSpPr>
          <p:cNvPr id="5" name="Content Placeholder 4"/>
          <p:cNvSpPr>
            <a:spLocks noGrp="1"/>
          </p:cNvSpPr>
          <p:nvPr>
            <p:ph idx="1"/>
          </p:nvPr>
        </p:nvSpPr>
        <p:spPr/>
        <p:txBody>
          <a:bodyPr vert="horz" lIns="91440" tIns="45720" rIns="91440" bIns="45720" rtlCol="0" anchor="t">
            <a:normAutofit/>
          </a:bodyPr>
          <a:lstStyle/>
          <a:p>
            <a:pPr marL="400050"/>
            <a:r>
              <a:rPr lang="sr-Latn-BA" dirty="0"/>
              <a:t>Potreba za lambda izrazima se javila iz razloga lakšeg pisanja jednostavnijih anonimnih metoda te rada sa delegatima.</a:t>
            </a:r>
          </a:p>
          <a:p>
            <a:pPr marL="800100" lvl="1"/>
            <a:r>
              <a:rPr lang="sr-Latn-BA" dirty="0"/>
              <a:t>Piše se manje koda.</a:t>
            </a:r>
          </a:p>
          <a:p>
            <a:pPr marL="800100" lvl="1"/>
            <a:r>
              <a:rPr lang="sr-Latn-BA" dirty="0"/>
              <a:t>Kada se čita kod nema potrebe za gledanjem gdje je metoda definisana.</a:t>
            </a:r>
          </a:p>
          <a:p>
            <a:pPr marL="400050"/>
            <a:r>
              <a:rPr lang="sr-Latn-BA" dirty="0"/>
              <a:t>Razumjevanje lambda izraza</a:t>
            </a:r>
          </a:p>
          <a:p>
            <a:pPr marL="800100" lvl="1"/>
            <a:r>
              <a:rPr lang="sr-Latn-BA" dirty="0"/>
              <a:t>n =&gt; n %2 == 0</a:t>
            </a:r>
          </a:p>
          <a:p>
            <a:pPr marL="1200150" lvl="2"/>
            <a:r>
              <a:rPr lang="sr-Latn-BA" dirty="0"/>
              <a:t>n - ulazni parametar</a:t>
            </a:r>
          </a:p>
          <a:p>
            <a:pPr marL="1200150" lvl="2"/>
            <a:r>
              <a:rPr lang="sr-Latn-BA" dirty="0"/>
              <a:t>n % 2 == 0 – izraz</a:t>
            </a:r>
          </a:p>
          <a:p>
            <a:pPr marL="400050"/>
            <a:r>
              <a:rPr lang="sr-Latn-BA" dirty="0"/>
              <a:t>Može se čitati u sljedećem obliku: „Ulazni parametar imenovan </a:t>
            </a:r>
            <a:r>
              <a:rPr lang="sr-Latn-BA" i="1" dirty="0"/>
              <a:t>n</a:t>
            </a:r>
            <a:r>
              <a:rPr lang="sr-Latn-BA" dirty="0"/>
              <a:t>, prosljeđuje se anonimnoj funkciji koja vraća </a:t>
            </a:r>
            <a:r>
              <a:rPr lang="sr-Latn-BA" i="1" dirty="0"/>
              <a:t>true</a:t>
            </a:r>
            <a:r>
              <a:rPr lang="sr-Latn-BA" dirty="0"/>
              <a:t> ako je ulazni parametar paran.“.</a:t>
            </a:r>
          </a:p>
          <a:p>
            <a:pPr marL="400050"/>
            <a:endParaRPr lang="sr-Latn-BA" dirty="0"/>
          </a:p>
          <a:p>
            <a:pPr marL="400050"/>
            <a:endParaRPr lang="sr-Latn-BA" dirty="0"/>
          </a:p>
          <a:p>
            <a:endParaRPr lang="sr-Latn-BA" dirty="0"/>
          </a:p>
        </p:txBody>
      </p:sp>
    </p:spTree>
    <p:extLst>
      <p:ext uri="{BB962C8B-B14F-4D97-AF65-F5344CB8AC3E}">
        <p14:creationId xmlns:p14="http://schemas.microsoft.com/office/powerpoint/2010/main" val="568556261"/>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Lambda izrazi</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sr-Latn-BA" dirty="0"/>
              <a:t>Lambda izrazi i anonimne metode imaju prednosti nad pisanjem odvojenih metoda iz razloga što je moguće prosljediti izrazu za obradu određeno stanje lokalne varijable bez da se funkciji dodaje novi parametar.</a:t>
            </a:r>
          </a:p>
          <a:p>
            <a:r>
              <a:rPr lang="sr-Latn-BA" dirty="0"/>
              <a:t>Koristi se secijalni token</a:t>
            </a:r>
            <a:r>
              <a:rPr lang="sr-Latn-BA" b="1" dirty="0"/>
              <a:t> </a:t>
            </a:r>
            <a:r>
              <a:rPr lang="sr-Latn-BA" b="1" u="sng" dirty="0">
                <a:solidFill>
                  <a:srgbClr val="FF0000"/>
                </a:solidFill>
              </a:rPr>
              <a:t>=&gt;</a:t>
            </a:r>
            <a:r>
              <a:rPr lang="sr-Latn-BA" b="1" dirty="0"/>
              <a:t> </a:t>
            </a:r>
            <a:r>
              <a:rPr lang="sr-Latn-BA" dirty="0"/>
              <a:t>koji u ovom kontekstu nije operator poređenja.</a:t>
            </a:r>
          </a:p>
          <a:p>
            <a:r>
              <a:rPr lang="sr-Latn-BA" dirty="0"/>
              <a:t>Značenje operatora =&gt; bi se moglo iskazati i</a:t>
            </a:r>
            <a:r>
              <a:rPr lang="sr-Latn-BA" noProof="1"/>
              <a:t> riječima:</a:t>
            </a:r>
            <a:r>
              <a:rPr lang="sr-Latn-BA" dirty="0"/>
              <a:t> „Uzmi parametre sa lijeve strane, i primjeni cijeli izraz sa desne strane nad njima“.</a:t>
            </a:r>
          </a:p>
          <a:p>
            <a:pPr marL="0" indent="0">
              <a:buNone/>
            </a:pPr>
            <a:endParaRPr lang="sr-Latn-BA" dirty="0">
              <a:solidFill>
                <a:srgbClr val="008000"/>
              </a:solidFill>
              <a:latin typeface="Consolas" panose="020B0609020204030204" pitchFamily="49" charset="0"/>
            </a:endParaRPr>
          </a:p>
          <a:p>
            <a:pPr marL="0" indent="0">
              <a:buNone/>
            </a:pPr>
            <a:r>
              <a:rPr lang="sr-Latn-BA" dirty="0">
                <a:solidFill>
                  <a:srgbClr val="008000"/>
                </a:solidFill>
                <a:latin typeface="Consolas" panose="020B0609020204030204" pitchFamily="49" charset="0"/>
              </a:rPr>
              <a:t>// anonymous delegate</a:t>
            </a:r>
          </a:p>
          <a:p>
            <a:pPr marL="0" indent="0">
              <a:buNone/>
            </a:pPr>
            <a:r>
              <a:rPr lang="sr-Latn-BA" dirty="0">
                <a:solidFill>
                  <a:srgbClr val="0000FF"/>
                </a:solidFill>
                <a:latin typeface="Consolas" panose="020B0609020204030204" pitchFamily="49" charset="0"/>
              </a:rPr>
              <a:t>var</a:t>
            </a:r>
            <a:r>
              <a:rPr lang="sr-Latn-BA" dirty="0">
                <a:solidFill>
                  <a:srgbClr val="000000"/>
                </a:solidFill>
                <a:latin typeface="Consolas" panose="020B0609020204030204" pitchFamily="49" charset="0"/>
              </a:rPr>
              <a:t> evens = </a:t>
            </a:r>
            <a:r>
              <a:rPr lang="sr-Latn-BA" dirty="0">
                <a:solidFill>
                  <a:srgbClr val="2B91AF"/>
                </a:solidFill>
                <a:latin typeface="Consolas" panose="020B0609020204030204" pitchFamily="49" charset="0"/>
              </a:rPr>
              <a:t>Enumerable</a:t>
            </a:r>
            <a:r>
              <a:rPr lang="sr-Latn-BA" dirty="0">
                <a:solidFill>
                  <a:srgbClr val="000000"/>
                </a:solidFill>
                <a:latin typeface="Consolas" panose="020B0609020204030204" pitchFamily="49" charset="0"/>
              </a:rPr>
              <a:t>.Range(1, 100)</a:t>
            </a:r>
          </a:p>
          <a:p>
            <a:pPr marL="0" indent="0">
              <a:buNone/>
            </a:pPr>
            <a:r>
              <a:rPr lang="en-US" dirty="0">
                <a:solidFill>
                  <a:srgbClr val="000000"/>
                </a:solidFill>
                <a:latin typeface="Consolas" panose="020B0609020204030204" pitchFamily="49" charset="0"/>
              </a:rPr>
              <a:t>.Where(</a:t>
            </a:r>
            <a:r>
              <a:rPr lang="en-US" dirty="0">
                <a:solidFill>
                  <a:srgbClr val="0000FF"/>
                </a:solidFill>
                <a:latin typeface="Consolas" panose="020B0609020204030204" pitchFamily="49" charset="0"/>
              </a:rPr>
              <a:t>delegate</a:t>
            </a:r>
            <a:r>
              <a:rPr lang="en-US" noProof="1">
                <a:solidFill>
                  <a:srgbClr val="000000"/>
                </a:solidFill>
                <a:latin typeface="Consolas" panose="020B0609020204030204" pitchFamily="49" charset="0"/>
              </a:rPr>
              <a:t> (</a:t>
            </a:r>
            <a:r>
              <a:rPr lang="en-US" noProof="1">
                <a:solidFill>
                  <a:srgbClr val="0000FF"/>
                </a:solidFill>
                <a:latin typeface="Consolas" panose="020B0609020204030204" pitchFamily="49" charset="0"/>
              </a:rPr>
              <a:t>int</a:t>
            </a:r>
            <a:r>
              <a:rPr lang="en-US" noProof="1">
                <a:solidFill>
                  <a:srgbClr val="000000"/>
                </a:solidFill>
                <a:latin typeface="Consolas" panose="020B0609020204030204" pitchFamily="49" charset="0"/>
              </a:rPr>
              <a:t> </a:t>
            </a:r>
            <a:r>
              <a:rPr lang="en-US" dirty="0">
                <a:solidFill>
                  <a:srgbClr val="000000"/>
                </a:solidFill>
                <a:latin typeface="Consolas" panose="020B0609020204030204" pitchFamily="49" charset="0"/>
              </a:rPr>
              <a:t>x)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(x % 2) == 0; })</a:t>
            </a:r>
            <a:r>
              <a:rPr lang="sr-Latn-BA" dirty="0">
                <a:solidFill>
                  <a:srgbClr val="000000"/>
                </a:solidFill>
                <a:latin typeface="Consolas" panose="020B0609020204030204" pitchFamily="49" charset="0"/>
              </a:rPr>
              <a:t>.ToList();</a:t>
            </a:r>
          </a:p>
          <a:p>
            <a:endParaRPr lang="sr-Latn-BA" dirty="0">
              <a:solidFill>
                <a:srgbClr val="000000"/>
              </a:solidFill>
              <a:latin typeface="Consolas" panose="020B0609020204030204" pitchFamily="49" charset="0"/>
            </a:endParaRPr>
          </a:p>
          <a:p>
            <a:pPr marL="0" indent="0">
              <a:buNone/>
            </a:pPr>
            <a:r>
              <a:rPr lang="sr-Latn-BA" dirty="0">
                <a:solidFill>
                  <a:srgbClr val="008000"/>
                </a:solidFill>
                <a:latin typeface="Consolas" panose="020B0609020204030204" pitchFamily="49" charset="0"/>
              </a:rPr>
              <a:t>// lambda expression</a:t>
            </a:r>
            <a:endParaRPr lang="sr-Latn-BA" dirty="0">
              <a:solidFill>
                <a:srgbClr val="000000"/>
              </a:solidFill>
              <a:latin typeface="Consolas" panose="020B0609020204030204" pitchFamily="49" charset="0"/>
            </a:endParaRPr>
          </a:p>
          <a:p>
            <a:pPr marL="0" indent="0">
              <a:buNone/>
            </a:pPr>
            <a:r>
              <a:rPr lang="sr-Latn-BA" dirty="0">
                <a:solidFill>
                  <a:srgbClr val="0000FF"/>
                </a:solidFill>
                <a:latin typeface="Consolas" panose="020B0609020204030204" pitchFamily="49" charset="0"/>
              </a:rPr>
              <a:t>var</a:t>
            </a:r>
            <a:r>
              <a:rPr lang="sr-Latn-BA" dirty="0">
                <a:solidFill>
                  <a:srgbClr val="000000"/>
                </a:solidFill>
                <a:latin typeface="Consolas" panose="020B0609020204030204" pitchFamily="49" charset="0"/>
              </a:rPr>
              <a:t> evensLambda = </a:t>
            </a:r>
            <a:r>
              <a:rPr lang="sr-Latn-BA" dirty="0">
                <a:solidFill>
                  <a:srgbClr val="2B91AF"/>
                </a:solidFill>
                <a:latin typeface="Consolas" panose="020B0609020204030204" pitchFamily="49" charset="0"/>
              </a:rPr>
              <a:t>Enumerable</a:t>
            </a:r>
            <a:r>
              <a:rPr lang="sr-Latn-BA" dirty="0">
                <a:solidFill>
                  <a:srgbClr val="000000"/>
                </a:solidFill>
                <a:latin typeface="Consolas" panose="020B0609020204030204" pitchFamily="49" charset="0"/>
              </a:rPr>
              <a:t>.Range(1, 100)</a:t>
            </a:r>
          </a:p>
          <a:p>
            <a:pPr marL="0" indent="0">
              <a:buNone/>
            </a:pPr>
            <a:r>
              <a:rPr lang="sr-Latn-BA" dirty="0">
                <a:solidFill>
                  <a:srgbClr val="000000"/>
                </a:solidFill>
                <a:latin typeface="Consolas" panose="020B0609020204030204" pitchFamily="49" charset="0"/>
              </a:rPr>
              <a:t>.Where(x =&gt; (x % 2) == 0).ToList();</a:t>
            </a:r>
            <a:endParaRPr lang="sr-Latn-BA" dirty="0"/>
          </a:p>
        </p:txBody>
      </p:sp>
    </p:spTree>
    <p:extLst>
      <p:ext uri="{BB962C8B-B14F-4D97-AF65-F5344CB8AC3E}">
        <p14:creationId xmlns:p14="http://schemas.microsoft.com/office/powerpoint/2010/main" val="329272278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274273"/>
            <a:ext cx="8596312" cy="27730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alk is cheap show me the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193" y="1379536"/>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1752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1026"/>
                                        </p:tgtEl>
                                      </p:cBhvr>
                                    </p:animEffect>
                                    <p:set>
                                      <p:cBhvr>
                                        <p:cTn id="7" dur="1" fill="hold">
                                          <p:stCondLst>
                                            <p:cond delay="1999"/>
                                          </p:stCondLst>
                                        </p:cTn>
                                        <p:tgtEl>
                                          <p:spTgt spid="1026"/>
                                        </p:tgtEl>
                                        <p:attrNameLst>
                                          <p:attrName>style.visibility</p:attrName>
                                        </p:attrNameLst>
                                      </p:cBhvr>
                                      <p:to>
                                        <p:strVal val="hidden"/>
                                      </p:to>
                                    </p:se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wheel(1)">
                                      <p:cBhvr>
                                        <p:cTn id="11"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Ostale prednosti Lambda izraza</a:t>
            </a:r>
          </a:p>
        </p:txBody>
      </p:sp>
      <p:sp>
        <p:nvSpPr>
          <p:cNvPr id="3" name="Content Placeholder 2"/>
          <p:cNvSpPr>
            <a:spLocks noGrp="1"/>
          </p:cNvSpPr>
          <p:nvPr>
            <p:ph idx="1"/>
          </p:nvPr>
        </p:nvSpPr>
        <p:spPr/>
        <p:txBody>
          <a:bodyPr vert="horz" lIns="91440" tIns="45720" rIns="91440" bIns="45720" rtlCol="0" anchor="t">
            <a:normAutofit/>
          </a:bodyPr>
          <a:lstStyle/>
          <a:p>
            <a:r>
              <a:rPr lang="sr-Latn-BA" dirty="0"/>
              <a:t>Lambda izrazi spadaju u grupu „moderne“ sintakse. Projekti mogu postati komplikovani u određenim tačkama toka izvršavanja ali je potrebno samo modifikovati lambda izraze.</a:t>
            </a:r>
          </a:p>
          <a:p>
            <a:r>
              <a:rPr lang="sr-Latn-BA" i="1" dirty="0"/>
              <a:t>TypeScript </a:t>
            </a:r>
            <a:endParaRPr lang="sr-Latn-BA" dirty="0"/>
          </a:p>
        </p:txBody>
      </p:sp>
    </p:spTree>
    <p:extLst>
      <p:ext uri="{BB962C8B-B14F-4D97-AF65-F5344CB8AC3E}">
        <p14:creationId xmlns:p14="http://schemas.microsoft.com/office/powerpoint/2010/main" val="2508355050"/>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Reference</a:t>
            </a:r>
            <a:endParaRPr lang="en-US" dirty="0"/>
          </a:p>
        </p:txBody>
      </p:sp>
      <p:sp>
        <p:nvSpPr>
          <p:cNvPr id="3" name="Content Placeholder 2"/>
          <p:cNvSpPr>
            <a:spLocks noGrp="1"/>
          </p:cNvSpPr>
          <p:nvPr>
            <p:ph idx="1"/>
          </p:nvPr>
        </p:nvSpPr>
        <p:spPr/>
        <p:txBody>
          <a:bodyPr/>
          <a:lstStyle/>
          <a:p>
            <a:endParaRPr lang="sr-Latn-BA" dirty="0" smtClean="0">
              <a:hlinkClick r:id="rId2"/>
            </a:endParaRPr>
          </a:p>
          <a:p>
            <a:r>
              <a:rPr lang="sr-Latn-BA" dirty="0" smtClean="0"/>
              <a:t>GitHub, source code, presentation</a:t>
            </a:r>
          </a:p>
          <a:p>
            <a:pPr lvl="1"/>
            <a:r>
              <a:rPr lang="en-US" dirty="0">
                <a:hlinkClick r:id="rId2"/>
              </a:rPr>
              <a:t>https://</a:t>
            </a:r>
            <a:r>
              <a:rPr lang="en-US" dirty="0" smtClean="0">
                <a:hlinkClick r:id="rId2"/>
              </a:rPr>
              <a:t>github.com/Ratomir/StartCourse</a:t>
            </a:r>
            <a:endParaRPr lang="sr-Latn-BA" dirty="0" smtClean="0"/>
          </a:p>
          <a:p>
            <a:r>
              <a:rPr lang="sr-Latn-BA" dirty="0" smtClean="0"/>
              <a:t>C# Pocket Reference</a:t>
            </a:r>
          </a:p>
          <a:p>
            <a:pPr lvl="1"/>
            <a:r>
              <a:rPr lang="en-US" dirty="0">
                <a:hlinkClick r:id="rId3"/>
              </a:rPr>
              <a:t>https://www.geekbooks.me/book/view/c-sharp-6-0-pocket-reference</a:t>
            </a:r>
            <a:r>
              <a:rPr lang="sr-Latn-BA" dirty="0"/>
              <a:t> </a:t>
            </a:r>
          </a:p>
          <a:p>
            <a:r>
              <a:rPr lang="sr-Latn-BA" dirty="0" smtClean="0"/>
              <a:t>C# 6.0 in a Nutshell</a:t>
            </a:r>
          </a:p>
          <a:p>
            <a:pPr lvl="1"/>
            <a:r>
              <a:rPr lang="sr-Latn-BA" dirty="0">
                <a:hlinkClick r:id="rId4"/>
              </a:rPr>
              <a:t>https://</a:t>
            </a:r>
            <a:r>
              <a:rPr lang="sr-Latn-BA" dirty="0" smtClean="0">
                <a:hlinkClick r:id="rId4"/>
              </a:rPr>
              <a:t>www.geekbooks.me/book/view/c-sharp-6-0-in-a-nutshell-6th-edition</a:t>
            </a:r>
            <a:r>
              <a:rPr lang="sr-Latn-BA" dirty="0" smtClean="0"/>
              <a:t> </a:t>
            </a:r>
            <a:endParaRPr lang="sr-Latn-BA" dirty="0"/>
          </a:p>
          <a:p>
            <a:endParaRPr lang="en-US" dirty="0"/>
          </a:p>
        </p:txBody>
      </p:sp>
    </p:spTree>
    <p:extLst>
      <p:ext uri="{BB962C8B-B14F-4D97-AF65-F5344CB8AC3E}">
        <p14:creationId xmlns:p14="http://schemas.microsoft.com/office/powerpoint/2010/main" val="1913713119"/>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BA" dirty="0"/>
              <a:t>Hvala na pažnji</a:t>
            </a:r>
          </a:p>
        </p:txBody>
      </p:sp>
      <p:pic>
        <p:nvPicPr>
          <p:cNvPr id="3074" name="Picture 2" descr="Image result for pitanj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1623" y="1179197"/>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384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1. </a:t>
            </a:r>
            <a:r>
              <a:rPr lang="sr-Latn-BA"/>
              <a:t>Delegates </a:t>
            </a:r>
            <a:r>
              <a:rPr lang="sr-Latn-BA" smtClean="0"/>
              <a:t> - </a:t>
            </a:r>
            <a:r>
              <a:rPr lang="sr-Latn-BA" dirty="0"/>
              <a:t>Delegati</a:t>
            </a:r>
          </a:p>
        </p:txBody>
      </p:sp>
      <p:sp>
        <p:nvSpPr>
          <p:cNvPr id="3" name="Subtitle 2"/>
          <p:cNvSpPr>
            <a:spLocks noGrp="1"/>
          </p:cNvSpPr>
          <p:nvPr>
            <p:ph type="subTitle" idx="1"/>
          </p:nvPr>
        </p:nvSpPr>
        <p:spPr/>
        <p:txBody>
          <a:bodyPr/>
          <a:lstStyle/>
          <a:p>
            <a:endParaRPr lang="sr-Latn-BA"/>
          </a:p>
        </p:txBody>
      </p:sp>
    </p:spTree>
    <p:extLst>
      <p:ext uri="{BB962C8B-B14F-4D97-AF65-F5344CB8AC3E}">
        <p14:creationId xmlns:p14="http://schemas.microsoft.com/office/powerpoint/2010/main" val="1181455349"/>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Delegati</a:t>
            </a:r>
          </a:p>
        </p:txBody>
      </p:sp>
      <p:sp>
        <p:nvSpPr>
          <p:cNvPr id="4" name="Content Placeholder 3"/>
          <p:cNvSpPr>
            <a:spLocks noGrp="1"/>
          </p:cNvSpPr>
          <p:nvPr>
            <p:ph idx="1"/>
          </p:nvPr>
        </p:nvSpPr>
        <p:spPr>
          <a:xfrm>
            <a:off x="677334" y="1407561"/>
            <a:ext cx="8596668" cy="4633802"/>
          </a:xfrm>
        </p:spPr>
        <p:txBody>
          <a:bodyPr vert="horz" lIns="91440" tIns="45720" rIns="91440" bIns="45720" rtlCol="0" anchor="t">
            <a:normAutofit/>
          </a:bodyPr>
          <a:lstStyle/>
          <a:p>
            <a:r>
              <a:rPr lang="sr-Latn-BA" dirty="0"/>
              <a:t>Potreba za delegatima?</a:t>
            </a:r>
          </a:p>
          <a:p>
            <a:pPr lvl="1"/>
            <a:r>
              <a:rPr lang="sr-Latn-BA" dirty="0"/>
              <a:t>U raznim aplikacijama postoji jasna potreba za kreiranjem objekata i poziva funkcija koje su dostupne inicijalizacijom objekta. Tačnije, upućuju se pozivi prema metodama datog objekta.</a:t>
            </a:r>
          </a:p>
          <a:p>
            <a:pPr lvl="1"/>
            <a:r>
              <a:rPr lang="sr-Latn-BA" i="1" dirty="0"/>
              <a:t>Callback </a:t>
            </a:r>
            <a:r>
              <a:rPr lang="sr-Latn-BA" dirty="0"/>
              <a:t> mehanizam</a:t>
            </a:r>
          </a:p>
          <a:p>
            <a:pPr lvl="1"/>
            <a:r>
              <a:rPr lang="sr-Latn-BA" dirty="0"/>
              <a:t>Primjena u GUI aplikacijama</a:t>
            </a:r>
          </a:p>
          <a:p>
            <a:r>
              <a:rPr lang="sr-Latn-BA" dirty="0"/>
              <a:t>Ranija rješenja u C-u su se zasnivala na </a:t>
            </a:r>
            <a:r>
              <a:rPr lang="sr-Latn-BA" i="1" dirty="0"/>
              <a:t>function pointers</a:t>
            </a:r>
            <a:r>
              <a:rPr lang="sr-Latn-BA" dirty="0"/>
              <a:t>-ma. Upotrebnom navedenih pokazivača moguće je deklarisati jednu funkciju da poziva jednu drugu funkciju.</a:t>
            </a:r>
          </a:p>
          <a:p>
            <a:pPr lvl="1"/>
            <a:r>
              <a:rPr lang="sr-Latn-BA" dirty="0"/>
              <a:t>Mane: nije bilo moguće definisati broj i tip parametara, te povratni tip</a:t>
            </a:r>
          </a:p>
        </p:txBody>
      </p:sp>
    </p:spTree>
    <p:extLst>
      <p:ext uri="{BB962C8B-B14F-4D97-AF65-F5344CB8AC3E}">
        <p14:creationId xmlns:p14="http://schemas.microsoft.com/office/powerpoint/2010/main" val="3996093986"/>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23299"/>
          </a:xfrm>
        </p:spPr>
        <p:txBody>
          <a:bodyPr>
            <a:normAutofit fontScale="90000"/>
          </a:bodyPr>
          <a:lstStyle/>
          <a:p>
            <a:r>
              <a:rPr lang="sr-Latn-BA" dirty="0"/>
              <a:t>Delegati u C#	</a:t>
            </a:r>
          </a:p>
        </p:txBody>
      </p:sp>
      <p:sp>
        <p:nvSpPr>
          <p:cNvPr id="5" name="Content Placeholder 4"/>
          <p:cNvSpPr>
            <a:spLocks noGrp="1"/>
          </p:cNvSpPr>
          <p:nvPr>
            <p:ph idx="1"/>
          </p:nvPr>
        </p:nvSpPr>
        <p:spPr>
          <a:xfrm>
            <a:off x="677334" y="1232899"/>
            <a:ext cx="8596668" cy="4808463"/>
          </a:xfrm>
        </p:spPr>
        <p:txBody>
          <a:bodyPr vert="horz" lIns="91440" tIns="45720" rIns="91440" bIns="45720" rtlCol="0" anchor="t">
            <a:normAutofit/>
          </a:bodyPr>
          <a:lstStyle/>
          <a:p>
            <a:r>
              <a:rPr lang="sr-Latn-BA" dirty="0"/>
              <a:t>Delegat je referentni tip koji čuva referencu na metodu. Referenca na metodu može biti promjenjana u toku izvršavanja programa (</a:t>
            </a:r>
            <a:r>
              <a:rPr lang="sr-Latn-BA" i="1" dirty="0"/>
              <a:t>runtime</a:t>
            </a:r>
            <a:r>
              <a:rPr lang="sr-Latn-BA" dirty="0"/>
              <a:t>).</a:t>
            </a:r>
          </a:p>
          <a:p>
            <a:r>
              <a:rPr lang="sr-Latn-BA" dirty="0"/>
              <a:t>Koriste se za deklarisanje događaja (</a:t>
            </a:r>
            <a:r>
              <a:rPr lang="sr-Latn-BA" i="1" dirty="0"/>
              <a:t>event</a:t>
            </a:r>
            <a:r>
              <a:rPr lang="sr-Latn-BA" dirty="0"/>
              <a:t>) i </a:t>
            </a:r>
            <a:r>
              <a:rPr lang="sr-Latn-BA" i="1" dirty="0"/>
              <a:t>callback </a:t>
            </a:r>
            <a:r>
              <a:rPr lang="sr-Latn-BA" dirty="0"/>
              <a:t>funkcija</a:t>
            </a:r>
          </a:p>
          <a:p>
            <a:r>
              <a:rPr lang="sr-Latn-BA" dirty="0" smtClean="0"/>
              <a:t>Sintaksa </a:t>
            </a:r>
            <a:r>
              <a:rPr lang="sr-Latn-BA" dirty="0"/>
              <a:t>za deklarisanje delegata:</a:t>
            </a:r>
            <a:endParaRPr lang="sr-Latn-BA" b="1" dirty="0">
              <a:solidFill>
                <a:srgbClr val="000000"/>
              </a:solidFill>
            </a:endParaRPr>
          </a:p>
          <a:p>
            <a:pPr lvl="1"/>
            <a:r>
              <a:rPr lang="sr-Latn-BA" b="1" dirty="0"/>
              <a:t>delegate &lt;return type&gt; &lt;delegate-name&gt; &lt;parameter list&gt;</a:t>
            </a:r>
            <a:endParaRPr lang="sr-Latn-BA" b="1" dirty="0">
              <a:solidFill>
                <a:schemeClr val="tx1"/>
              </a:solidFill>
            </a:endParaRPr>
          </a:p>
          <a:p>
            <a:r>
              <a:rPr lang="sr-Latn-BA" dirty="0"/>
              <a:t>Delegati imaju </a:t>
            </a:r>
            <a:r>
              <a:rPr lang="sr-Latn-BA" noProof="1"/>
              <a:t>svijest</a:t>
            </a:r>
            <a:r>
              <a:rPr lang="sr-Latn-BA" dirty="0"/>
              <a:t> o adresi metode koja ih poziva, parametrima i povratnom tipu metode.</a:t>
            </a:r>
          </a:p>
          <a:p>
            <a:endParaRPr lang="sr-Latn-BA" dirty="0"/>
          </a:p>
        </p:txBody>
      </p:sp>
    </p:spTree>
    <p:extLst>
      <p:ext uri="{BB962C8B-B14F-4D97-AF65-F5344CB8AC3E}">
        <p14:creationId xmlns:p14="http://schemas.microsoft.com/office/powerpoint/2010/main" val="4024000809"/>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Aspekti delegata u C#	</a:t>
            </a:r>
          </a:p>
        </p:txBody>
      </p:sp>
      <p:sp>
        <p:nvSpPr>
          <p:cNvPr id="3" name="Content Placeholder 2"/>
          <p:cNvSpPr>
            <a:spLocks noGrp="1"/>
          </p:cNvSpPr>
          <p:nvPr>
            <p:ph idx="1"/>
          </p:nvPr>
        </p:nvSpPr>
        <p:spPr>
          <a:xfrm>
            <a:off x="677334" y="1523591"/>
            <a:ext cx="8596668" cy="3880773"/>
          </a:xfrm>
        </p:spPr>
        <p:txBody>
          <a:bodyPr vert="horz" lIns="91440" tIns="45720" rIns="91440" bIns="45720" rtlCol="0" anchor="t">
            <a:normAutofit/>
          </a:bodyPr>
          <a:lstStyle/>
          <a:p>
            <a:r>
              <a:rPr lang="sr-Latn-BA" dirty="0"/>
              <a:t>Postoje dva aspekta delegata:</a:t>
            </a:r>
          </a:p>
          <a:p>
            <a:pPr lvl="1"/>
            <a:r>
              <a:rPr lang="sr-Latn-BA" dirty="0"/>
              <a:t>Delegat tip</a:t>
            </a:r>
          </a:p>
          <a:p>
            <a:pPr lvl="1"/>
            <a:r>
              <a:rPr lang="sr-Latn-BA" dirty="0"/>
              <a:t>Delegat instanca</a:t>
            </a:r>
          </a:p>
          <a:p>
            <a:r>
              <a:rPr lang="sr-Latn-BA" i="1" dirty="0"/>
              <a:t>Delegat tip</a:t>
            </a:r>
            <a:r>
              <a:rPr lang="sr-Latn-BA" dirty="0"/>
              <a:t> definiše način komuniciranja između pozvane metode i metode koja treba da se izvrši u skladu sa listom parametara i povratnim tipom.</a:t>
            </a:r>
          </a:p>
          <a:p>
            <a:r>
              <a:rPr lang="sr-Latn-BA" i="1" dirty="0"/>
              <a:t>Delegat instanca, </a:t>
            </a:r>
            <a:r>
              <a:rPr lang="sr-Latn-BA" dirty="0"/>
              <a:t>poziva izabranu metodu, ciljanu metodu.</a:t>
            </a:r>
          </a:p>
          <a:p>
            <a:r>
              <a:rPr lang="sr-Latn-BA" dirty="0"/>
              <a:t>Delegat tip:</a:t>
            </a:r>
          </a:p>
          <a:p>
            <a:pPr lvl="1"/>
            <a:r>
              <a:rPr lang="sr-Latn-BA" b="1" dirty="0"/>
              <a:t>delegate int Transormer(int x);</a:t>
            </a:r>
          </a:p>
          <a:p>
            <a:r>
              <a:rPr lang="sr-Latn-BA" dirty="0"/>
              <a:t>Delegat instanca:</a:t>
            </a:r>
          </a:p>
          <a:p>
            <a:pPr lvl="1"/>
            <a:r>
              <a:rPr lang="sr-Latn-BA" b="1" dirty="0"/>
              <a:t>Transormer t = Squere;</a:t>
            </a:r>
          </a:p>
        </p:txBody>
      </p:sp>
    </p:spTree>
    <p:extLst>
      <p:ext uri="{BB962C8B-B14F-4D97-AF65-F5344CB8AC3E}">
        <p14:creationId xmlns:p14="http://schemas.microsoft.com/office/powerpoint/2010/main" val="282529389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Primjer</a:t>
            </a:r>
          </a:p>
        </p:txBody>
      </p:sp>
      <p:pic>
        <p:nvPicPr>
          <p:cNvPr id="4" name="Content Placeholder 3"/>
          <p:cNvPicPr>
            <a:picLocks noGrp="1" noChangeAspect="1"/>
          </p:cNvPicPr>
          <p:nvPr>
            <p:ph idx="1"/>
          </p:nvPr>
        </p:nvPicPr>
        <p:blipFill>
          <a:blip r:embed="rId2"/>
          <a:stretch>
            <a:fillRect/>
          </a:stretch>
        </p:blipFill>
        <p:spPr>
          <a:xfrm>
            <a:off x="2485987" y="1270000"/>
            <a:ext cx="4979362" cy="5393932"/>
          </a:xfrm>
          <a:prstGeom prst="rect">
            <a:avLst/>
          </a:prstGeom>
        </p:spPr>
      </p:pic>
    </p:spTree>
    <p:extLst>
      <p:ext uri="{BB962C8B-B14F-4D97-AF65-F5344CB8AC3E}">
        <p14:creationId xmlns:p14="http://schemas.microsoft.com/office/powerpoint/2010/main" val="280098140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Multicast delegat</a:t>
            </a:r>
          </a:p>
        </p:txBody>
      </p:sp>
      <p:sp>
        <p:nvSpPr>
          <p:cNvPr id="3" name="Content Placeholder 2"/>
          <p:cNvSpPr>
            <a:spLocks noGrp="1"/>
          </p:cNvSpPr>
          <p:nvPr>
            <p:ph idx="1"/>
          </p:nvPr>
        </p:nvSpPr>
        <p:spPr>
          <a:xfrm>
            <a:off x="677334" y="1500027"/>
            <a:ext cx="8596668" cy="4541335"/>
          </a:xfrm>
        </p:spPr>
        <p:txBody>
          <a:bodyPr vert="horz" lIns="91440" tIns="45720" rIns="91440" bIns="45720" rtlCol="0" anchor="t">
            <a:normAutofit/>
          </a:bodyPr>
          <a:lstStyle/>
          <a:p>
            <a:r>
              <a:rPr lang="sr-Latn-BA" dirty="0"/>
              <a:t>Delegati imaju </a:t>
            </a:r>
            <a:r>
              <a:rPr lang="sr-Latn-BA" i="1" dirty="0"/>
              <a:t>multicast</a:t>
            </a:r>
            <a:r>
              <a:rPr lang="sr-Latn-BA" dirty="0"/>
              <a:t> ponašanje. Komuniciranje sa više metoda na različitim mjestima.</a:t>
            </a:r>
          </a:p>
          <a:p>
            <a:r>
              <a:rPr lang="sr-Latn-BA" dirty="0"/>
              <a:t>Instanca delegata može biti meta ne samo na jednu metodu nego i na više metoda. Kombinacija + te += operatora obrađuje instance delegata.</a:t>
            </a:r>
          </a:p>
          <a:p>
            <a:pPr lvl="1"/>
            <a:r>
              <a:rPr lang="sr-Latn-BA" dirty="0"/>
              <a:t>  </a:t>
            </a:r>
            <a:r>
              <a:rPr lang="sr-Latn-BA" b="1" dirty="0"/>
              <a:t> SomeDelegate del = SomeMethod1;</a:t>
            </a:r>
          </a:p>
          <a:p>
            <a:pPr marL="457200" lvl="1" indent="0">
              <a:buNone/>
            </a:pPr>
            <a:r>
              <a:rPr lang="sr-Latn-BA" b="1" dirty="0"/>
              <a:t>	del += SomeMethod2; //del = del + SomeMethod2;</a:t>
            </a:r>
          </a:p>
          <a:p>
            <a:r>
              <a:rPr lang="sr-Latn-BA" dirty="0"/>
              <a:t>Poziv</a:t>
            </a:r>
            <a:r>
              <a:rPr lang="sr-Latn-BA" noProof="1"/>
              <a:t> </a:t>
            </a:r>
            <a:r>
              <a:rPr lang="sr-Latn-BA" i="1" noProof="1"/>
              <a:t>del</a:t>
            </a:r>
            <a:r>
              <a:rPr lang="sr-Latn-BA" noProof="1"/>
              <a:t> delegata će pozvati obje metode, </a:t>
            </a:r>
            <a:r>
              <a:rPr lang="sr-Latn-BA" i="1" noProof="1"/>
              <a:t>SomeMethod1</a:t>
            </a:r>
            <a:r>
              <a:rPr lang="sr-Latn-BA" noProof="1"/>
              <a:t> i </a:t>
            </a:r>
            <a:r>
              <a:rPr lang="sr-Latn-BA" i="1" noProof="1"/>
              <a:t>SomeMethod2</a:t>
            </a:r>
            <a:r>
              <a:rPr lang="sr-Latn-BA" noProof="1"/>
              <a:t> u određenom redosljedu kako su i dodate.</a:t>
            </a:r>
          </a:p>
          <a:p>
            <a:r>
              <a:rPr lang="sr-Latn-BA" noProof="1"/>
              <a:t>Obratna funckionalnost je i za kombinaciju - </a:t>
            </a:r>
            <a:r>
              <a:rPr lang="sr-Latn-BA" b="1" noProof="1"/>
              <a:t>/</a:t>
            </a:r>
            <a:r>
              <a:rPr lang="sr-Latn-BA" noProof="1"/>
              <a:t> -=</a:t>
            </a:r>
          </a:p>
          <a:p>
            <a:pPr>
              <a:buFont typeface="Wingdings" panose="05000000000000000000" pitchFamily="2" charset="2"/>
              <a:buChar char="v"/>
            </a:pPr>
            <a:r>
              <a:rPr lang="sr-Latn-BA" noProof="1"/>
              <a:t>Pozivanje + ili += (-, -=) sa </a:t>
            </a:r>
            <a:r>
              <a:rPr lang="sr-Latn-BA" i="1" noProof="1"/>
              <a:t>null</a:t>
            </a:r>
            <a:r>
              <a:rPr lang="sr-Latn-BA" noProof="1"/>
              <a:t> vrijednošću je dozvoljena, tada instanca delegata ima vrijednost </a:t>
            </a:r>
            <a:r>
              <a:rPr lang="sr-Latn-BA" i="1" noProof="1"/>
              <a:t>null</a:t>
            </a:r>
            <a:r>
              <a:rPr lang="sr-Latn-BA" noProof="1"/>
              <a:t>.</a:t>
            </a:r>
          </a:p>
        </p:txBody>
      </p:sp>
    </p:spTree>
    <p:extLst>
      <p:ext uri="{BB962C8B-B14F-4D97-AF65-F5344CB8AC3E}">
        <p14:creationId xmlns:p14="http://schemas.microsoft.com/office/powerpoint/2010/main" val="2056499394"/>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855</TotalTime>
  <Words>1380</Words>
  <Application>Microsoft Office PowerPoint</Application>
  <PresentationFormat>Widescreen</PresentationFormat>
  <Paragraphs>209</Paragraphs>
  <Slides>32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Trebuchet MS</vt:lpstr>
      <vt:lpstr>Wingdings</vt:lpstr>
      <vt:lpstr>Wingdings 3</vt:lpstr>
      <vt:lpstr>Facet</vt:lpstr>
      <vt:lpstr>Delegati, događaji, anonimne metode, Lambda izrazi</vt:lpstr>
      <vt:lpstr>Uvod</vt:lpstr>
      <vt:lpstr>PowerPoint Presentation</vt:lpstr>
      <vt:lpstr>1. Delegates  - Delegati</vt:lpstr>
      <vt:lpstr>Delegati</vt:lpstr>
      <vt:lpstr>Delegati u C# </vt:lpstr>
      <vt:lpstr>Aspekti delegata u C# </vt:lpstr>
      <vt:lpstr>Primjer</vt:lpstr>
      <vt:lpstr>Multicast delegat</vt:lpstr>
      <vt:lpstr>Multicast delegati</vt:lpstr>
      <vt:lpstr>Generic Delegate type </vt:lpstr>
      <vt:lpstr>Ugrađeni generički delegati Action, Func, Predicate </vt:lpstr>
      <vt:lpstr>PowerPoint Presentation</vt:lpstr>
      <vt:lpstr>Func and Action</vt:lpstr>
      <vt:lpstr>Ostale primjene delegata</vt:lpstr>
      <vt:lpstr>2. Events - događaji</vt:lpstr>
      <vt:lpstr>Događaji (event)</vt:lpstr>
      <vt:lpstr>PowerPoint Presentation</vt:lpstr>
      <vt:lpstr>Događaji u C#</vt:lpstr>
      <vt:lpstr>Standard Event Pattern</vt:lpstr>
      <vt:lpstr>Events u C#</vt:lpstr>
      <vt:lpstr>EventArgs class</vt:lpstr>
      <vt:lpstr>3. Anonymous Methods – Anonimne metode</vt:lpstr>
      <vt:lpstr>Anonymous methods</vt:lpstr>
      <vt:lpstr>Primjer – Anonymous Type </vt:lpstr>
      <vt:lpstr>4. Lambda Expressions - Lambda izrazi</vt:lpstr>
      <vt:lpstr>Lambda expression</vt:lpstr>
      <vt:lpstr>Lambda izrazi, λ</vt:lpstr>
      <vt:lpstr>Lambda izrazi</vt:lpstr>
      <vt:lpstr>Ostale prednosti Lambda izraza</vt:lpstr>
      <vt:lpstr>Reference</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Delegati, događaji, anonimne metode, Lambda izrazi</dc:title>
  <dc:creator>Ratomir Vukadin</dc:creator>
  <cp:lastModifiedBy>Ratomir Vukadin</cp:lastModifiedBy>
  <cp:revision>71</cp:revision>
  <dcterms:created xsi:type="dcterms:W3CDTF">2017-02-05T20:39:05Z</dcterms:created>
  <dcterms:modified xsi:type="dcterms:W3CDTF">2017-02-17T06:58:28Z</dcterms:modified>
</cp:coreProperties>
</file>