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87" r:id="rId2"/>
    <p:sldId id="303" r:id="rId3"/>
    <p:sldId id="257" r:id="rId4"/>
    <p:sldId id="324" r:id="rId5"/>
    <p:sldId id="288" r:id="rId6"/>
    <p:sldId id="307" r:id="rId7"/>
    <p:sldId id="289" r:id="rId8"/>
    <p:sldId id="290" r:id="rId9"/>
    <p:sldId id="292" r:id="rId10"/>
    <p:sldId id="293" r:id="rId11"/>
    <p:sldId id="294" r:id="rId12"/>
    <p:sldId id="291" r:id="rId13"/>
    <p:sldId id="295" r:id="rId14"/>
    <p:sldId id="296" r:id="rId15"/>
    <p:sldId id="297" r:id="rId16"/>
    <p:sldId id="302" r:id="rId17"/>
    <p:sldId id="298" r:id="rId18"/>
    <p:sldId id="306" r:id="rId19"/>
    <p:sldId id="299" r:id="rId20"/>
    <p:sldId id="300" r:id="rId21"/>
    <p:sldId id="301" r:id="rId22"/>
    <p:sldId id="308" r:id="rId23"/>
    <p:sldId id="304" r:id="rId24"/>
    <p:sldId id="305" r:id="rId25"/>
    <p:sldId id="310" r:id="rId26"/>
    <p:sldId id="309" r:id="rId27"/>
    <p:sldId id="311" r:id="rId28"/>
    <p:sldId id="312" r:id="rId29"/>
    <p:sldId id="313" r:id="rId30"/>
    <p:sldId id="314" r:id="rId31"/>
    <p:sldId id="319" r:id="rId32"/>
    <p:sldId id="315" r:id="rId33"/>
    <p:sldId id="316" r:id="rId34"/>
    <p:sldId id="317" r:id="rId35"/>
    <p:sldId id="318" r:id="rId36"/>
    <p:sldId id="320" r:id="rId37"/>
    <p:sldId id="321" r:id="rId38"/>
    <p:sldId id="322" r:id="rId39"/>
    <p:sldId id="323" r:id="rId40"/>
    <p:sldId id="286" r:id="rId41"/>
    <p:sldId id="28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11149-1AF9-407F-B2DF-2FCA6318F53A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r-Latn-BA"/>
        </a:p>
      </dgm:t>
    </dgm:pt>
    <dgm:pt modelId="{53D04F23-AA40-449C-BE3C-1FF5E65E586C}">
      <dgm:prSet phldrT="[Text]"/>
      <dgm:spPr/>
      <dgm:t>
        <a:bodyPr/>
        <a:lstStyle/>
        <a:p>
          <a:r>
            <a:rPr lang="sr-Latn-BA" dirty="0" smtClean="0"/>
            <a:t>C++</a:t>
          </a:r>
          <a:endParaRPr lang="sr-Latn-BA" dirty="0"/>
        </a:p>
      </dgm:t>
    </dgm:pt>
    <dgm:pt modelId="{21457218-FB43-4C2E-8350-2BF3FB9844CB}" type="parTrans" cxnId="{7A63DD2C-95C9-4913-919A-8351D264D2F6}">
      <dgm:prSet/>
      <dgm:spPr/>
      <dgm:t>
        <a:bodyPr/>
        <a:lstStyle/>
        <a:p>
          <a:endParaRPr lang="sr-Latn-BA"/>
        </a:p>
      </dgm:t>
    </dgm:pt>
    <dgm:pt modelId="{A1881CEE-2E50-45D4-AB1C-1D8B0D5E9E5B}" type="sibTrans" cxnId="{7A63DD2C-95C9-4913-919A-8351D264D2F6}">
      <dgm:prSet/>
      <dgm:spPr/>
      <dgm:t>
        <a:bodyPr/>
        <a:lstStyle/>
        <a:p>
          <a:endParaRPr lang="sr-Latn-BA"/>
        </a:p>
      </dgm:t>
    </dgm:pt>
    <dgm:pt modelId="{B71B3B48-C3BB-4EBD-B47C-447EB2C3149B}">
      <dgm:prSet phldrT="[Text]"/>
      <dgm:spPr/>
      <dgm:t>
        <a:bodyPr/>
        <a:lstStyle/>
        <a:p>
          <a:r>
            <a:rPr lang="sr-Latn-BA" dirty="0" smtClean="0"/>
            <a:t>C#</a:t>
          </a:r>
          <a:endParaRPr lang="sr-Latn-BA" dirty="0"/>
        </a:p>
      </dgm:t>
    </dgm:pt>
    <dgm:pt modelId="{AA84C6AC-43A3-43AA-A036-AEDBF87BFC84}" type="parTrans" cxnId="{FDD5DF7F-79E7-4094-85E4-C031CE14C38B}">
      <dgm:prSet/>
      <dgm:spPr/>
      <dgm:t>
        <a:bodyPr/>
        <a:lstStyle/>
        <a:p>
          <a:endParaRPr lang="sr-Latn-BA"/>
        </a:p>
      </dgm:t>
    </dgm:pt>
    <dgm:pt modelId="{88E37774-D3CC-4172-895F-AFCE28AC9898}" type="sibTrans" cxnId="{FDD5DF7F-79E7-4094-85E4-C031CE14C38B}">
      <dgm:prSet/>
      <dgm:spPr/>
      <dgm:t>
        <a:bodyPr/>
        <a:lstStyle/>
        <a:p>
          <a:endParaRPr lang="sr-Latn-BA"/>
        </a:p>
      </dgm:t>
    </dgm:pt>
    <dgm:pt modelId="{8136FB52-6411-4474-AC04-8FE564EC416D}">
      <dgm:prSet phldrT="[Text]"/>
      <dgm:spPr/>
      <dgm:t>
        <a:bodyPr/>
        <a:lstStyle/>
        <a:p>
          <a:r>
            <a:rPr lang="sr-Latn-BA" u="sng" dirty="0" smtClean="0"/>
            <a:t>CLS</a:t>
          </a:r>
          <a:endParaRPr lang="sr-Latn-BA" u="sng" dirty="0"/>
        </a:p>
      </dgm:t>
    </dgm:pt>
    <dgm:pt modelId="{194684BE-B090-4FEF-9C35-CB0B3831A911}" type="parTrans" cxnId="{D58407E7-F63C-4640-902F-BA820CE3CE89}">
      <dgm:prSet/>
      <dgm:spPr/>
      <dgm:t>
        <a:bodyPr/>
        <a:lstStyle/>
        <a:p>
          <a:endParaRPr lang="sr-Latn-BA"/>
        </a:p>
      </dgm:t>
    </dgm:pt>
    <dgm:pt modelId="{AD4416E2-6179-4B05-8A02-368CA85A51F4}" type="sibTrans" cxnId="{D58407E7-F63C-4640-902F-BA820CE3CE89}">
      <dgm:prSet/>
      <dgm:spPr/>
      <dgm:t>
        <a:bodyPr/>
        <a:lstStyle/>
        <a:p>
          <a:endParaRPr lang="sr-Latn-BA"/>
        </a:p>
      </dgm:t>
    </dgm:pt>
    <dgm:pt modelId="{EAF16D90-ED94-48B6-A033-616F7091F2A2}">
      <dgm:prSet phldrT="[Text]"/>
      <dgm:spPr/>
      <dgm:t>
        <a:bodyPr/>
        <a:lstStyle/>
        <a:p>
          <a:r>
            <a:rPr lang="sr-Latn-BA" dirty="0" smtClean="0"/>
            <a:t>VB</a:t>
          </a:r>
          <a:endParaRPr lang="sr-Latn-BA" dirty="0"/>
        </a:p>
      </dgm:t>
    </dgm:pt>
    <dgm:pt modelId="{98FC05F4-FCE2-4198-BCAC-62FA9F5FAE72}" type="parTrans" cxnId="{D9F175B7-6633-4CAA-97FF-94C00A6318F2}">
      <dgm:prSet/>
      <dgm:spPr/>
      <dgm:t>
        <a:bodyPr/>
        <a:lstStyle/>
        <a:p>
          <a:endParaRPr lang="sr-Latn-BA"/>
        </a:p>
      </dgm:t>
    </dgm:pt>
    <dgm:pt modelId="{273B493B-179B-4805-8D42-CAC78D824121}" type="sibTrans" cxnId="{D9F175B7-6633-4CAA-97FF-94C00A6318F2}">
      <dgm:prSet/>
      <dgm:spPr/>
      <dgm:t>
        <a:bodyPr/>
        <a:lstStyle/>
        <a:p>
          <a:endParaRPr lang="sr-Latn-BA"/>
        </a:p>
      </dgm:t>
    </dgm:pt>
    <dgm:pt modelId="{41FD3AE3-D3F6-4851-B4D6-AD81AC16FB3B}" type="pres">
      <dgm:prSet presAssocID="{55611149-1AF9-407F-B2DF-2FCA6318F53A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sr-Latn-BA"/>
        </a:p>
      </dgm:t>
    </dgm:pt>
    <dgm:pt modelId="{AE621571-CEB0-42AC-8606-1639E24DA8B2}" type="pres">
      <dgm:prSet presAssocID="{55611149-1AF9-407F-B2DF-2FCA6318F53A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  <dgm:pt modelId="{0810BF4E-ACE7-4DEC-90DC-A903E60A7129}" type="pres">
      <dgm:prSet presAssocID="{55611149-1AF9-407F-B2DF-2FCA6318F53A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  <dgm:pt modelId="{D2EFAD5C-4A14-4A53-A12D-A22634B9735E}" type="pres">
      <dgm:prSet presAssocID="{55611149-1AF9-407F-B2DF-2FCA6318F53A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  <dgm:pt modelId="{F5092255-B999-4CBA-950A-F22295929713}" type="pres">
      <dgm:prSet presAssocID="{55611149-1AF9-407F-B2DF-2FCA6318F53A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sr-Latn-BA"/>
        </a:p>
      </dgm:t>
    </dgm:pt>
  </dgm:ptLst>
  <dgm:cxnLst>
    <dgm:cxn modelId="{FDD5DF7F-79E7-4094-85E4-C031CE14C38B}" srcId="{55611149-1AF9-407F-B2DF-2FCA6318F53A}" destId="{B71B3B48-C3BB-4EBD-B47C-447EB2C3149B}" srcOrd="1" destOrd="0" parTransId="{AA84C6AC-43A3-43AA-A036-AEDBF87BFC84}" sibTransId="{88E37774-D3CC-4172-895F-AFCE28AC9898}"/>
    <dgm:cxn modelId="{E8AD52D7-C054-4096-B39F-9478476C99C2}" type="presOf" srcId="{B71B3B48-C3BB-4EBD-B47C-447EB2C3149B}" destId="{0810BF4E-ACE7-4DEC-90DC-A903E60A7129}" srcOrd="0" destOrd="0" presId="urn:microsoft.com/office/officeart/2005/8/layout/pyramid4"/>
    <dgm:cxn modelId="{56EAE228-7B0D-4349-BEFA-E08DA9616531}" type="presOf" srcId="{8136FB52-6411-4474-AC04-8FE564EC416D}" destId="{D2EFAD5C-4A14-4A53-A12D-A22634B9735E}" srcOrd="0" destOrd="0" presId="urn:microsoft.com/office/officeart/2005/8/layout/pyramid4"/>
    <dgm:cxn modelId="{D58407E7-F63C-4640-902F-BA820CE3CE89}" srcId="{55611149-1AF9-407F-B2DF-2FCA6318F53A}" destId="{8136FB52-6411-4474-AC04-8FE564EC416D}" srcOrd="2" destOrd="0" parTransId="{194684BE-B090-4FEF-9C35-CB0B3831A911}" sibTransId="{AD4416E2-6179-4B05-8A02-368CA85A51F4}"/>
    <dgm:cxn modelId="{D9F175B7-6633-4CAA-97FF-94C00A6318F2}" srcId="{55611149-1AF9-407F-B2DF-2FCA6318F53A}" destId="{EAF16D90-ED94-48B6-A033-616F7091F2A2}" srcOrd="3" destOrd="0" parTransId="{98FC05F4-FCE2-4198-BCAC-62FA9F5FAE72}" sibTransId="{273B493B-179B-4805-8D42-CAC78D824121}"/>
    <dgm:cxn modelId="{3D30A9F0-2156-462D-8EFE-3F8A3E7479EF}" type="presOf" srcId="{55611149-1AF9-407F-B2DF-2FCA6318F53A}" destId="{41FD3AE3-D3F6-4851-B4D6-AD81AC16FB3B}" srcOrd="0" destOrd="0" presId="urn:microsoft.com/office/officeart/2005/8/layout/pyramid4"/>
    <dgm:cxn modelId="{CEEC34ED-EC59-466E-8774-4DBB7D03FD6F}" type="presOf" srcId="{EAF16D90-ED94-48B6-A033-616F7091F2A2}" destId="{F5092255-B999-4CBA-950A-F22295929713}" srcOrd="0" destOrd="0" presId="urn:microsoft.com/office/officeart/2005/8/layout/pyramid4"/>
    <dgm:cxn modelId="{A97530E1-BA83-4DCB-901E-E811E8842C37}" type="presOf" srcId="{53D04F23-AA40-449C-BE3C-1FF5E65E586C}" destId="{AE621571-CEB0-42AC-8606-1639E24DA8B2}" srcOrd="0" destOrd="0" presId="urn:microsoft.com/office/officeart/2005/8/layout/pyramid4"/>
    <dgm:cxn modelId="{7A63DD2C-95C9-4913-919A-8351D264D2F6}" srcId="{55611149-1AF9-407F-B2DF-2FCA6318F53A}" destId="{53D04F23-AA40-449C-BE3C-1FF5E65E586C}" srcOrd="0" destOrd="0" parTransId="{21457218-FB43-4C2E-8350-2BF3FB9844CB}" sibTransId="{A1881CEE-2E50-45D4-AB1C-1D8B0D5E9E5B}"/>
    <dgm:cxn modelId="{5064C344-9AB2-4463-A7B5-B4795E3D2DE6}" type="presParOf" srcId="{41FD3AE3-D3F6-4851-B4D6-AD81AC16FB3B}" destId="{AE621571-CEB0-42AC-8606-1639E24DA8B2}" srcOrd="0" destOrd="0" presId="urn:microsoft.com/office/officeart/2005/8/layout/pyramid4"/>
    <dgm:cxn modelId="{A24CAF73-6442-414C-875A-D8EAE156215C}" type="presParOf" srcId="{41FD3AE3-D3F6-4851-B4D6-AD81AC16FB3B}" destId="{0810BF4E-ACE7-4DEC-90DC-A903E60A7129}" srcOrd="1" destOrd="0" presId="urn:microsoft.com/office/officeart/2005/8/layout/pyramid4"/>
    <dgm:cxn modelId="{A53133DC-6F88-48C6-9A80-6767C1CCA974}" type="presParOf" srcId="{41FD3AE3-D3F6-4851-B4D6-AD81AC16FB3B}" destId="{D2EFAD5C-4A14-4A53-A12D-A22634B9735E}" srcOrd="2" destOrd="0" presId="urn:microsoft.com/office/officeart/2005/8/layout/pyramid4"/>
    <dgm:cxn modelId="{9C99E3E6-FEF3-49B6-8FD0-C97467007EA7}" type="presParOf" srcId="{41FD3AE3-D3F6-4851-B4D6-AD81AC16FB3B}" destId="{F5092255-B999-4CBA-950A-F2229592971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0B24-1478-4CA7-A1B3-05B327B116E7}" type="datetimeFigureOut">
              <a:rPr lang="hr-HR"/>
              <a:t>21.2.2017.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9E4B-9B07-4614-8167-90429A008BD6}" type="slidenum">
              <a:rPr lang="hr-HR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947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>
              <a:latin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D9E4B-9B07-4614-8167-90429A008BD6}" type="slidenum">
              <a:rPr lang="hr-HR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645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6557"/>
            <a:ext cx="8596668" cy="5384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596"/>
            <a:ext cx="8596668" cy="502176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28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41824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244137"/>
            <a:ext cx="8596668" cy="47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613566" y="6107757"/>
            <a:ext cx="2530059" cy="597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cover/>
  </p:transition>
  <p:txStyles>
    <p:titleStyle>
      <a:lvl1pPr algn="just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tomir.vukadin@lanaco.com" TargetMode="External"/><Relationship Id="rId2" Type="http://schemas.openxmlformats.org/officeDocument/2006/relationships/hyperlink" Target="mailto:ratomir@liv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tomir?tab=repositories" TargetMode="External"/><Relationship Id="rId4" Type="http://schemas.openxmlformats.org/officeDocument/2006/relationships/hyperlink" Target="https://ba.linkedin.com/in/ratomir-vukadin-rv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tomir" TargetMode="External"/><Relationship Id="rId2" Type="http://schemas.openxmlformats.org/officeDocument/2006/relationships/hyperlink" Target="https://github.com/Ratomir/StartCour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books.me/book/view/c-sharp-6-0-in-a-nutshell-6th-edition" TargetMode="External"/><Relationship Id="rId4" Type="http://schemas.openxmlformats.org/officeDocument/2006/relationships/hyperlink" Target="https://www.geekbooks.me/book/view/c-sharp-6-0-pocket-referenc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Introduction to C# and .NET framework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BA" dirty="0" smtClean="0"/>
              <a:t>Čas 1</a:t>
            </a:r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5462754"/>
            <a:ext cx="2531262" cy="5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359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framework 2016/2017</a:t>
            </a:r>
            <a:endParaRPr lang="sr-Latn-BA" dirty="0"/>
          </a:p>
        </p:txBody>
      </p:sp>
      <p:pic>
        <p:nvPicPr>
          <p:cNvPr id="5" name="Picture 2" descr="Image result for .net framework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607063"/>
            <a:ext cx="8596312" cy="410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08250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Proces izvršavanja .NET programa</a:t>
            </a:r>
            <a:endParaRPr lang="sr-Latn-BA" dirty="0"/>
          </a:p>
        </p:txBody>
      </p:sp>
      <p:pic>
        <p:nvPicPr>
          <p:cNvPr id="3074" name="Picture 2" descr="Image result for CLR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43" y="1116701"/>
            <a:ext cx="5457450" cy="50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506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CLR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Runtime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BA" dirty="0"/>
              <a:t>Osnova je .NET </a:t>
            </a:r>
            <a:r>
              <a:rPr lang="sr-Latn-BA" i="1" dirty="0" smtClean="0"/>
              <a:t>framework-a</a:t>
            </a:r>
            <a:r>
              <a:rPr lang="sr-Latn-BA" dirty="0" smtClean="0"/>
              <a:t>.</a:t>
            </a:r>
          </a:p>
          <a:p>
            <a:r>
              <a:rPr lang="sr-Latn-BA" dirty="0" smtClean="0"/>
              <a:t>CLR se nalazi na vrhu reda izvršavanja programa u </a:t>
            </a:r>
            <a:r>
              <a:rPr lang="sr-Latn-BA" i="1" dirty="0" smtClean="0"/>
              <a:t>Windows</a:t>
            </a:r>
            <a:r>
              <a:rPr lang="sr-Latn-BA" dirty="0" smtClean="0"/>
              <a:t> operativnom sistemu. CLR pruža mogućnosti </a:t>
            </a:r>
            <a:r>
              <a:rPr lang="sr-Latn-BA" i="1" dirty="0" smtClean="0"/>
              <a:t>virtuelne mašine (okruženja)</a:t>
            </a:r>
            <a:r>
              <a:rPr lang="sr-Latn-BA" dirty="0" smtClean="0"/>
              <a:t> gdje će se izvršiti potrebna aplikacija (kod).</a:t>
            </a:r>
          </a:p>
          <a:p>
            <a:pPr lvl="1"/>
            <a:r>
              <a:rPr lang="sr-Latn-BA" dirty="0" smtClean="0"/>
              <a:t>Sličnost CLR sa Java-om?</a:t>
            </a:r>
          </a:p>
          <a:p>
            <a:pPr lvl="1"/>
            <a:r>
              <a:rPr lang="sr-Latn-BA" i="1" dirty="0" smtClean="0"/>
              <a:t>Java</a:t>
            </a:r>
            <a:r>
              <a:rPr lang="sr-Latn-BA" dirty="0" smtClean="0"/>
              <a:t> </a:t>
            </a:r>
            <a:r>
              <a:rPr lang="sr-Latn-BA" i="1" dirty="0" smtClean="0"/>
              <a:t>Virtual</a:t>
            </a:r>
            <a:r>
              <a:rPr lang="sr-Latn-BA" dirty="0" smtClean="0"/>
              <a:t> </a:t>
            </a:r>
            <a:r>
              <a:rPr lang="sr-Latn-BA" i="1" dirty="0" smtClean="0"/>
              <a:t>Machine</a:t>
            </a:r>
            <a:r>
              <a:rPr lang="sr-Latn-BA" dirty="0" smtClean="0"/>
              <a:t> (JVM)</a:t>
            </a:r>
          </a:p>
          <a:p>
            <a:r>
              <a:rPr lang="sr-Latn-BA" dirty="0" smtClean="0"/>
              <a:t>CLR učitava određene module i izvršava njihov kod što je njegov osnovni zadatak.</a:t>
            </a:r>
          </a:p>
          <a:p>
            <a:r>
              <a:rPr lang="sr-Latn-BA" dirty="0" smtClean="0"/>
              <a:t>Kod koji je potrebno izvršiti od strane CLR je </a:t>
            </a:r>
            <a:r>
              <a:rPr lang="sr-Latn-BA" b="1" i="1" dirty="0" smtClean="0"/>
              <a:t>managed</a:t>
            </a:r>
            <a:r>
              <a:rPr lang="sr-Latn-BA" i="1" dirty="0" smtClean="0"/>
              <a:t> </a:t>
            </a:r>
            <a:r>
              <a:rPr lang="sr-Latn-BA" dirty="0" smtClean="0"/>
              <a:t>kod (.NET program).</a:t>
            </a:r>
          </a:p>
          <a:p>
            <a:pPr lvl="1"/>
            <a:r>
              <a:rPr lang="sr-Latn-BA" dirty="0" smtClean="0"/>
              <a:t>Kod koji se ne prevodi u kod koji razumije mašina nego na jezik srednjeg nivoa koji će interpretirati i izvršiti drugi servis unutar </a:t>
            </a:r>
            <a:r>
              <a:rPr lang="sr-Latn-BA" i="1" dirty="0" smtClean="0"/>
              <a:t>framework-a</a:t>
            </a:r>
            <a:r>
              <a:rPr lang="sr-Latn-BA" dirty="0" smtClean="0"/>
              <a:t>.</a:t>
            </a:r>
          </a:p>
          <a:p>
            <a:r>
              <a:rPr lang="sr-Latn-BA" b="1" i="1" dirty="0" smtClean="0"/>
              <a:t>Unmanaged</a:t>
            </a:r>
            <a:r>
              <a:rPr lang="sr-Latn-BA" i="1" dirty="0" smtClean="0"/>
              <a:t> </a:t>
            </a:r>
            <a:r>
              <a:rPr lang="sr-Latn-BA" dirty="0" smtClean="0"/>
              <a:t>kod, kompajliran je na kod razumljiv mašini i može da ga izvršava operativni sistem direktno. Ne može ga izvršiti .NET.</a:t>
            </a:r>
          </a:p>
          <a:p>
            <a:pPr lvl="1"/>
            <a:r>
              <a:rPr lang="sr-Latn-BA" dirty="0" smtClean="0"/>
              <a:t>.NET ne može pokrenuti Java </a:t>
            </a:r>
            <a:r>
              <a:rPr lang="sr-Latn-BA" i="1" dirty="0" smtClean="0"/>
              <a:t>byte</a:t>
            </a:r>
            <a:r>
              <a:rPr lang="sr-Latn-BA" dirty="0" smtClean="0"/>
              <a:t> kod.</a:t>
            </a:r>
          </a:p>
        </p:txBody>
      </p:sp>
    </p:spTree>
    <p:extLst>
      <p:ext uri="{BB962C8B-B14F-4D97-AF65-F5344CB8AC3E}">
        <p14:creationId xmlns:p14="http://schemas.microsoft.com/office/powerpoint/2010/main" val="17292033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CLR arhitektura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CTS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Type</a:t>
            </a:r>
            <a:r>
              <a:rPr lang="sr-Latn-BA" dirty="0" smtClean="0"/>
              <a:t> </a:t>
            </a:r>
            <a:r>
              <a:rPr lang="sr-Latn-BA" i="1" dirty="0" smtClean="0"/>
              <a:t>System</a:t>
            </a:r>
          </a:p>
          <a:p>
            <a:pPr lvl="1"/>
            <a:r>
              <a:rPr lang="sr-Latn-BA" dirty="0" smtClean="0"/>
              <a:t>Predstavlja način definicije tipova podataka, međusobne interakcije i način predstavljanja u .NET meta formatu.</a:t>
            </a:r>
          </a:p>
          <a:p>
            <a:r>
              <a:rPr lang="sr-Latn-BA" dirty="0" smtClean="0"/>
              <a:t>JIT – </a:t>
            </a:r>
            <a:r>
              <a:rPr lang="sr-Latn-BA" i="1" dirty="0" smtClean="0"/>
              <a:t>Just</a:t>
            </a:r>
            <a:r>
              <a:rPr lang="sr-Latn-BA" dirty="0" smtClean="0"/>
              <a:t> </a:t>
            </a:r>
            <a:r>
              <a:rPr lang="sr-Latn-BA" i="1" dirty="0" smtClean="0"/>
              <a:t>in</a:t>
            </a:r>
            <a:r>
              <a:rPr lang="sr-Latn-BA" dirty="0" smtClean="0"/>
              <a:t> </a:t>
            </a:r>
            <a:r>
              <a:rPr lang="sr-Latn-BA" i="1" dirty="0" smtClean="0"/>
              <a:t>Time</a:t>
            </a:r>
          </a:p>
          <a:p>
            <a:pPr lvl="1"/>
            <a:r>
              <a:rPr lang="sr-Latn-BA" dirty="0" smtClean="0"/>
              <a:t>IL (</a:t>
            </a:r>
            <a:r>
              <a:rPr lang="sr-Latn-BA" i="1" dirty="0" smtClean="0"/>
              <a:t>Intermediate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) instrukcije se pomoću JIT-a prevode u mašinski kod u trenutku izvršenja.</a:t>
            </a:r>
          </a:p>
          <a:p>
            <a:r>
              <a:rPr lang="sr-Latn-BA" dirty="0" smtClean="0"/>
              <a:t> Svi .NET jezici se kompajliraju u isti format CIL (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Intermediate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).</a:t>
            </a:r>
            <a:endParaRPr lang="sr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6628"/>
          <a:stretch/>
        </p:blipFill>
        <p:spPr>
          <a:xfrm>
            <a:off x="2423479" y="3530479"/>
            <a:ext cx="5104377" cy="31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35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325827" y="3560630"/>
            <a:ext cx="3390562" cy="2929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BA" sz="2800" dirty="0" smtClean="0"/>
              <a:t>CLS i CTS</a:t>
            </a:r>
            <a:endParaRPr lang="sr-Latn-B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CLS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Specification</a:t>
            </a:r>
          </a:p>
          <a:p>
            <a:pPr lvl="1"/>
            <a:r>
              <a:rPr lang="sr-Latn-BA" dirty="0" smtClean="0"/>
              <a:t>Sadrži konstrukcije koje podržavaju svi .NET jezici.</a:t>
            </a:r>
          </a:p>
          <a:p>
            <a:pPr lvl="1"/>
            <a:r>
              <a:rPr lang="sr-Latn-BA" dirty="0" smtClean="0"/>
              <a:t>Predstavlja objektno-orijentisani model za implementaciju na drugim programskim jezicima.</a:t>
            </a:r>
          </a:p>
          <a:p>
            <a:pPr lvl="1"/>
            <a:r>
              <a:rPr lang="sr-Latn-BA" dirty="0" smtClean="0"/>
              <a:t>Definiše set pravila koji se moraju ispoštovati da bi se kod pokrenuo pod .NET </a:t>
            </a:r>
            <a:r>
              <a:rPr lang="sr-Latn-BA" i="1" dirty="0" smtClean="0"/>
              <a:t>framework-om</a:t>
            </a:r>
            <a:r>
              <a:rPr lang="sr-Latn-BA" dirty="0" smtClean="0"/>
              <a:t>. Omogućava da objekti koji su napisani na ostalim .NET jezicima C#, VB.NET vrše međusobnu interakciju.</a:t>
            </a:r>
          </a:p>
          <a:p>
            <a:r>
              <a:rPr lang="sr-Latn-BA" dirty="0" smtClean="0"/>
              <a:t>C# i VB.NET </a:t>
            </a:r>
            <a:r>
              <a:rPr lang="sr-Latn-BA" b="1" i="1" dirty="0" smtClean="0"/>
              <a:t>int</a:t>
            </a:r>
            <a:r>
              <a:rPr lang="sr-Latn-BA" dirty="0" smtClean="0"/>
              <a:t> varijabla imaju istu strukturu </a:t>
            </a:r>
            <a:r>
              <a:rPr lang="sr-Latn-BA" b="1" i="1" dirty="0" smtClean="0"/>
              <a:t>Int32</a:t>
            </a:r>
            <a:r>
              <a:rPr lang="sr-Latn-BA" dirty="0" smtClean="0"/>
              <a:t>.</a:t>
            </a:r>
            <a:endParaRPr lang="sr-Latn-BA" dirty="0"/>
          </a:p>
          <a:p>
            <a:endParaRPr lang="sr-Latn-B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752528"/>
              </p:ext>
            </p:extLst>
          </p:nvPr>
        </p:nvGraphicFramePr>
        <p:xfrm>
          <a:off x="2921224" y="3560630"/>
          <a:ext cx="4230751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6679" y="464482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2100" u="sng" dirty="0" smtClean="0">
                <a:solidFill>
                  <a:schemeClr val="bg1"/>
                </a:solidFill>
              </a:rPr>
              <a:t>CTS</a:t>
            </a:r>
            <a:endParaRPr lang="sr-Latn-BA" sz="2100" u="sn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6326" y="4644828"/>
            <a:ext cx="6319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2100" u="sng" dirty="0" smtClean="0">
                <a:solidFill>
                  <a:schemeClr val="bg1"/>
                </a:solidFill>
              </a:rPr>
              <a:t>CTS</a:t>
            </a:r>
            <a:endParaRPr lang="sr-Latn-BA" sz="21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488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Base</a:t>
            </a:r>
            <a:r>
              <a:rPr lang="sr-Latn-BA" dirty="0" smtClean="0"/>
              <a:t> </a:t>
            </a:r>
            <a:r>
              <a:rPr lang="sr-Latn-BA" i="1" dirty="0" smtClean="0"/>
              <a:t>Class</a:t>
            </a:r>
            <a:r>
              <a:rPr lang="sr-Latn-BA" dirty="0" smtClean="0"/>
              <a:t> </a:t>
            </a:r>
            <a:r>
              <a:rPr lang="sr-Latn-BA" i="1" dirty="0" smtClean="0"/>
              <a:t>Library</a:t>
            </a:r>
            <a:r>
              <a:rPr lang="sr-Latn-BA" dirty="0" smtClean="0"/>
              <a:t>	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BCL predstavlja enkapsulirane klase sa velikim brojem zajedničkih funkcija.</a:t>
            </a:r>
          </a:p>
          <a:p>
            <a:pPr lvl="1"/>
            <a:r>
              <a:rPr lang="sr-Latn-BA" dirty="0" smtClean="0"/>
              <a:t>Čitanje, pisanje, grafičko renderovanje, rad sa bazom podataka, XML manipulacija itd.</a:t>
            </a:r>
          </a:p>
          <a:p>
            <a:r>
              <a:rPr lang="sr-Latn-BA" dirty="0" smtClean="0"/>
              <a:t>Struktura BCL biblioteke je sastavljena od kolekcija, atributa, načina ispisa (formatiranja), </a:t>
            </a:r>
            <a:r>
              <a:rPr lang="sr-Latn-BA" i="1" dirty="0" smtClean="0"/>
              <a:t>security</a:t>
            </a:r>
            <a:r>
              <a:rPr lang="sr-Latn-BA" dirty="0" smtClean="0"/>
              <a:t> atributa, manipulacija </a:t>
            </a:r>
            <a:r>
              <a:rPr lang="sr-Latn-BA" i="1" dirty="0" smtClean="0"/>
              <a:t>string-ova</a:t>
            </a:r>
            <a:r>
              <a:rPr lang="sr-Latn-BA" dirty="0" smtClean="0"/>
              <a:t>.</a:t>
            </a:r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79" y="2771048"/>
            <a:ext cx="5669935" cy="396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46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</a:t>
            </a:r>
            <a:r>
              <a:rPr lang="sr-Latn-BA" i="1" dirty="0" smtClean="0"/>
              <a:t>assembly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Binarni fajl koji sadrži .NET </a:t>
            </a:r>
            <a:r>
              <a:rPr lang="sr-Latn-BA" i="1" dirty="0" smtClean="0"/>
              <a:t>managed</a:t>
            </a:r>
            <a:r>
              <a:rPr lang="sr-Latn-BA" dirty="0" smtClean="0"/>
              <a:t> kod u CIL formatu, ekstenzija </a:t>
            </a:r>
            <a:r>
              <a:rPr lang="sr-Latn-BA" i="1" u="sng" dirty="0" smtClean="0"/>
              <a:t>dll</a:t>
            </a:r>
            <a:r>
              <a:rPr lang="sr-Latn-BA" i="1" dirty="0" smtClean="0"/>
              <a:t> </a:t>
            </a:r>
            <a:r>
              <a:rPr lang="sr-Latn-BA" dirty="0" smtClean="0"/>
              <a:t>ili </a:t>
            </a:r>
            <a:r>
              <a:rPr lang="sr-Latn-BA" i="1" u="sng" dirty="0" smtClean="0"/>
              <a:t>exe</a:t>
            </a:r>
            <a:r>
              <a:rPr lang="sr-Latn-BA" dirty="0" smtClean="0"/>
              <a:t>.</a:t>
            </a:r>
          </a:p>
          <a:p>
            <a:r>
              <a:rPr lang="sr-Latn-BA" dirty="0" smtClean="0"/>
              <a:t>Struktura jednog </a:t>
            </a:r>
            <a:r>
              <a:rPr lang="sr-Latn-BA" b="1" i="1" dirty="0" smtClean="0"/>
              <a:t>assembly</a:t>
            </a:r>
            <a:r>
              <a:rPr lang="sr-Latn-BA" dirty="0" smtClean="0"/>
              <a:t> fajla je sastavljena od sljedećih dijelova: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i="1" dirty="0" smtClean="0"/>
              <a:t>Assembly</a:t>
            </a:r>
            <a:r>
              <a:rPr lang="sr-Latn-BA" dirty="0" smtClean="0"/>
              <a:t> </a:t>
            </a:r>
            <a:r>
              <a:rPr lang="sr-Latn-BA" b="1" i="1" dirty="0" smtClean="0"/>
              <a:t>metadata</a:t>
            </a:r>
          </a:p>
          <a:p>
            <a:pPr marL="1200150" lvl="2" indent="-342900"/>
            <a:r>
              <a:rPr lang="sr-Latn-BA" dirty="0" smtClean="0"/>
              <a:t>Naziv </a:t>
            </a:r>
            <a:r>
              <a:rPr lang="sr-Latn-BA" i="1" dirty="0" smtClean="0"/>
              <a:t>assembly</a:t>
            </a:r>
            <a:r>
              <a:rPr lang="sr-Latn-BA" dirty="0" smtClean="0"/>
              <a:t> fajla, informacije o verziji, kultura, lista fajlova koji opisuju </a:t>
            </a:r>
            <a:r>
              <a:rPr lang="sr-Latn-BA" i="1" dirty="0" smtClean="0"/>
              <a:t>assembly</a:t>
            </a:r>
          </a:p>
          <a:p>
            <a:pPr marL="1200150" lvl="2" indent="-342900"/>
            <a:r>
              <a:rPr lang="sr-Latn-BA" dirty="0" smtClean="0"/>
              <a:t>Informacije o </a:t>
            </a:r>
            <a:r>
              <a:rPr lang="sr-Latn-BA" i="1" dirty="0" smtClean="0"/>
              <a:t>assembly</a:t>
            </a:r>
            <a:r>
              <a:rPr lang="sr-Latn-BA" dirty="0" smtClean="0"/>
              <a:t> fajlu na koji se </a:t>
            </a:r>
            <a:r>
              <a:rPr lang="sr-Latn-BA" i="1" dirty="0" smtClean="0"/>
              <a:t>assembly</a:t>
            </a:r>
            <a:r>
              <a:rPr lang="sr-Latn-BA" dirty="0" smtClean="0"/>
              <a:t> fajl referencira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i="1" dirty="0" smtClean="0"/>
              <a:t>Type</a:t>
            </a:r>
            <a:r>
              <a:rPr lang="sr-Latn-BA" dirty="0" smtClean="0"/>
              <a:t> </a:t>
            </a:r>
            <a:r>
              <a:rPr lang="sr-Latn-BA" b="1" i="1" dirty="0" smtClean="0"/>
              <a:t>metadata</a:t>
            </a:r>
          </a:p>
          <a:p>
            <a:pPr lvl="2"/>
            <a:r>
              <a:rPr lang="sr-Latn-BA" dirty="0" smtClean="0"/>
              <a:t>Informacije o tipovima koji su deklarisani i koji se koriste u </a:t>
            </a:r>
            <a:r>
              <a:rPr lang="sr-Latn-BA" i="1" dirty="0" smtClean="0"/>
              <a:t>assembly</a:t>
            </a:r>
            <a:r>
              <a:rPr lang="sr-Latn-BA" dirty="0" smtClean="0"/>
              <a:t>. Sve informacije o metodama, atributima, interfejsima.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dirty="0" smtClean="0"/>
              <a:t>CIL</a:t>
            </a:r>
            <a:r>
              <a:rPr lang="sr-Latn-BA" dirty="0" smtClean="0"/>
              <a:t> </a:t>
            </a:r>
            <a:r>
              <a:rPr lang="sr-Latn-BA" b="1" i="1" dirty="0" smtClean="0"/>
              <a:t>code</a:t>
            </a:r>
          </a:p>
          <a:p>
            <a:pPr marL="1200150" lvl="2" indent="-342900"/>
            <a:r>
              <a:rPr lang="sr-Latn-BA" dirty="0" smtClean="0"/>
              <a:t>Kompajliran od strane određenog kompajlera za izabrani .NET jezik</a:t>
            </a:r>
          </a:p>
          <a:p>
            <a:pPr marL="1200150" lvl="2" indent="-342900"/>
            <a:r>
              <a:rPr lang="sr-Latn-BA" b="1" dirty="0" smtClean="0"/>
              <a:t>Csc</a:t>
            </a:r>
            <a:r>
              <a:rPr lang="sr-Latn-BA" dirty="0" smtClean="0"/>
              <a:t> (C# kompajler)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BA" b="1" i="1" dirty="0" smtClean="0"/>
              <a:t>Resources</a:t>
            </a:r>
          </a:p>
          <a:p>
            <a:pPr marL="1200150" lvl="2" indent="-342900"/>
            <a:r>
              <a:rPr lang="sr-Latn-BA" dirty="0" smtClean="0"/>
              <a:t>Fajlovi koji se ne izvršavaju a dio su aplikacije (slike, zvukovi, .resx fajlovi i njegove varijable).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775344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framework, još detalja	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Automatsko upravljanje memorijom od strane </a:t>
            </a:r>
            <a:r>
              <a:rPr lang="sr-Latn-BA" b="1" i="1" dirty="0" smtClean="0"/>
              <a:t>Garbage Collection</a:t>
            </a:r>
            <a:r>
              <a:rPr lang="sr-Latn-BA" dirty="0" smtClean="0"/>
              <a:t> (ne postoji ključna riječ </a:t>
            </a:r>
            <a:r>
              <a:rPr lang="sr-Latn-BA" i="1" dirty="0" smtClean="0"/>
              <a:t>delete</a:t>
            </a:r>
            <a:r>
              <a:rPr lang="sr-Latn-BA" dirty="0" smtClean="0"/>
              <a:t>).</a:t>
            </a:r>
          </a:p>
          <a:p>
            <a:r>
              <a:rPr lang="sr-Latn-BA" dirty="0" smtClean="0"/>
              <a:t>Moguće je u određenim slučajevima predefinisati domen trajanja varijable (</a:t>
            </a:r>
            <a:r>
              <a:rPr lang="sr-Latn-BA" i="1" dirty="0" smtClean="0"/>
              <a:t>using</a:t>
            </a:r>
            <a:r>
              <a:rPr lang="sr-Latn-BA" dirty="0" smtClean="0"/>
              <a:t> blok).</a:t>
            </a:r>
          </a:p>
          <a:p>
            <a:r>
              <a:rPr lang="sr-Latn-BA" b="1" i="1" dirty="0" smtClean="0"/>
              <a:t>Mono</a:t>
            </a:r>
            <a:r>
              <a:rPr lang="sr-Latn-BA" b="1" dirty="0" smtClean="0"/>
              <a:t> platforma </a:t>
            </a:r>
            <a:r>
              <a:rPr lang="sr-Latn-BA" dirty="0" smtClean="0"/>
              <a:t>je platforma otvorenog koda za .NET. Kreirana je iz potrebe izvršavanja .NET aplikacija na drugim operativnim sistemima Linux, Mac OS X.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9655970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Biblioteka - sadržaj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i="1" dirty="0"/>
              <a:t>Intermediate Language </a:t>
            </a:r>
            <a:r>
              <a:rPr lang="sr-Latn-BA" b="1" i="1" dirty="0" smtClean="0"/>
              <a:t>Disassembler (</a:t>
            </a:r>
            <a:r>
              <a:rPr lang="sr-Latn-BA" b="1" i="1" u="sng" dirty="0"/>
              <a:t>ildasm.exe</a:t>
            </a:r>
            <a:r>
              <a:rPr lang="sr-Latn-BA" dirty="0"/>
              <a:t>) </a:t>
            </a:r>
            <a:endParaRPr lang="sr-Latn-BA" dirty="0" smtClean="0"/>
          </a:p>
          <a:p>
            <a:pPr lvl="1"/>
            <a:r>
              <a:rPr lang="sr-Latn-BA" dirty="0" smtClean="0"/>
              <a:t>Isporučuje </a:t>
            </a:r>
            <a:r>
              <a:rPr lang="sr-Latn-BA" dirty="0"/>
              <a:t>se uz .NET </a:t>
            </a:r>
            <a:r>
              <a:rPr lang="sr-Latn-BA" i="1" dirty="0" smtClean="0"/>
              <a:t>framework</a:t>
            </a:r>
            <a:r>
              <a:rPr lang="sr-Latn-BA" dirty="0" smtClean="0"/>
              <a:t> SDK.</a:t>
            </a:r>
          </a:p>
          <a:p>
            <a:pPr lvl="1"/>
            <a:r>
              <a:rPr lang="sr-Latn-BA" dirty="0" smtClean="0"/>
              <a:t>Omogućava </a:t>
            </a:r>
            <a:r>
              <a:rPr lang="sr-Latn-BA" dirty="0"/>
              <a:t>učitavanje bilo koje .NET biblioteke i pregled njenog sadržaja (CIL kod, manifest i </a:t>
            </a:r>
            <a:r>
              <a:rPr lang="sr-Latn-BA" i="1" dirty="0"/>
              <a:t>type</a:t>
            </a:r>
            <a:r>
              <a:rPr lang="sr-Latn-BA" dirty="0"/>
              <a:t> </a:t>
            </a:r>
            <a:r>
              <a:rPr lang="sr-Latn-BA" dirty="0" smtClean="0"/>
              <a:t>metadata).</a:t>
            </a:r>
          </a:p>
          <a:p>
            <a:pPr lvl="1"/>
            <a:r>
              <a:rPr lang="sr-Latn-BA" dirty="0" smtClean="0"/>
              <a:t>Pregled </a:t>
            </a:r>
            <a:r>
              <a:rPr lang="sr-Latn-BA" dirty="0"/>
              <a:t>mapiranja C# koda (ili drugog .NET jezika) u CIL </a:t>
            </a:r>
            <a:r>
              <a:rPr lang="sr-Latn-BA" dirty="0" smtClean="0"/>
              <a:t>kod. </a:t>
            </a:r>
          </a:p>
          <a:p>
            <a:pPr lvl="1"/>
            <a:r>
              <a:rPr lang="sr-Latn-BA" dirty="0" smtClean="0"/>
              <a:t>Bolje </a:t>
            </a:r>
            <a:r>
              <a:rPr lang="sr-Latn-BA" dirty="0"/>
              <a:t>razumijevanje .NET </a:t>
            </a:r>
            <a:r>
              <a:rPr lang="sr-Latn-BA" dirty="0" smtClean="0"/>
              <a:t>platforme. 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91303385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Poređenje sa Java programskim jezikom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9596"/>
            <a:ext cx="8596668" cy="5021767"/>
          </a:xfrm>
        </p:spPr>
        <p:txBody>
          <a:bodyPr>
            <a:normAutofit lnSpcReduction="10000"/>
          </a:bodyPr>
          <a:lstStyle/>
          <a:p>
            <a:r>
              <a:rPr lang="sr-Latn-BA" dirty="0" smtClean="0"/>
              <a:t>Sintaksno su slični, obijektno-orijentisani.</a:t>
            </a:r>
          </a:p>
          <a:p>
            <a:r>
              <a:rPr lang="sr-Latn-BA" i="1" dirty="0" smtClean="0"/>
              <a:t>Garbage Collector</a:t>
            </a:r>
          </a:p>
          <a:p>
            <a:r>
              <a:rPr lang="sr-Latn-BA" i="1" dirty="0" smtClean="0"/>
              <a:t>Immutable</a:t>
            </a:r>
            <a:r>
              <a:rPr lang="sr-Latn-BA" dirty="0" smtClean="0"/>
              <a:t> strings</a:t>
            </a:r>
          </a:p>
          <a:p>
            <a:r>
              <a:rPr lang="sr-Latn-BA" dirty="0" smtClean="0"/>
              <a:t>Rad sa izuzecima (</a:t>
            </a:r>
            <a:r>
              <a:rPr lang="sr-Latn-BA" i="1" dirty="0" smtClean="0"/>
              <a:t>try/catch/finally</a:t>
            </a:r>
            <a:r>
              <a:rPr lang="sr-Latn-BA" dirty="0" smtClean="0"/>
              <a:t> struktura)</a:t>
            </a:r>
          </a:p>
          <a:p>
            <a:r>
              <a:rPr lang="sr-Latn-BA" dirty="0" smtClean="0"/>
              <a:t>Upotreba </a:t>
            </a:r>
            <a:r>
              <a:rPr lang="sr-Latn-BA" i="1" dirty="0" smtClean="0"/>
              <a:t>interface-a</a:t>
            </a:r>
          </a:p>
          <a:p>
            <a:r>
              <a:rPr lang="sr-Latn-BA" i="1" dirty="0" smtClean="0"/>
              <a:t>Assemblies</a:t>
            </a:r>
            <a:r>
              <a:rPr lang="sr-Latn-BA" dirty="0" smtClean="0"/>
              <a:t> u .NET, JAR fajlovi u Javi</a:t>
            </a:r>
          </a:p>
          <a:p>
            <a:r>
              <a:rPr lang="sr-Latn-BA" dirty="0" smtClean="0"/>
              <a:t>Java je multiplatformsko okruženje. Uz potrebne verzije JRE (</a:t>
            </a:r>
            <a:r>
              <a:rPr lang="sr-Latn-BA" i="1" dirty="0" smtClean="0"/>
              <a:t>Java</a:t>
            </a:r>
            <a:r>
              <a:rPr lang="sr-Latn-BA" dirty="0" smtClean="0"/>
              <a:t> </a:t>
            </a:r>
            <a:r>
              <a:rPr lang="sr-Latn-BA" i="1" dirty="0" smtClean="0"/>
              <a:t>Runtime</a:t>
            </a:r>
            <a:r>
              <a:rPr lang="sr-Latn-BA" dirty="0" smtClean="0"/>
              <a:t> </a:t>
            </a:r>
            <a:r>
              <a:rPr lang="sr-Latn-BA" i="1" dirty="0" smtClean="0"/>
              <a:t>Environment</a:t>
            </a:r>
            <a:r>
              <a:rPr lang="sr-Latn-BA" dirty="0" smtClean="0"/>
              <a:t>) </a:t>
            </a:r>
          </a:p>
          <a:p>
            <a:r>
              <a:rPr lang="sr-Latn-BA" dirty="0" smtClean="0"/>
              <a:t>.NET koristi </a:t>
            </a:r>
            <a:r>
              <a:rPr lang="sr-Latn-BA" i="1" dirty="0" smtClean="0"/>
              <a:t>namespace</a:t>
            </a:r>
            <a:r>
              <a:rPr lang="sr-Latn-BA" dirty="0" smtClean="0"/>
              <a:t>, Java </a:t>
            </a:r>
            <a:r>
              <a:rPr lang="sr-Latn-BA" i="1" dirty="0" smtClean="0"/>
              <a:t>package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using</a:t>
            </a:r>
            <a:r>
              <a:rPr lang="sr-Latn-BA" dirty="0" smtClean="0"/>
              <a:t> = Java </a:t>
            </a:r>
            <a:r>
              <a:rPr lang="sr-Latn-BA" i="1" dirty="0" smtClean="0"/>
              <a:t>import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base</a:t>
            </a:r>
            <a:r>
              <a:rPr lang="sr-Latn-BA" dirty="0" smtClean="0"/>
              <a:t> = Java </a:t>
            </a:r>
            <a:r>
              <a:rPr lang="sr-Latn-BA" i="1" dirty="0" smtClean="0"/>
              <a:t>super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is</a:t>
            </a:r>
            <a:r>
              <a:rPr lang="sr-Latn-BA" dirty="0" smtClean="0"/>
              <a:t> = Java </a:t>
            </a:r>
            <a:r>
              <a:rPr lang="sr-Latn-BA" i="1" dirty="0" smtClean="0"/>
              <a:t>instanceof</a:t>
            </a:r>
          </a:p>
          <a:p>
            <a:r>
              <a:rPr lang="sr-Latn-BA" dirty="0" smtClean="0"/>
              <a:t>.NET </a:t>
            </a:r>
            <a:r>
              <a:rPr lang="sr-Latn-BA" i="1" dirty="0" smtClean="0"/>
              <a:t>lock</a:t>
            </a:r>
            <a:r>
              <a:rPr lang="sr-Latn-BA" dirty="0" smtClean="0"/>
              <a:t> = Java </a:t>
            </a:r>
            <a:r>
              <a:rPr lang="sr-Latn-BA" i="1" dirty="0" smtClean="0"/>
              <a:t>synchronized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33544061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Organizacija nastave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Sedmični font časova </a:t>
            </a:r>
            <a:endParaRPr lang="sr-Latn-BA" dirty="0"/>
          </a:p>
          <a:p>
            <a:pPr lvl="1"/>
            <a:r>
              <a:rPr lang="sr-Latn-BA" dirty="0" smtClean="0"/>
              <a:t>8 časova</a:t>
            </a:r>
          </a:p>
          <a:p>
            <a:r>
              <a:rPr lang="sr-Latn-BA" dirty="0" smtClean="0"/>
              <a:t>Predavanja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Ratomir Vukadin, dipl. inž. el.</a:t>
            </a:r>
          </a:p>
          <a:p>
            <a:pPr lvl="1"/>
            <a:r>
              <a:rPr lang="sr-Latn-BA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sr-Latn-BA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-mail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ratomir@live.com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ratomir.vukadin@lanaco.com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://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ba.linkedin.com/in/ratomir-vukadin-rvs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Linkedin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https</a:t>
            </a:r>
            <a:r>
              <a:rPr lang="sr-Latn-BA" dirty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://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5"/>
              </a:rPr>
              <a:t>github.com/Ratomir?tab=repositories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BA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Alati</a:t>
            </a:r>
          </a:p>
          <a:p>
            <a:pPr lvl="1"/>
            <a:r>
              <a:rPr lang="sr-Latn-BA" i="1" dirty="0" smtClean="0"/>
              <a:t>Microsoft Visual Studio 2015, GitHub</a:t>
            </a:r>
            <a:endParaRPr lang="sr-Latn-BA" i="1" dirty="0"/>
          </a:p>
          <a:p>
            <a:endParaRPr lang="sr-Latn-B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4070705938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Wellcome to C#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2722668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Namespace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b="1" i="1" dirty="0" smtClean="0"/>
              <a:t>Namespace</a:t>
            </a:r>
            <a:r>
              <a:rPr lang="sr-Latn-BA" dirty="0" smtClean="0"/>
              <a:t> je organizaciona struktura i koristi se da kod bude u kozinstentnom stanju i jasno organizovan.</a:t>
            </a:r>
          </a:p>
          <a:p>
            <a:r>
              <a:rPr lang="sr-Latn-BA" i="1" dirty="0" smtClean="0"/>
              <a:t>Namespace-ovi</a:t>
            </a:r>
            <a:r>
              <a:rPr lang="sr-Latn-BA" dirty="0" smtClean="0"/>
              <a:t> su kreirani iz razloga da se jedan set klasa odvoji od ostalih. Jedan set klasa definisan u jednom </a:t>
            </a:r>
            <a:r>
              <a:rPr lang="sr-Latn-BA" i="1" dirty="0" smtClean="0"/>
              <a:t>namespace-u</a:t>
            </a:r>
            <a:r>
              <a:rPr lang="sr-Latn-BA" dirty="0" smtClean="0"/>
              <a:t> ne može doći u konflikt sa istim nazivom klase deklarisanim u drugom </a:t>
            </a:r>
            <a:r>
              <a:rPr lang="sr-Latn-BA" i="1" dirty="0" smtClean="0"/>
              <a:t>namespace-u</a:t>
            </a:r>
            <a:r>
              <a:rPr lang="sr-Latn-BA" dirty="0" smtClean="0"/>
              <a:t>.</a:t>
            </a:r>
          </a:p>
          <a:p>
            <a:pPr lvl="1"/>
            <a:r>
              <a:rPr lang="sr-Latn-BA" u="sng" dirty="0" smtClean="0"/>
              <a:t>*Ako se ne koriste u istom .</a:t>
            </a:r>
            <a:r>
              <a:rPr lang="sr-Latn-BA" i="1" u="sng" dirty="0" smtClean="0"/>
              <a:t>cs</a:t>
            </a:r>
            <a:r>
              <a:rPr lang="sr-Latn-BA" u="sng" dirty="0" smtClean="0"/>
              <a:t> fajlu.*</a:t>
            </a:r>
          </a:p>
          <a:p>
            <a:r>
              <a:rPr lang="sr-Latn-BA" i="1" dirty="0" smtClean="0"/>
              <a:t>Namespace</a:t>
            </a:r>
            <a:r>
              <a:rPr lang="sr-Latn-BA" dirty="0" smtClean="0"/>
              <a:t> je logičko grupisanje sličnih tipova u jednoj ili više biblioteka (</a:t>
            </a:r>
            <a:r>
              <a:rPr lang="sr-Latn-BA" i="1" dirty="0" smtClean="0"/>
              <a:t>assembly</a:t>
            </a:r>
            <a:r>
              <a:rPr lang="sr-Latn-BA" dirty="0" smtClean="0"/>
              <a:t>).</a:t>
            </a:r>
          </a:p>
          <a:p>
            <a:r>
              <a:rPr lang="sr-Latn-BA" dirty="0" smtClean="0"/>
              <a:t>Biblioteka može da sadrži veći broj </a:t>
            </a:r>
            <a:r>
              <a:rPr lang="sr-Latn-BA" i="1" dirty="0" smtClean="0"/>
              <a:t>namespace-a</a:t>
            </a:r>
            <a:r>
              <a:rPr lang="sr-Latn-BA" dirty="0" smtClean="0"/>
              <a:t> a svaki od njih ima proizvoljan broj tipova (klasa i drugih tipova).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95781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Prikaz </a:t>
            </a:r>
            <a:r>
              <a:rPr lang="sr-Latn-BA" i="1" dirty="0"/>
              <a:t>namespace</a:t>
            </a:r>
            <a:r>
              <a:rPr lang="sr-Latn-BA" dirty="0"/>
              <a:t> i tipova u okviru biblioteke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61" y="1011082"/>
            <a:ext cx="8298613" cy="54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83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Prikaz </a:t>
            </a:r>
            <a:r>
              <a:rPr lang="sr-Latn-BA" i="1" dirty="0" smtClean="0"/>
              <a:t>namespace</a:t>
            </a:r>
            <a:r>
              <a:rPr lang="sr-Latn-BA" dirty="0" smtClean="0"/>
              <a:t> i tipova u okviru biblioteke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19" y="1019175"/>
            <a:ext cx="8119098" cy="56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079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6063"/>
            <a:ext cx="8596668" cy="538479"/>
          </a:xfrm>
        </p:spPr>
        <p:txBody>
          <a:bodyPr/>
          <a:lstStyle/>
          <a:p>
            <a:r>
              <a:rPr lang="sr-Latn-BA" i="1" dirty="0" smtClean="0"/>
              <a:t>Namespace</a:t>
            </a:r>
            <a:r>
              <a:rPr lang="sr-Latn-BA" dirty="0" smtClean="0"/>
              <a:t> - uključivanje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4542"/>
            <a:ext cx="8596668" cy="5286821"/>
          </a:xfrm>
        </p:spPr>
        <p:txBody>
          <a:bodyPr/>
          <a:lstStyle/>
          <a:p>
            <a:r>
              <a:rPr lang="sr-Latn-BA" dirty="0"/>
              <a:t>Ključna riječ </a:t>
            </a:r>
            <a:r>
              <a:rPr lang="sr-Latn-BA" b="1" i="1" dirty="0"/>
              <a:t>using</a:t>
            </a:r>
            <a:r>
              <a:rPr lang="sr-Latn-BA" dirty="0"/>
              <a:t> </a:t>
            </a:r>
            <a:endParaRPr lang="sr-Latn-BA" dirty="0" smtClean="0"/>
          </a:p>
          <a:p>
            <a:pPr lvl="1"/>
            <a:r>
              <a:rPr lang="sr-Latn-BA" dirty="0" smtClean="0"/>
              <a:t>Omogućava </a:t>
            </a:r>
            <a:r>
              <a:rPr lang="sr-Latn-BA" dirty="0"/>
              <a:t>kraće pisanje </a:t>
            </a:r>
            <a:r>
              <a:rPr lang="sr-Latn-BA" dirty="0" smtClean="0"/>
              <a:t>koda.</a:t>
            </a:r>
          </a:p>
          <a:p>
            <a:pPr lvl="1"/>
            <a:r>
              <a:rPr lang="sr-Latn-BA" dirty="0" smtClean="0"/>
              <a:t>Nema </a:t>
            </a:r>
            <a:r>
              <a:rPr lang="sr-Latn-BA" dirty="0"/>
              <a:t>potrebe da se navodi kompletna putanja do nekog tipa ako se uključi </a:t>
            </a:r>
            <a:r>
              <a:rPr lang="sr-Latn-BA" i="1" dirty="0" smtClean="0"/>
              <a:t>namespace</a:t>
            </a:r>
            <a:r>
              <a:rPr lang="sr-Latn-BA" dirty="0" smtClean="0"/>
              <a:t>. </a:t>
            </a:r>
          </a:p>
          <a:p>
            <a:pPr lvl="1"/>
            <a:r>
              <a:rPr lang="sr-Latn-BA" dirty="0" smtClean="0"/>
              <a:t>Ne utiče </a:t>
            </a:r>
            <a:r>
              <a:rPr lang="sr-Latn-BA" dirty="0"/>
              <a:t>na performanse, veličinu fajla rezultujućeg CIL koda, i </a:t>
            </a:r>
            <a:r>
              <a:rPr lang="sr-Latn-BA" dirty="0" smtClean="0"/>
              <a:t>sl.</a:t>
            </a:r>
          </a:p>
          <a:p>
            <a:pPr marL="457200" lvl="1" indent="0">
              <a:buNone/>
            </a:pPr>
            <a:endParaRPr lang="sr-Latn-B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77334" y="372410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200" dirty="0" smtClean="0"/>
              <a:t>*referencirati biblioteku </a:t>
            </a:r>
          </a:p>
          <a:p>
            <a:r>
              <a:rPr lang="sr-Latn-BA" sz="1200" i="1" dirty="0" smtClean="0"/>
              <a:t>Microsoft.VisualBasic</a:t>
            </a:r>
            <a:endParaRPr lang="sr-Latn-BA" sz="12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27" y="2485188"/>
            <a:ext cx="3601921" cy="43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8426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Strukutra C# programa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Jedan </a:t>
            </a:r>
            <a:r>
              <a:rPr lang="sr-Latn-BA" i="1" dirty="0" smtClean="0"/>
              <a:t>namespace </a:t>
            </a:r>
            <a:r>
              <a:rPr lang="sr-Latn-BA" dirty="0" smtClean="0"/>
              <a:t>može biti korišten i u drugim fajlovima.</a:t>
            </a:r>
          </a:p>
          <a:p>
            <a:r>
              <a:rPr lang="sr-Latn-BA" i="1" dirty="0" smtClean="0"/>
              <a:t>Namespace</a:t>
            </a:r>
            <a:r>
              <a:rPr lang="sr-Latn-BA" dirty="0" smtClean="0"/>
              <a:t>-ovi mogu da sadrže strukture, interfejse, delegate, enume.</a:t>
            </a:r>
          </a:p>
          <a:p>
            <a:r>
              <a:rPr lang="sr-Latn-BA" dirty="0" smtClean="0"/>
              <a:t>Jednostavan slučaj: jedna klasa, jedan fajl, podrazumjevani </a:t>
            </a:r>
            <a:r>
              <a:rPr lang="sr-Latn-BA" i="1" dirty="0" smtClean="0"/>
              <a:t>namespace</a:t>
            </a:r>
            <a:r>
              <a:rPr lang="sr-Latn-BA" dirty="0" smtClean="0"/>
              <a:t>.</a:t>
            </a:r>
          </a:p>
          <a:p>
            <a:endParaRPr lang="sr-Latn-B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18" y="2386882"/>
            <a:ext cx="5829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2370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Value</a:t>
            </a:r>
            <a:r>
              <a:rPr lang="sr-Latn-BA" dirty="0" smtClean="0"/>
              <a:t> i </a:t>
            </a:r>
            <a:r>
              <a:rPr lang="sr-Latn-BA" i="1" dirty="0" smtClean="0"/>
              <a:t>Reference</a:t>
            </a:r>
            <a:r>
              <a:rPr lang="sr-Latn-BA" dirty="0" smtClean="0"/>
              <a:t> tipovi varijabli</a:t>
            </a:r>
            <a:endParaRPr lang="sr-Latn-B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75745" y="1368656"/>
            <a:ext cx="4185623" cy="576262"/>
          </a:xfrm>
        </p:spPr>
        <p:txBody>
          <a:bodyPr/>
          <a:lstStyle/>
          <a:p>
            <a:r>
              <a:rPr lang="sr-Latn-BA" i="1" dirty="0" smtClean="0"/>
              <a:t>Value</a:t>
            </a:r>
            <a:r>
              <a:rPr lang="sr-Latn-BA" dirty="0" smtClean="0"/>
              <a:t> tip</a:t>
            </a:r>
            <a:endParaRPr lang="sr-Latn-BA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5745" y="1944918"/>
            <a:ext cx="4185623" cy="3304117"/>
          </a:xfrm>
        </p:spPr>
        <p:txBody>
          <a:bodyPr/>
          <a:lstStyle/>
          <a:p>
            <a:pPr algn="l"/>
            <a:r>
              <a:rPr lang="sr-Latn-BA" dirty="0" smtClean="0"/>
              <a:t>Varijabla sadrži konkretnu vrijednost.</a:t>
            </a:r>
          </a:p>
          <a:p>
            <a:pPr algn="l"/>
            <a:r>
              <a:rPr lang="sr-Latn-BA" i="1" dirty="0" smtClean="0"/>
              <a:t>Int, double, float, short</a:t>
            </a:r>
          </a:p>
          <a:p>
            <a:pPr algn="l"/>
            <a:r>
              <a:rPr lang="sr-Latn-BA" i="1" dirty="0" smtClean="0"/>
              <a:t>Struct, Enum</a:t>
            </a:r>
          </a:p>
          <a:p>
            <a:pPr algn="l"/>
            <a:r>
              <a:rPr lang="sr-Latn-BA" dirty="0" smtClean="0"/>
              <a:t>Svi su nasljeđeni iz </a:t>
            </a:r>
            <a:r>
              <a:rPr lang="sr-Latn-BA" i="1" dirty="0" smtClean="0"/>
              <a:t>abstract </a:t>
            </a:r>
            <a:r>
              <a:rPr lang="sr-Latn-BA" dirty="0" smtClean="0"/>
              <a:t>klase </a:t>
            </a:r>
            <a:r>
              <a:rPr lang="sr-Latn-BA" i="1" dirty="0" smtClean="0"/>
              <a:t>ValueType</a:t>
            </a:r>
            <a:r>
              <a:rPr lang="sr-Latn-BA" dirty="0" smtClean="0"/>
              <a:t>.</a:t>
            </a:r>
            <a:endParaRPr lang="sr-Latn-B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088384" y="1368656"/>
            <a:ext cx="4185618" cy="576262"/>
          </a:xfrm>
        </p:spPr>
        <p:txBody>
          <a:bodyPr/>
          <a:lstStyle/>
          <a:p>
            <a:r>
              <a:rPr lang="sr-Latn-BA" i="1" dirty="0" smtClean="0"/>
              <a:t>Reference</a:t>
            </a:r>
            <a:r>
              <a:rPr lang="sr-Latn-BA" dirty="0" smtClean="0"/>
              <a:t> tip</a:t>
            </a:r>
            <a:endParaRPr lang="sr-Latn-BA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119246" y="1944917"/>
            <a:ext cx="4185617" cy="3304117"/>
          </a:xfrm>
        </p:spPr>
        <p:txBody>
          <a:bodyPr/>
          <a:lstStyle/>
          <a:p>
            <a:pPr algn="l"/>
            <a:r>
              <a:rPr lang="sr-Latn-BA" dirty="0" smtClean="0"/>
              <a:t>Varijabla sadrži referencu na konkretnu vrijednost u memoriji.</a:t>
            </a:r>
          </a:p>
          <a:p>
            <a:pPr algn="l"/>
            <a:r>
              <a:rPr lang="sr-Latn-BA" i="1" dirty="0" smtClean="0"/>
              <a:t>Array, Class, Interface, Delegate </a:t>
            </a:r>
            <a:r>
              <a:rPr lang="sr-Latn-BA" dirty="0" smtClean="0"/>
              <a:t>itd.</a:t>
            </a:r>
          </a:p>
          <a:p>
            <a:pPr algn="l"/>
            <a:r>
              <a:rPr lang="sr-Latn-BA" dirty="0" smtClean="0"/>
              <a:t>Nasljeđeni su iz </a:t>
            </a:r>
            <a:r>
              <a:rPr lang="sr-Latn-BA" i="1" dirty="0" smtClean="0"/>
              <a:t>Object</a:t>
            </a:r>
            <a:r>
              <a:rPr lang="sr-Latn-BA" dirty="0" smtClean="0"/>
              <a:t> klase. Dostupni su preko alijasa </a:t>
            </a:r>
            <a:r>
              <a:rPr lang="sr-Latn-BA" i="1" dirty="0" smtClean="0"/>
              <a:t>object</a:t>
            </a:r>
            <a:r>
              <a:rPr lang="sr-Latn-BA" dirty="0" smtClean="0"/>
              <a:t>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69285593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Tipovi podataka</a:t>
            </a:r>
            <a:endParaRPr lang="sr-Latn-BA" dirty="0"/>
          </a:p>
        </p:txBody>
      </p:sp>
      <p:pic>
        <p:nvPicPr>
          <p:cNvPr id="2050" name="Picture 2" descr="Image result for values types and reference types in c#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66" y="915036"/>
            <a:ext cx="5154884" cy="571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26586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Kompatibilnost između tipova</a:t>
            </a:r>
            <a:endParaRPr lang="sr-Latn-B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0" y="2227627"/>
            <a:ext cx="7305675" cy="16097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491427017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Enumeracije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Primjer:</a:t>
            </a:r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noProof="1" smtClean="0"/>
              <a:t>enumColor</a:t>
            </a:r>
            <a:r>
              <a:rPr lang="en-US" dirty="0" smtClean="0"/>
              <a:t> </a:t>
            </a:r>
            <a:r>
              <a:rPr lang="en-US" dirty="0"/>
              <a:t>{red, blue, green}    // values: 0, 1, 2 </a:t>
            </a:r>
            <a:endParaRPr lang="sr-Latn-BA" dirty="0" smtClean="0"/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noProof="1" smtClean="0"/>
              <a:t>enumAccess</a:t>
            </a:r>
            <a:r>
              <a:rPr lang="en-US" dirty="0" smtClean="0"/>
              <a:t> </a:t>
            </a:r>
            <a:r>
              <a:rPr lang="en-US" dirty="0"/>
              <a:t>{personal=1, group=2, all=4</a:t>
            </a:r>
            <a:r>
              <a:rPr lang="en-US" dirty="0" smtClean="0"/>
              <a:t>}</a:t>
            </a:r>
            <a:endParaRPr lang="sr-Latn-BA" dirty="0" smtClean="0"/>
          </a:p>
          <a:p>
            <a:r>
              <a:rPr lang="sr-Latn-BA" dirty="0" smtClean="0"/>
              <a:t>Upotreba:</a:t>
            </a:r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dirty="0" smtClean="0"/>
              <a:t>Color</a:t>
            </a:r>
            <a:r>
              <a:rPr lang="en-US" dirty="0" smtClean="0"/>
              <a:t> </a:t>
            </a:r>
            <a:r>
              <a:rPr lang="en-US" dirty="0"/>
              <a:t>c = </a:t>
            </a:r>
            <a:r>
              <a:rPr lang="en-US" noProof="1" smtClean="0"/>
              <a:t>Color.blue</a:t>
            </a:r>
            <a:r>
              <a:rPr lang="en-US" dirty="0" smtClean="0"/>
              <a:t>;     </a:t>
            </a:r>
            <a:r>
              <a:rPr lang="en-US" dirty="0"/>
              <a:t>// enumeration constants must be qualified</a:t>
            </a:r>
          </a:p>
          <a:p>
            <a:pPr marL="0" indent="0">
              <a:buNone/>
            </a:pPr>
            <a:r>
              <a:rPr lang="sr-Latn-BA" dirty="0" smtClean="0"/>
              <a:t>	</a:t>
            </a:r>
            <a:r>
              <a:rPr lang="en-US" i="1" dirty="0" smtClean="0"/>
              <a:t>Access</a:t>
            </a:r>
            <a:r>
              <a:rPr lang="en-US" dirty="0" smtClean="0"/>
              <a:t> </a:t>
            </a:r>
            <a:r>
              <a:rPr lang="en-US" dirty="0"/>
              <a:t>a = </a:t>
            </a:r>
            <a:r>
              <a:rPr lang="en-US" noProof="1" smtClean="0"/>
              <a:t>Access.personal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noProof="1" smtClean="0"/>
              <a:t>Access.group</a:t>
            </a:r>
            <a:r>
              <a:rPr lang="en-US" dirty="0" smtClean="0"/>
              <a:t>;</a:t>
            </a:r>
            <a:endParaRPr lang="sr-Latn-BA" dirty="0"/>
          </a:p>
          <a:p>
            <a:pPr marL="0" indent="0">
              <a:buNone/>
            </a:pPr>
            <a:endParaRPr lang="sr-Latn-BA" dirty="0" smtClean="0"/>
          </a:p>
        </p:txBody>
      </p:sp>
    </p:spTree>
    <p:extLst>
      <p:ext uri="{BB962C8B-B14F-4D97-AF65-F5344CB8AC3E}">
        <p14:creationId xmlns:p14="http://schemas.microsoft.com/office/powerpoint/2010/main" val="356838390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737"/>
            <a:ext cx="8596668" cy="4664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sr-Latn-BA" dirty="0" smtClean="0"/>
              <a:t>Uvod u C#</a:t>
            </a:r>
            <a:endParaRPr lang="sr-Latn-BA" dirty="0"/>
          </a:p>
          <a:p>
            <a:pPr>
              <a:buFont typeface="+mj-lt"/>
              <a:buAutoNum type="arabicPeriod"/>
            </a:pPr>
            <a:r>
              <a:rPr lang="sr-Latn-BA" dirty="0" smtClean="0"/>
              <a:t>Uvod u .NET </a:t>
            </a:r>
            <a:r>
              <a:rPr lang="sr-Latn-BA" i="1" dirty="0" smtClean="0"/>
              <a:t>framework</a:t>
            </a:r>
            <a:endParaRPr lang="sr-Latn-BA" i="1" dirty="0"/>
          </a:p>
          <a:p>
            <a:pPr>
              <a:buFont typeface="+mj-lt"/>
              <a:buAutoNum type="arabicPeriod"/>
            </a:pPr>
            <a:r>
              <a:rPr lang="sr-Latn-BA" dirty="0" smtClean="0"/>
              <a:t>Poređenje za Java programskim jezikom</a:t>
            </a:r>
          </a:p>
          <a:p>
            <a:pPr>
              <a:buFont typeface="+mj-lt"/>
              <a:buAutoNum type="arabicPeriod"/>
            </a:pPr>
            <a:r>
              <a:rPr lang="sr-Latn-BA" dirty="0" smtClean="0"/>
              <a:t>Osnove C# - programska struktura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09578894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Nizovi (</a:t>
            </a:r>
            <a:r>
              <a:rPr lang="sr-Latn-BA" i="1" dirty="0" smtClean="0"/>
              <a:t>Array</a:t>
            </a:r>
            <a:r>
              <a:rPr lang="sr-Latn-BA" dirty="0" smtClean="0"/>
              <a:t>)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Jedno-dimenzionalni nizovi</a:t>
            </a:r>
          </a:p>
          <a:p>
            <a:pPr marL="0" indent="0">
              <a:buNone/>
            </a:pPr>
            <a:endParaRPr lang="sr-Latn-BA" dirty="0" smtClean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dirty="0" smtClean="0"/>
          </a:p>
          <a:p>
            <a:pPr marL="0" indent="0">
              <a:buNone/>
            </a:pPr>
            <a:endParaRPr lang="sr-Latn-BA" dirty="0"/>
          </a:p>
          <a:p>
            <a:pPr marL="0" indent="0">
              <a:buNone/>
            </a:pPr>
            <a:endParaRPr lang="sr-Latn-BA" dirty="0" smtClean="0"/>
          </a:p>
          <a:p>
            <a:pPr marL="0" indent="0">
              <a:buNone/>
            </a:pPr>
            <a:endParaRPr lang="sr-Latn-BA" dirty="0"/>
          </a:p>
          <a:p>
            <a:r>
              <a:rPr lang="sr-Latn-BA" dirty="0" smtClean="0"/>
              <a:t>2D nizovi - matrice</a:t>
            </a:r>
          </a:p>
          <a:p>
            <a:endParaRPr lang="sr-Latn-BA" dirty="0" smtClean="0"/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18" y="1663579"/>
            <a:ext cx="7124700" cy="18669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13318" y="4296930"/>
            <a:ext cx="7124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int[,] numbers = new int[3, 2] { {1, 2}, {3, 4}, {5, 6}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string[,] siblings = new string[2, 2] { {"Mike","Amy"}, {"Mary","Albert"} };</a:t>
            </a:r>
            <a:r>
              <a:rPr kumimoji="0" lang="sr-Latn-RS" altLang="sr-Latn-R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r-Latn-RS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368" y="4852963"/>
            <a:ext cx="48006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373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0412"/>
            <a:ext cx="8596668" cy="538479"/>
          </a:xfrm>
        </p:spPr>
        <p:txBody>
          <a:bodyPr/>
          <a:lstStyle/>
          <a:p>
            <a:r>
              <a:rPr lang="sr-Latn-BA" i="1" dirty="0" smtClean="0"/>
              <a:t>If </a:t>
            </a:r>
            <a:r>
              <a:rPr lang="sr-Latn-BA" dirty="0" smtClean="0"/>
              <a:t>uslov</a:t>
            </a:r>
            <a:endParaRPr lang="sr-Latn-BA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18" y="3029009"/>
            <a:ext cx="4838700" cy="2800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0073" y="3680971"/>
            <a:ext cx="234669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6" name="Rectangle 5"/>
          <p:cNvSpPr/>
          <p:nvPr/>
        </p:nvSpPr>
        <p:spPr>
          <a:xfrm>
            <a:off x="2767473" y="4345717"/>
            <a:ext cx="401905" cy="149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7" name="TextBox 6"/>
          <p:cNvSpPr txBox="1"/>
          <p:nvPr/>
        </p:nvSpPr>
        <p:spPr>
          <a:xfrm>
            <a:off x="7638544" y="3712007"/>
            <a:ext cx="1508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Uslov ispunjen (</a:t>
            </a:r>
            <a:r>
              <a:rPr lang="sr-Latn-BA" sz="1100" i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r-Latn-B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8544" y="4214912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Uslov nije ispunjen (</a:t>
            </a:r>
            <a:r>
              <a:rPr lang="sr-Latn-BA" sz="1100" i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sr-Latn-BA" sz="11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sr-Latn-BA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 flipV="1">
            <a:off x="6716389" y="4345717"/>
            <a:ext cx="922155" cy="37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V="1">
            <a:off x="6546457" y="3842812"/>
            <a:ext cx="1092087" cy="24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Slikovni rezultat za if true fal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43" y="868913"/>
            <a:ext cx="26860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69518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Petlje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04998"/>
            <a:ext cx="2203431" cy="18198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85" y="1104998"/>
            <a:ext cx="2455219" cy="1558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785" y="3207425"/>
            <a:ext cx="3968429" cy="1824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251912"/>
            <a:ext cx="4077451" cy="34015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89529" y="1853076"/>
            <a:ext cx="234669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0" name="Rectangle 9"/>
          <p:cNvSpPr/>
          <p:nvPr/>
        </p:nvSpPr>
        <p:spPr>
          <a:xfrm>
            <a:off x="5296593" y="1714163"/>
            <a:ext cx="234669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1" name="Rectangle 10"/>
          <p:cNvSpPr/>
          <p:nvPr/>
        </p:nvSpPr>
        <p:spPr>
          <a:xfrm>
            <a:off x="5211984" y="3957611"/>
            <a:ext cx="403889" cy="161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2" name="Rectangle 11"/>
          <p:cNvSpPr/>
          <p:nvPr/>
        </p:nvSpPr>
        <p:spPr>
          <a:xfrm>
            <a:off x="861801" y="3629277"/>
            <a:ext cx="480128" cy="133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3" name="Rectangle 12"/>
          <p:cNvSpPr/>
          <p:nvPr/>
        </p:nvSpPr>
        <p:spPr>
          <a:xfrm>
            <a:off x="1341929" y="2453896"/>
            <a:ext cx="365490" cy="142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416971576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0173"/>
            <a:ext cx="8596668" cy="538479"/>
          </a:xfrm>
        </p:spPr>
        <p:txBody>
          <a:bodyPr/>
          <a:lstStyle/>
          <a:p>
            <a:r>
              <a:rPr lang="sr-Latn-BA" i="1" dirty="0" smtClean="0"/>
              <a:t>Jumps</a:t>
            </a:r>
            <a:r>
              <a:rPr lang="sr-Latn-BA" dirty="0" smtClean="0"/>
              <a:t> komande</a:t>
            </a:r>
            <a:endParaRPr lang="sr-Latn-BA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97" y="1526698"/>
            <a:ext cx="4362450" cy="471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618" y="376638"/>
            <a:ext cx="3638550" cy="2924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18" y="3710304"/>
            <a:ext cx="4029075" cy="3086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41260" y="1676885"/>
            <a:ext cx="663547" cy="160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8" name="Rectangle 7"/>
          <p:cNvSpPr/>
          <p:nvPr/>
        </p:nvSpPr>
        <p:spPr>
          <a:xfrm>
            <a:off x="5881561" y="4523405"/>
            <a:ext cx="454503" cy="178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9" name="Rectangle 8"/>
          <p:cNvSpPr/>
          <p:nvPr/>
        </p:nvSpPr>
        <p:spPr>
          <a:xfrm>
            <a:off x="1475954" y="3138972"/>
            <a:ext cx="377122" cy="16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0" name="Rectangle 9"/>
          <p:cNvSpPr/>
          <p:nvPr/>
        </p:nvSpPr>
        <p:spPr>
          <a:xfrm>
            <a:off x="1236397" y="2810266"/>
            <a:ext cx="479115" cy="159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1" name="Rectangle 10"/>
          <p:cNvSpPr/>
          <p:nvPr/>
        </p:nvSpPr>
        <p:spPr>
          <a:xfrm>
            <a:off x="1802500" y="3470007"/>
            <a:ext cx="446745" cy="178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2" name="Rectangle 11"/>
          <p:cNvSpPr/>
          <p:nvPr/>
        </p:nvSpPr>
        <p:spPr>
          <a:xfrm>
            <a:off x="1484888" y="4582052"/>
            <a:ext cx="635225" cy="176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253948953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Blokovi naredbi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Postoje različiti tipovi blokova: metod blok, nasljeđeni blok, struktuirani blok naredbi.</a:t>
            </a:r>
          </a:p>
          <a:p>
            <a:endParaRPr lang="sr-Latn-B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793" y="1649090"/>
            <a:ext cx="4857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8795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Deklaracije varijable, domen</a:t>
            </a:r>
            <a:endParaRPr lang="sr-Latn-B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406" y="1430337"/>
            <a:ext cx="4467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6277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Exceptions</a:t>
            </a:r>
            <a:r>
              <a:rPr lang="sr-Latn-BA" dirty="0" smtClean="0"/>
              <a:t> - Izuzeci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i="1" u="sng" dirty="0" smtClean="0"/>
              <a:t>try </a:t>
            </a:r>
            <a:r>
              <a:rPr lang="sr-Latn-BA" u="sng" dirty="0" smtClean="0"/>
              <a:t>– </a:t>
            </a:r>
            <a:r>
              <a:rPr lang="sr-Latn-BA" i="1" u="sng" dirty="0" smtClean="0"/>
              <a:t>catch</a:t>
            </a:r>
            <a:r>
              <a:rPr lang="sr-Latn-BA" i="1" dirty="0" smtClean="0"/>
              <a:t> </a:t>
            </a:r>
            <a:r>
              <a:rPr lang="sr-Latn-BA" dirty="0" smtClean="0"/>
              <a:t>blok naredbi podrazumjeva kod u kojem postoji šansa da će se desiti greška. </a:t>
            </a:r>
            <a:r>
              <a:rPr lang="sr-Latn-BA" i="1" dirty="0" smtClean="0"/>
              <a:t>Try</a:t>
            </a:r>
            <a:r>
              <a:rPr lang="sr-Latn-BA" dirty="0"/>
              <a:t> </a:t>
            </a:r>
            <a:r>
              <a:rPr lang="sr-Latn-BA" dirty="0" smtClean="0"/>
              <a:t>blok je potrebno da prati </a:t>
            </a:r>
            <a:r>
              <a:rPr lang="sr-Latn-BA" i="1" dirty="0" smtClean="0"/>
              <a:t>catch </a:t>
            </a:r>
            <a:r>
              <a:rPr lang="sr-Latn-BA" dirty="0" smtClean="0"/>
              <a:t>blok, </a:t>
            </a:r>
            <a:r>
              <a:rPr lang="sr-Latn-BA" i="1" dirty="0" smtClean="0"/>
              <a:t>finally </a:t>
            </a:r>
            <a:r>
              <a:rPr lang="sr-Latn-BA" dirty="0" smtClean="0"/>
              <a:t>blok nije obavezan da se deklariše. </a:t>
            </a:r>
            <a:r>
              <a:rPr lang="sr-Latn-BA" i="1" dirty="0" smtClean="0"/>
              <a:t>Catch </a:t>
            </a:r>
            <a:r>
              <a:rPr lang="sr-Latn-BA" dirty="0" smtClean="0"/>
              <a:t>blok se izvršava kada se desi određeni </a:t>
            </a:r>
            <a:r>
              <a:rPr lang="sr-Latn-BA" i="1" dirty="0" smtClean="0"/>
              <a:t>error</a:t>
            </a:r>
            <a:r>
              <a:rPr lang="sr-Latn-BA" dirty="0" smtClean="0"/>
              <a:t> u </a:t>
            </a:r>
            <a:r>
              <a:rPr lang="sr-Latn-BA" i="1" dirty="0" smtClean="0"/>
              <a:t>try </a:t>
            </a:r>
            <a:r>
              <a:rPr lang="sr-Latn-BA" dirty="0" smtClean="0"/>
              <a:t>bloku. </a:t>
            </a:r>
            <a:r>
              <a:rPr lang="sr-Latn-BA" i="1" dirty="0" smtClean="0"/>
              <a:t>Finally </a:t>
            </a:r>
            <a:r>
              <a:rPr lang="sr-Latn-BA" dirty="0" smtClean="0"/>
              <a:t>blok se uvijek izvršava bez obzira da li se desio </a:t>
            </a:r>
            <a:r>
              <a:rPr lang="sr-Latn-BA" i="1" dirty="0" smtClean="0"/>
              <a:t>error</a:t>
            </a:r>
            <a:r>
              <a:rPr lang="sr-Latn-BA" dirty="0" smtClean="0"/>
              <a:t> u </a:t>
            </a:r>
            <a:r>
              <a:rPr lang="sr-Latn-BA" i="1" dirty="0" smtClean="0"/>
              <a:t>try</a:t>
            </a:r>
            <a:r>
              <a:rPr lang="sr-Latn-BA" dirty="0"/>
              <a:t> </a:t>
            </a:r>
            <a:r>
              <a:rPr lang="sr-Latn-BA" dirty="0" smtClean="0"/>
              <a:t>bloku ili ne.</a:t>
            </a:r>
          </a:p>
          <a:p>
            <a:r>
              <a:rPr lang="sr-Latn-BA" i="1" dirty="0" smtClean="0"/>
              <a:t>Catch</a:t>
            </a:r>
            <a:r>
              <a:rPr lang="sr-Latn-BA" dirty="0" smtClean="0"/>
              <a:t> blok ima pristup objektu izuzetka koji sadrži informacije o grešci.</a:t>
            </a:r>
          </a:p>
          <a:p>
            <a:r>
              <a:rPr lang="sr-Latn-BA" dirty="0" smtClean="0"/>
              <a:t>Kada se desi izuzetak CLR pokuša da izvrši određeni niz testova koji se sastoji od sljedećeg:</a:t>
            </a:r>
          </a:p>
          <a:p>
            <a:pPr lvl="1"/>
            <a:r>
              <a:rPr lang="sr-Latn-BA" dirty="0" smtClean="0"/>
              <a:t>„Da li se izuzetak desio u </a:t>
            </a:r>
            <a:r>
              <a:rPr lang="sr-Latn-BA" i="1" dirty="0" smtClean="0"/>
              <a:t>try</a:t>
            </a:r>
            <a:r>
              <a:rPr lang="sr-Latn-BA" dirty="0" smtClean="0"/>
              <a:t> bloku da se može pokrenuti </a:t>
            </a:r>
            <a:r>
              <a:rPr lang="sr-Latn-BA" i="1" dirty="0" smtClean="0"/>
              <a:t>catch</a:t>
            </a:r>
            <a:r>
              <a:rPr lang="sr-Latn-BA" dirty="0" smtClean="0"/>
              <a:t> blok za obradu?“</a:t>
            </a:r>
          </a:p>
          <a:p>
            <a:pPr lvl="2"/>
            <a:r>
              <a:rPr lang="sr-Latn-BA" dirty="0" smtClean="0"/>
              <a:t>Ako je odgovor „da“, izuzetak se prosljedi odgovarajućem </a:t>
            </a:r>
            <a:r>
              <a:rPr lang="sr-Latn-BA" i="1" dirty="0" smtClean="0"/>
              <a:t>catch </a:t>
            </a:r>
            <a:r>
              <a:rPr lang="sr-Latn-BA" dirty="0" smtClean="0"/>
              <a:t>bloku. Ako se izvršavanje </a:t>
            </a:r>
            <a:r>
              <a:rPr lang="sr-Latn-BA" i="1" dirty="0" smtClean="0"/>
              <a:t>catch </a:t>
            </a:r>
            <a:r>
              <a:rPr lang="sr-Latn-BA" dirty="0" smtClean="0"/>
              <a:t>bloka  završi uspješno dalji tok programa se nastavlja od kraja </a:t>
            </a:r>
            <a:r>
              <a:rPr lang="sr-Latn-BA" i="1" dirty="0" smtClean="0"/>
              <a:t>try-catch</a:t>
            </a:r>
            <a:r>
              <a:rPr lang="sr-Latn-BA" dirty="0" smtClean="0"/>
              <a:t> bloka. (zadanje velike zatvorene zagrade)</a:t>
            </a:r>
          </a:p>
          <a:p>
            <a:pPr lvl="2"/>
            <a:r>
              <a:rPr lang="sr-Latn-BA" dirty="0" smtClean="0"/>
              <a:t>Ako je odgovor „ne“, izuzetak se vraća pozvanoj metodi i test se ponavlja.</a:t>
            </a:r>
          </a:p>
          <a:p>
            <a:r>
              <a:rPr lang="sr-Latn-BA" dirty="0" smtClean="0"/>
              <a:t>Ako ni jedna metoda u nizu naredbi nepreuzima odgovornost za izuzetak, prikazuje se određeni </a:t>
            </a:r>
            <a:r>
              <a:rPr lang="sr-Latn-BA" i="1" dirty="0" smtClean="0"/>
              <a:t>error</a:t>
            </a:r>
            <a:r>
              <a:rPr lang="sr-Latn-BA" dirty="0" smtClean="0"/>
              <a:t> dijalog korisniku i program se striktno prekida.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1337282474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i="1" dirty="0" smtClean="0"/>
              <a:t>System.Exception</a:t>
            </a:r>
            <a:endParaRPr lang="sr-Latn-BA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960165"/>
              </p:ext>
            </p:extLst>
          </p:nvPr>
        </p:nvGraphicFramePr>
        <p:xfrm>
          <a:off x="677863" y="1019175"/>
          <a:ext cx="8596312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16"/>
                <a:gridCol w="681419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dirty="0" smtClean="0"/>
                        <a:t>Naziv</a:t>
                      </a:r>
                      <a:endParaRPr lang="sr-Latn-B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Opis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Data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Daje kolekciju podataka u obliku </a:t>
                      </a:r>
                      <a:r>
                        <a:rPr lang="sr-Latn-BA" i="1" dirty="0" smtClean="0"/>
                        <a:t>key/value</a:t>
                      </a:r>
                      <a:r>
                        <a:rPr lang="sr-Latn-BA" i="0" baseline="0" dirty="0" smtClean="0"/>
                        <a:t>. Pruža dodatne informacije o izuzetku.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HelpLink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Predstavlja link ka pomoći prema sličnim izuzetcima.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HResult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ili</a:t>
                      </a:r>
                      <a:r>
                        <a:rPr lang="sr-Latn-BA" baseline="0" dirty="0" smtClean="0"/>
                        <a:t> postavlja HRESULT, numerička vrijednost koja je dodijeljena izuzetku.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InnerException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instanca izuzetka</a:t>
                      </a:r>
                      <a:r>
                        <a:rPr lang="sr-Latn-BA" baseline="0" dirty="0" smtClean="0"/>
                        <a:t> </a:t>
                      </a:r>
                      <a:r>
                        <a:rPr lang="sr-Latn-BA" i="1" baseline="0" dirty="0" smtClean="0"/>
                        <a:t>Exception</a:t>
                      </a:r>
                      <a:r>
                        <a:rPr lang="sr-Latn-BA" i="0" baseline="0" dirty="0" smtClean="0"/>
                        <a:t> koja je izazvna trenutnik izuzetkom. Dijete izuzetka.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Message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poruka koja opisuje</a:t>
                      </a:r>
                      <a:r>
                        <a:rPr lang="sr-Latn-BA" baseline="0" dirty="0" smtClean="0"/>
                        <a:t> trenutni izuzeztak.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Source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ili postavlja</a:t>
                      </a:r>
                      <a:r>
                        <a:rPr lang="sr-Latn-BA" baseline="0" dirty="0" smtClean="0"/>
                        <a:t> naziv aplikacije ili objekta koji je izazvao izuzetak.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StackTrace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tekst</a:t>
                      </a:r>
                      <a:r>
                        <a:rPr lang="sr-Latn-BA" baseline="0" dirty="0" smtClean="0"/>
                        <a:t> od neposrednog </a:t>
                      </a:r>
                      <a:r>
                        <a:rPr lang="sr-Latn-BA" i="1" baseline="0" dirty="0" smtClean="0"/>
                        <a:t>frame-a </a:t>
                      </a:r>
                      <a:r>
                        <a:rPr lang="sr-Latn-BA" i="0" baseline="0" dirty="0" smtClean="0"/>
                        <a:t>na steku poziva.</a:t>
                      </a:r>
                      <a:r>
                        <a:rPr lang="sr-Latn-BA" baseline="0" dirty="0" smtClean="0"/>
                        <a:t> </a:t>
                      </a:r>
                      <a:endParaRPr lang="sr-Latn-B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r-Latn-BA" i="1" dirty="0" smtClean="0"/>
                        <a:t>TargetSite</a:t>
                      </a:r>
                      <a:endParaRPr lang="sr-Latn-BA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r-Latn-BA" dirty="0" smtClean="0"/>
                        <a:t>Dobija se metoda koja</a:t>
                      </a:r>
                      <a:r>
                        <a:rPr lang="sr-Latn-BA" baseline="0" dirty="0" smtClean="0"/>
                        <a:t> je „bacila“ (throw) trenutni izuzetak.</a:t>
                      </a:r>
                      <a:endParaRPr lang="sr-Latn-BA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39327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Primjer </a:t>
            </a:r>
            <a:r>
              <a:rPr lang="sr-Latn-BA" i="1" dirty="0" smtClean="0"/>
              <a:t>try-catch</a:t>
            </a:r>
            <a:r>
              <a:rPr lang="sr-Latn-BA" dirty="0" smtClean="0"/>
              <a:t> bloka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22" y="1538062"/>
            <a:ext cx="4524692" cy="43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7363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Potraga za </a:t>
            </a:r>
            <a:r>
              <a:rPr lang="sr-Latn-BA" i="1" dirty="0" smtClean="0"/>
              <a:t>catch</a:t>
            </a:r>
            <a:r>
              <a:rPr lang="sr-Latn-BA" dirty="0" smtClean="0"/>
              <a:t> blokom</a:t>
            </a:r>
            <a:endParaRPr lang="sr-Latn-B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630" y="1666650"/>
            <a:ext cx="74580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895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BA"/>
          </a:p>
        </p:txBody>
      </p:sp>
      <p:pic>
        <p:nvPicPr>
          <p:cNvPr id="1026" name="Picture 2" descr="https://upload.wikimedia.org/wikipedia/commons/thumb/d/d0/Apple_logo_Think_Different_vectorized.svg/604px-Apple_logo_Think_Different_vectorized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781980"/>
            <a:ext cx="4183062" cy="263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924374"/>
            <a:ext cx="4184650" cy="23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91455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BA" dirty="0" smtClean="0">
              <a:hlinkClick r:id="rId2"/>
            </a:endParaRPr>
          </a:p>
          <a:p>
            <a:r>
              <a:rPr lang="sr-Latn-BA" dirty="0" smtClean="0"/>
              <a:t>GitHub, source code, presentation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github.com/Ratomir</a:t>
            </a:r>
            <a:endParaRPr lang="sr-Latn-BA" dirty="0"/>
          </a:p>
          <a:p>
            <a:r>
              <a:rPr lang="sr-Latn-BA" dirty="0" smtClean="0"/>
              <a:t>C# Pocket Reference</a:t>
            </a:r>
          </a:p>
          <a:p>
            <a:pPr lvl="1"/>
            <a:r>
              <a:rPr lang="en-US" dirty="0">
                <a:hlinkClick r:id="rId4"/>
              </a:rPr>
              <a:t>https://www.geekbooks.me/book/view/c-sharp-6-0-pocket-reference</a:t>
            </a:r>
            <a:r>
              <a:rPr lang="sr-Latn-BA" dirty="0"/>
              <a:t> </a:t>
            </a:r>
          </a:p>
          <a:p>
            <a:r>
              <a:rPr lang="sr-Latn-BA" dirty="0" smtClean="0"/>
              <a:t>C# 6.0 in a Nutshell</a:t>
            </a:r>
          </a:p>
          <a:p>
            <a:pPr lvl="1"/>
            <a:r>
              <a:rPr lang="sr-Latn-BA" dirty="0">
                <a:hlinkClick r:id="rId5"/>
              </a:rPr>
              <a:t>https://</a:t>
            </a:r>
            <a:r>
              <a:rPr lang="sr-Latn-BA" dirty="0" smtClean="0">
                <a:hlinkClick r:id="rId5"/>
              </a:rPr>
              <a:t>www.geekbooks.me/book/view/c-sharp-6-0-in-a-nutshell-6th-edition</a:t>
            </a:r>
            <a:r>
              <a:rPr lang="sr-Latn-BA" dirty="0" smtClean="0"/>
              <a:t> </a:t>
            </a:r>
            <a:endParaRPr lang="sr-Latn-B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31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/>
              <a:t>Hvala na pažnji</a:t>
            </a:r>
          </a:p>
        </p:txBody>
      </p:sp>
      <p:pic>
        <p:nvPicPr>
          <p:cNvPr id="3074" name="Picture 2" descr="Image result for pitanj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3" y="1179197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5384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Uvod u C#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C# je objektno-orijentisani programski jezik koji je razvijen od strane </a:t>
            </a:r>
            <a:r>
              <a:rPr lang="sr-Latn-BA" i="1" dirty="0" smtClean="0"/>
              <a:t>Microsoft</a:t>
            </a:r>
            <a:r>
              <a:rPr lang="sr-Latn-BA" dirty="0" smtClean="0"/>
              <a:t> kompanije za potrebe programiranja i razvoja aplikacija na .NET </a:t>
            </a:r>
            <a:r>
              <a:rPr lang="sr-Latn-BA" i="1" dirty="0" smtClean="0"/>
              <a:t>framework-u</a:t>
            </a:r>
            <a:r>
              <a:rPr lang="sr-Latn-BA" dirty="0" smtClean="0"/>
              <a:t>. </a:t>
            </a:r>
          </a:p>
          <a:p>
            <a:r>
              <a:rPr lang="sr-Latn-BA" dirty="0" smtClean="0"/>
              <a:t>Podržan je od strane ogromnog broja .NET „klasa“.</a:t>
            </a:r>
          </a:p>
          <a:p>
            <a:r>
              <a:rPr lang="sr-Latn-BA" dirty="0" smtClean="0"/>
              <a:t>Pojavio se 2000. godine, napisao ga je Andres Hejlsberg.</a:t>
            </a:r>
          </a:p>
          <a:p>
            <a:r>
              <a:rPr lang="sr-Latn-BA" b="1" dirty="0" smtClean="0"/>
              <a:t># </a:t>
            </a:r>
            <a:r>
              <a:rPr lang="sr-Latn-BA" dirty="0" smtClean="0"/>
              <a:t>= (C++) + (++)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334949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BA" dirty="0" smtClean="0"/>
              <a:t>Wellcome to .NET framework</a:t>
            </a:r>
            <a:endParaRPr lang="sr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869260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Kratak pregled termina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BCL – </a:t>
            </a:r>
            <a:r>
              <a:rPr lang="sr-Latn-BA" i="1" dirty="0" smtClean="0"/>
              <a:t>Base</a:t>
            </a:r>
            <a:r>
              <a:rPr lang="sr-Latn-BA" dirty="0" smtClean="0"/>
              <a:t> </a:t>
            </a:r>
            <a:r>
              <a:rPr lang="sr-Latn-BA" i="1" dirty="0" smtClean="0"/>
              <a:t>Class</a:t>
            </a:r>
            <a:r>
              <a:rPr lang="sr-Latn-BA" dirty="0" smtClean="0"/>
              <a:t> </a:t>
            </a:r>
            <a:r>
              <a:rPr lang="sr-Latn-BA" i="1" dirty="0" smtClean="0"/>
              <a:t>Library</a:t>
            </a:r>
          </a:p>
          <a:p>
            <a:r>
              <a:rPr lang="sr-Latn-BA" dirty="0" smtClean="0"/>
              <a:t>CLR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Runtime</a:t>
            </a:r>
          </a:p>
          <a:p>
            <a:r>
              <a:rPr lang="sr-Latn-BA" dirty="0" smtClean="0"/>
              <a:t>CTS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Type</a:t>
            </a:r>
            <a:r>
              <a:rPr lang="sr-Latn-BA" dirty="0" smtClean="0"/>
              <a:t> </a:t>
            </a:r>
            <a:r>
              <a:rPr lang="sr-Latn-BA" i="1" dirty="0" smtClean="0"/>
              <a:t>System</a:t>
            </a:r>
          </a:p>
          <a:p>
            <a:r>
              <a:rPr lang="sr-Latn-BA" dirty="0" smtClean="0"/>
              <a:t>CLS – </a:t>
            </a:r>
            <a:r>
              <a:rPr lang="sr-Latn-BA" i="1" dirty="0" smtClean="0"/>
              <a:t>Common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  <a:r>
              <a:rPr lang="sr-Latn-BA" dirty="0" smtClean="0"/>
              <a:t> </a:t>
            </a:r>
            <a:r>
              <a:rPr lang="sr-Latn-BA" i="1" dirty="0" smtClean="0"/>
              <a:t>Specification</a:t>
            </a:r>
          </a:p>
          <a:p>
            <a:r>
              <a:rPr lang="sr-Latn-BA" dirty="0" smtClean="0"/>
              <a:t>GUI – </a:t>
            </a:r>
            <a:r>
              <a:rPr lang="sr-Latn-BA" i="1" dirty="0" smtClean="0"/>
              <a:t>Graphic</a:t>
            </a:r>
            <a:r>
              <a:rPr lang="sr-Latn-BA" dirty="0" smtClean="0"/>
              <a:t> </a:t>
            </a:r>
            <a:r>
              <a:rPr lang="sr-Latn-BA" i="1" dirty="0" smtClean="0"/>
              <a:t>User</a:t>
            </a:r>
            <a:r>
              <a:rPr lang="sr-Latn-BA" dirty="0" smtClean="0"/>
              <a:t> </a:t>
            </a:r>
            <a:r>
              <a:rPr lang="sr-Latn-BA" i="1" dirty="0" smtClean="0"/>
              <a:t>Interface</a:t>
            </a:r>
          </a:p>
          <a:p>
            <a:r>
              <a:rPr lang="sr-Latn-BA" dirty="0" smtClean="0"/>
              <a:t>MSIL – </a:t>
            </a:r>
            <a:r>
              <a:rPr lang="sr-Latn-BA" i="1" dirty="0" smtClean="0"/>
              <a:t>Microsoft</a:t>
            </a:r>
            <a:r>
              <a:rPr lang="sr-Latn-BA" dirty="0" smtClean="0"/>
              <a:t> </a:t>
            </a:r>
            <a:r>
              <a:rPr lang="sr-Latn-BA" i="1" dirty="0" smtClean="0"/>
              <a:t>Intermediate</a:t>
            </a:r>
            <a:r>
              <a:rPr lang="sr-Latn-BA" dirty="0" smtClean="0"/>
              <a:t> </a:t>
            </a:r>
            <a:r>
              <a:rPr lang="sr-Latn-BA" i="1" dirty="0" smtClean="0"/>
              <a:t>Language</a:t>
            </a:r>
          </a:p>
          <a:p>
            <a:r>
              <a:rPr lang="sr-Latn-BA" dirty="0" smtClean="0"/>
              <a:t>DLL – </a:t>
            </a:r>
            <a:r>
              <a:rPr lang="sr-Latn-BA" i="1" dirty="0" smtClean="0"/>
              <a:t>Dynamic</a:t>
            </a:r>
            <a:r>
              <a:rPr lang="sr-Latn-BA" dirty="0" smtClean="0"/>
              <a:t> </a:t>
            </a:r>
            <a:r>
              <a:rPr lang="sr-Latn-BA" i="1" dirty="0" smtClean="0"/>
              <a:t>Linking</a:t>
            </a:r>
            <a:r>
              <a:rPr lang="sr-Latn-BA" dirty="0" smtClean="0"/>
              <a:t> </a:t>
            </a:r>
            <a:r>
              <a:rPr lang="sr-Latn-BA" i="1" dirty="0" smtClean="0"/>
              <a:t>Library</a:t>
            </a:r>
            <a:endParaRPr lang="sr-Latn-BA" i="1" dirty="0"/>
          </a:p>
        </p:txBody>
      </p:sp>
    </p:spTree>
    <p:extLst>
      <p:ext uri="{BB962C8B-B14F-4D97-AF65-F5344CB8AC3E}">
        <p14:creationId xmlns:p14="http://schemas.microsoft.com/office/powerpoint/2010/main" val="349771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.NET </a:t>
            </a:r>
            <a:r>
              <a:rPr lang="sr-Latn-BA" i="1" dirty="0" smtClean="0"/>
              <a:t>framework</a:t>
            </a:r>
            <a:endParaRPr lang="sr-Latn-B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.NET je </a:t>
            </a:r>
            <a:r>
              <a:rPr lang="sr-Latn-BA" i="1" dirty="0" smtClean="0"/>
              <a:t>Microsoft-ova</a:t>
            </a:r>
            <a:r>
              <a:rPr lang="sr-Latn-BA" dirty="0" smtClean="0"/>
              <a:t> platforma za razvoj </a:t>
            </a:r>
            <a:r>
              <a:rPr lang="sr-Latn-BA" i="1" dirty="0" smtClean="0"/>
              <a:t>Windows</a:t>
            </a:r>
            <a:r>
              <a:rPr lang="sr-Latn-BA" dirty="0" smtClean="0"/>
              <a:t> aplikacija.</a:t>
            </a:r>
          </a:p>
          <a:p>
            <a:r>
              <a:rPr lang="sr-Latn-BA" dirty="0" smtClean="0"/>
              <a:t>.NET posjeduje bogatu biblioteku klasa koje se još nazivaju i </a:t>
            </a:r>
            <a:r>
              <a:rPr lang="sr-Latn-BA" b="1" i="1" dirty="0" smtClean="0"/>
              <a:t>Base Class Library</a:t>
            </a:r>
            <a:r>
              <a:rPr lang="sr-Latn-BA" dirty="0"/>
              <a:t> </a:t>
            </a:r>
            <a:r>
              <a:rPr lang="sr-Latn-BA" dirty="0" smtClean="0"/>
              <a:t>za razvoj GUI, poslovnih te web aplikacija koje se oslanjaju na bazu podataka. </a:t>
            </a:r>
          </a:p>
          <a:p>
            <a:pPr lvl="1"/>
            <a:r>
              <a:rPr lang="sr-Latn-BA" dirty="0" smtClean="0"/>
              <a:t>Šta je BCL?</a:t>
            </a:r>
          </a:p>
          <a:p>
            <a:pPr lvl="1"/>
            <a:r>
              <a:rPr lang="sr-Latn-BA" i="1" u="sng" dirty="0" smtClean="0"/>
              <a:t>Base Class Library</a:t>
            </a:r>
            <a:r>
              <a:rPr lang="sr-Latn-BA" b="1" i="1" dirty="0" smtClean="0"/>
              <a:t> </a:t>
            </a:r>
            <a:r>
              <a:rPr lang="sr-Latn-BA" dirty="0" smtClean="0"/>
              <a:t>je objektno-orijentisana kolekcija klasa koju je moguće korisiti u različitim okruženjima za razvoj aplikacija (konzolne, desktop, web, web servisi, biblioteke itd.)</a:t>
            </a:r>
          </a:p>
          <a:p>
            <a:r>
              <a:rPr lang="sr-Latn-BA" dirty="0" smtClean="0"/>
              <a:t>Programi koji su napisani na .NET </a:t>
            </a:r>
            <a:r>
              <a:rPr lang="sr-Latn-BA" i="1" dirty="0" smtClean="0"/>
              <a:t>framework-u</a:t>
            </a:r>
            <a:r>
              <a:rPr lang="sr-Latn-BA" dirty="0" smtClean="0"/>
              <a:t> zahtjevaju određeni oblik „virtuelne mašine“ koja će biti pokrenuta na mašini gdje se izvršava kod. Ta virtuelna mašina se naziva </a:t>
            </a:r>
            <a:r>
              <a:rPr lang="sr-Latn-BA" b="1" i="1" dirty="0" smtClean="0"/>
              <a:t>Common Language Runtime </a:t>
            </a:r>
            <a:r>
              <a:rPr lang="sr-Latn-BA" b="1" dirty="0" smtClean="0"/>
              <a:t>(CLR).</a:t>
            </a:r>
            <a:endParaRPr lang="sr-Latn-BA" b="1" dirty="0"/>
          </a:p>
        </p:txBody>
      </p:sp>
    </p:spTree>
    <p:extLst>
      <p:ext uri="{BB962C8B-B14F-4D97-AF65-F5344CB8AC3E}">
        <p14:creationId xmlns:p14="http://schemas.microsoft.com/office/powerpoint/2010/main" val="91203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Struktura .NET frameworka</a:t>
            </a:r>
            <a:endParaRPr lang="sr-Latn-BA" dirty="0"/>
          </a:p>
        </p:txBody>
      </p:sp>
      <p:pic>
        <p:nvPicPr>
          <p:cNvPr id="1026" name="Picture 2" descr="Image result for .net framework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1" y="1279525"/>
            <a:ext cx="6746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951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1682</TotalTime>
  <Words>1640</Words>
  <Application>Microsoft Office PowerPoint</Application>
  <PresentationFormat>Widescreen</PresentationFormat>
  <Paragraphs>205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Trebuchet MS</vt:lpstr>
      <vt:lpstr>Wingdings 3</vt:lpstr>
      <vt:lpstr>Facet</vt:lpstr>
      <vt:lpstr>Introduction to C# and .NET framework</vt:lpstr>
      <vt:lpstr>Organizacija nastave</vt:lpstr>
      <vt:lpstr>Uvod</vt:lpstr>
      <vt:lpstr>PowerPoint Presentation</vt:lpstr>
      <vt:lpstr>Uvod u C#</vt:lpstr>
      <vt:lpstr>Wellcome to .NET framework</vt:lpstr>
      <vt:lpstr>Kratak pregled termina</vt:lpstr>
      <vt:lpstr>.NET framework</vt:lpstr>
      <vt:lpstr>Struktura .NET frameworka</vt:lpstr>
      <vt:lpstr>.NET framework 2016/2017</vt:lpstr>
      <vt:lpstr>Proces izvršavanja .NET programa</vt:lpstr>
      <vt:lpstr>CLR – Common Language Runtime</vt:lpstr>
      <vt:lpstr>CLR arhitektura</vt:lpstr>
      <vt:lpstr>CLS i CTS</vt:lpstr>
      <vt:lpstr>Base Class Library </vt:lpstr>
      <vt:lpstr>.NET assembly</vt:lpstr>
      <vt:lpstr>.NET framework, još detalja </vt:lpstr>
      <vt:lpstr>Biblioteka - sadržaj</vt:lpstr>
      <vt:lpstr>Poređenje sa Java programskim jezikom</vt:lpstr>
      <vt:lpstr>Wellcome to C#</vt:lpstr>
      <vt:lpstr>Namespace</vt:lpstr>
      <vt:lpstr>Prikaz namespace i tipova u okviru biblioteke</vt:lpstr>
      <vt:lpstr>Prikaz namespace i tipova u okviru biblioteke</vt:lpstr>
      <vt:lpstr>Namespace - uključivanje</vt:lpstr>
      <vt:lpstr>Strukutra C# programa</vt:lpstr>
      <vt:lpstr>Value i Reference tipovi varijabli</vt:lpstr>
      <vt:lpstr>Tipovi podataka</vt:lpstr>
      <vt:lpstr>Kompatibilnost između tipova</vt:lpstr>
      <vt:lpstr>Enumeracije</vt:lpstr>
      <vt:lpstr>Nizovi (Array)</vt:lpstr>
      <vt:lpstr>If uslov</vt:lpstr>
      <vt:lpstr>Petlje</vt:lpstr>
      <vt:lpstr>Jumps komande</vt:lpstr>
      <vt:lpstr>Blokovi naredbi</vt:lpstr>
      <vt:lpstr>Deklaracije varijable, domen</vt:lpstr>
      <vt:lpstr>Exceptions - Izuzeci</vt:lpstr>
      <vt:lpstr>System.Exception</vt:lpstr>
      <vt:lpstr>Primjer try-catch bloka</vt:lpstr>
      <vt:lpstr>Potraga za catch blokom</vt:lpstr>
      <vt:lpstr>Reference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Delegati, događaji, anonimne metode, Lambda izrazi</dc:title>
  <dc:creator>Ratomir Vukadin</dc:creator>
  <cp:lastModifiedBy>Ratomir Vukadin</cp:lastModifiedBy>
  <cp:revision>124</cp:revision>
  <dcterms:created xsi:type="dcterms:W3CDTF">2017-02-05T20:39:05Z</dcterms:created>
  <dcterms:modified xsi:type="dcterms:W3CDTF">2017-02-21T15:28:23Z</dcterms:modified>
</cp:coreProperties>
</file>