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1" r:id="rId1"/>
  </p:sldMasterIdLst>
  <p:sldIdLst>
    <p:sldId id="256" r:id="rId2"/>
    <p:sldId id="258" r:id="rId3"/>
    <p:sldId id="259" r:id="rId4"/>
    <p:sldId id="260" r:id="rId5"/>
    <p:sldId id="261" r:id="rId6"/>
    <p:sldId id="262" r:id="rId7"/>
    <p:sldId id="263" r:id="rId8"/>
    <p:sldId id="265" r:id="rId9"/>
    <p:sldId id="26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2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A51639-B2D6-4652-B8C3-1B4C224A7BAF}"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7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192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57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8605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6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25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pPr/>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0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pPr/>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77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pPr/>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533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521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02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C48EC7-AF6A-48D3-8284-14BACBEBDD84}" type="datetimeFigureOut">
              <a:rPr lang="en-US" smtClean="0"/>
              <a:pPr/>
              <a:t>10/20/2021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282542"/>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725" y="0"/>
            <a:ext cx="9288380" cy="4443663"/>
          </a:xfrm>
        </p:spPr>
        <p:txBody>
          <a:bodyPr>
            <a:normAutofit/>
          </a:bodyPr>
          <a:lstStyle/>
          <a:p>
            <a:r>
              <a:rPr lang="en-US" sz="8800" b="1" dirty="0">
                <a:solidFill>
                  <a:srgbClr val="C00000"/>
                </a:solidFill>
              </a:rPr>
              <a:t>MALIGNANT COMMENTS</a:t>
            </a:r>
            <a:br>
              <a:rPr lang="en-US" sz="8800" b="1" dirty="0">
                <a:solidFill>
                  <a:srgbClr val="C00000"/>
                </a:solidFill>
              </a:rPr>
            </a:br>
            <a:r>
              <a:rPr lang="en-US" sz="8800" b="1" dirty="0">
                <a:solidFill>
                  <a:srgbClr val="C00000"/>
                </a:solidFill>
              </a:rPr>
              <a:t> CLASSIFICATION</a:t>
            </a:r>
            <a:br>
              <a:rPr lang="en-US" sz="8800" dirty="0">
                <a:solidFill>
                  <a:schemeClr val="tx1"/>
                </a:solidFill>
              </a:rPr>
            </a:br>
            <a:endParaRPr lang="en-IN" sz="8800" dirty="0">
              <a:solidFill>
                <a:schemeClr val="tx1"/>
              </a:solidFill>
            </a:endParaRPr>
          </a:p>
        </p:txBody>
      </p:sp>
      <p:sp>
        <p:nvSpPr>
          <p:cNvPr id="3" name="Subtitle 2"/>
          <p:cNvSpPr>
            <a:spLocks noGrp="1"/>
          </p:cNvSpPr>
          <p:nvPr>
            <p:ph type="subTitle" idx="1"/>
          </p:nvPr>
        </p:nvSpPr>
        <p:spPr>
          <a:xfrm>
            <a:off x="5141494" y="5149515"/>
            <a:ext cx="3015916" cy="539190"/>
          </a:xfrm>
        </p:spPr>
        <p:txBody>
          <a:bodyPr>
            <a:normAutofit/>
          </a:bodyPr>
          <a:lstStyle/>
          <a:p>
            <a:r>
              <a:rPr lang="en-IN" sz="2000" b="1" dirty="0"/>
              <a:t>by –Vishnu Rathore</a:t>
            </a:r>
          </a:p>
        </p:txBody>
      </p:sp>
    </p:spTree>
    <p:extLst>
      <p:ext uri="{BB962C8B-B14F-4D97-AF65-F5344CB8AC3E}">
        <p14:creationId xmlns:p14="http://schemas.microsoft.com/office/powerpoint/2010/main" val="331264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t>
            </a:r>
            <a:br>
              <a:rPr lang="en-US" dirty="0"/>
            </a:br>
            <a:endParaRPr lang="en-IN" dirty="0"/>
          </a:p>
        </p:txBody>
      </p:sp>
      <p:sp>
        <p:nvSpPr>
          <p:cNvPr id="3" name="Content Placeholder 2"/>
          <p:cNvSpPr>
            <a:spLocks noGrp="1"/>
          </p:cNvSpPr>
          <p:nvPr>
            <p:ph idx="1"/>
          </p:nvPr>
        </p:nvSpPr>
        <p:spPr>
          <a:xfrm>
            <a:off x="1024128" y="2084832"/>
            <a:ext cx="9720071" cy="4023360"/>
          </a:xfrm>
        </p:spPr>
        <p:txBody>
          <a:bodyPr>
            <a:normAutofit/>
          </a:bodyPr>
          <a:lstStyle/>
          <a:p>
            <a:pPr lvl="0">
              <a:buFont typeface="Arial" panose="020B0604020202020204" pitchFamily="34" charset="0"/>
              <a:buChar char="•"/>
            </a:pPr>
            <a:r>
              <a:rPr lang="en-IN" sz="2000" dirty="0"/>
              <a:t>In this project there are some variables like malignant and rude which are highly correlated it is possible because one comment text may have combination of multiple features.</a:t>
            </a:r>
          </a:p>
          <a:p>
            <a:pPr lvl="0">
              <a:buFont typeface="Arial" panose="020B0604020202020204" pitchFamily="34" charset="0"/>
              <a:buChar char="•"/>
            </a:pPr>
            <a:r>
              <a:rPr lang="en-IN" sz="2000" dirty="0"/>
              <a:t>There were no null values in the data set only the pre processing is required.</a:t>
            </a:r>
            <a:endParaRPr lang="en-US" sz="2000" dirty="0"/>
          </a:p>
          <a:p>
            <a:pPr lvl="0">
              <a:buFont typeface="Arial" panose="020B0604020202020204" pitchFamily="34" charset="0"/>
              <a:buChar char="•"/>
            </a:pPr>
            <a:r>
              <a:rPr lang="en-IN" sz="2000" dirty="0"/>
              <a:t>Removing the column id does not impact the model training.</a:t>
            </a:r>
            <a:endParaRPr lang="en-US" sz="2000" dirty="0"/>
          </a:p>
          <a:p>
            <a:pPr lvl="0">
              <a:buFont typeface="Arial" panose="020B0604020202020204" pitchFamily="34" charset="0"/>
              <a:buChar char="•"/>
            </a:pPr>
            <a:r>
              <a:rPr lang="en-IN" sz="2000" dirty="0"/>
              <a:t>Using decision tree, model can reduce the false negative values</a:t>
            </a:r>
            <a:endParaRPr lang="en-US" sz="2000" dirty="0"/>
          </a:p>
          <a:p>
            <a:pPr lvl="0">
              <a:buFont typeface="Arial" panose="020B0604020202020204" pitchFamily="34" charset="0"/>
              <a:buChar char="•"/>
            </a:pPr>
            <a:r>
              <a:rPr lang="en-IN" sz="2000" dirty="0"/>
              <a:t>It has future scope in various use cases likewise in election, social media </a:t>
            </a:r>
            <a:r>
              <a:rPr lang="en-IN" sz="2000" dirty="0" err="1"/>
              <a:t>etc</a:t>
            </a:r>
            <a:r>
              <a:rPr lang="en-IN" sz="2000" dirty="0"/>
              <a:t>, where every day there are multi offensive comments spread.</a:t>
            </a:r>
            <a:endParaRPr lang="en-US" sz="2000" dirty="0"/>
          </a:p>
          <a:p>
            <a:pPr>
              <a:buFont typeface="Arial" panose="020B0604020202020204" pitchFamily="34" charset="0"/>
              <a:buChar char="•"/>
            </a:pPr>
            <a:r>
              <a:rPr lang="en-IN" sz="2000" dirty="0"/>
              <a:t>Random forest is well suitable for this project as it used tree internally and it used multiple weak learner and generate the strong model and generate low bias and low variance model.</a:t>
            </a: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IN" sz="1800" dirty="0"/>
          </a:p>
        </p:txBody>
      </p:sp>
    </p:spTree>
    <p:extLst>
      <p:ext uri="{BB962C8B-B14F-4D97-AF65-F5344CB8AC3E}">
        <p14:creationId xmlns:p14="http://schemas.microsoft.com/office/powerpoint/2010/main" val="293459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31520"/>
            <a:ext cx="10058400" cy="1371600"/>
          </a:xfrm>
        </p:spPr>
        <p:txBody>
          <a:bodyPr/>
          <a:lstStyle/>
          <a:p>
            <a:r>
              <a:rPr lang="en-IN" dirty="0"/>
              <a:t>Use case:</a:t>
            </a:r>
          </a:p>
        </p:txBody>
      </p:sp>
      <p:sp>
        <p:nvSpPr>
          <p:cNvPr id="3" name="Content Placeholder 2"/>
          <p:cNvSpPr>
            <a:spLocks noGrp="1"/>
          </p:cNvSpPr>
          <p:nvPr>
            <p:ph idx="1"/>
          </p:nvPr>
        </p:nvSpPr>
        <p:spPr>
          <a:xfrm>
            <a:off x="1024128" y="2286000"/>
            <a:ext cx="10405872" cy="4023360"/>
          </a:xfrm>
        </p:spPr>
        <p:txBody>
          <a:bodyPr>
            <a:noAutofit/>
          </a:bodyPr>
          <a:lstStyle/>
          <a:p>
            <a:pPr lvl="1"/>
            <a:r>
              <a:rPr lang="en-IN" sz="20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000" dirty="0"/>
          </a:p>
          <a:p>
            <a:pPr lvl="1"/>
            <a:r>
              <a:rPr lang="en-IN" sz="2000" dirty="0"/>
              <a:t>Online hate, described as abusive language, aggression, cyberbullying, hatefulness and many others has been identified as a major threat on online social media platforms. Social media platforms are the most prominent grounds for such toxic behaviour.   </a:t>
            </a:r>
            <a:endParaRPr lang="en-US" sz="2000" dirty="0"/>
          </a:p>
          <a:p>
            <a:pPr lvl="1"/>
            <a:r>
              <a:rPr lang="en-IN" sz="2000" dirty="0"/>
              <a:t>Our goal is to build a prototype of online hate and abuse comment classifier which can used to classify hate and offensive comments so that it can be controlled and restricted from spreading hatred and cyberbullying. </a:t>
            </a:r>
            <a:endParaRPr lang="en-US" sz="2000" dirty="0"/>
          </a:p>
          <a:p>
            <a:endParaRPr lang="en-US" sz="2000" dirty="0"/>
          </a:p>
          <a:p>
            <a:endParaRPr lang="en-IN" sz="2000" b="1" dirty="0"/>
          </a:p>
        </p:txBody>
      </p:sp>
    </p:spTree>
    <p:extLst>
      <p:ext uri="{BB962C8B-B14F-4D97-AF65-F5344CB8AC3E}">
        <p14:creationId xmlns:p14="http://schemas.microsoft.com/office/powerpoint/2010/main" val="214718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652" y="305710"/>
            <a:ext cx="10058400" cy="1371600"/>
          </a:xfrm>
        </p:spPr>
        <p:txBody>
          <a:bodyPr/>
          <a:lstStyle/>
          <a:p>
            <a:r>
              <a:rPr lang="en-US" dirty="0">
                <a:solidFill>
                  <a:schemeClr val="tx1"/>
                </a:solidFill>
              </a:rPr>
              <a:t>Approach and Life Cycle :</a:t>
            </a:r>
            <a:endParaRPr lang="en-IN" dirty="0">
              <a:solidFill>
                <a:schemeClr val="tx1"/>
              </a:solidFill>
            </a:endParaRPr>
          </a:p>
        </p:txBody>
      </p:sp>
      <p:pic>
        <p:nvPicPr>
          <p:cNvPr id="1026" name="Picture 2" descr="A Complete Tour Of Data Science Project Life 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1493720"/>
            <a:ext cx="5796371" cy="475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6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a:t>
            </a:r>
            <a:endParaRPr lang="en-IN"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IN" sz="2000" dirty="0"/>
              <a:t>Project contain train and test dataset.</a:t>
            </a:r>
            <a:endParaRPr lang="en-US" sz="2000" dirty="0"/>
          </a:p>
          <a:p>
            <a:pPr lvl="0">
              <a:buFont typeface="Arial" panose="020B0604020202020204" pitchFamily="34" charset="0"/>
              <a:buChar char="•"/>
            </a:pPr>
            <a:r>
              <a:rPr lang="en-IN" sz="2000" dirty="0"/>
              <a:t>In train data set there are 159,571 rows and 8 columns.</a:t>
            </a:r>
            <a:endParaRPr lang="en-US" sz="2000" dirty="0"/>
          </a:p>
          <a:p>
            <a:pPr lvl="0">
              <a:buFont typeface="Arial" panose="020B0604020202020204" pitchFamily="34" charset="0"/>
              <a:buChar char="•"/>
            </a:pPr>
            <a:r>
              <a:rPr lang="en-IN" sz="2000" dirty="0"/>
              <a:t>In test data set it is like 153,164 rows and 2 columns.</a:t>
            </a:r>
            <a:endParaRPr lang="en-US" sz="2000" dirty="0"/>
          </a:p>
          <a:p>
            <a:pPr lvl="0">
              <a:buFont typeface="Arial" panose="020B0604020202020204" pitchFamily="34" charset="0"/>
              <a:buChar char="•"/>
            </a:pPr>
            <a:r>
              <a:rPr lang="en-IN" sz="2000" dirty="0"/>
              <a:t>There are no null values in the dataset</a:t>
            </a:r>
            <a:endParaRPr lang="en-US" sz="2000" dirty="0"/>
          </a:p>
          <a:p>
            <a:pPr lvl="0">
              <a:buFont typeface="Arial" panose="020B0604020202020204" pitchFamily="34" charset="0"/>
              <a:buChar char="•"/>
            </a:pPr>
            <a:r>
              <a:rPr lang="en-IN" sz="2000" dirty="0"/>
              <a:t>Most of the data are numeric in nature which are binary.</a:t>
            </a:r>
            <a:endParaRPr lang="en-US" sz="2000" dirty="0"/>
          </a:p>
          <a:p>
            <a:pPr lvl="0">
              <a:buFont typeface="Arial" panose="020B0604020202020204" pitchFamily="34" charset="0"/>
              <a:buChar char="•"/>
            </a:pPr>
            <a:r>
              <a:rPr lang="en-IN" sz="2000" dirty="0"/>
              <a:t>Comments is object in nature and consist of text.</a:t>
            </a:r>
            <a:endParaRPr lang="en-US" sz="2000" dirty="0"/>
          </a:p>
          <a:p>
            <a:pPr lvl="0">
              <a:buFont typeface="Arial" panose="020B0604020202020204" pitchFamily="34" charset="0"/>
              <a:buChar char="•"/>
            </a:pPr>
            <a:r>
              <a:rPr lang="en-IN" sz="2000" dirty="0"/>
              <a:t>Overall memory usage for train and test is around 15MB.</a:t>
            </a: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336269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27843"/>
            <a:ext cx="9720072" cy="1499616"/>
          </a:xfrm>
        </p:spPr>
        <p:txBody>
          <a:bodyPr/>
          <a:lstStyle/>
          <a:p>
            <a:r>
              <a:rPr lang="en-IN" dirty="0"/>
              <a:t>Data Pre-processing :</a:t>
            </a:r>
          </a:p>
        </p:txBody>
      </p:sp>
      <p:pic>
        <p:nvPicPr>
          <p:cNvPr id="4" name="Content Placeholder 3"/>
          <p:cNvPicPr>
            <a:picLocks noGrp="1" noChangeAspect="1"/>
          </p:cNvPicPr>
          <p:nvPr>
            <p:ph idx="1"/>
          </p:nvPr>
        </p:nvPicPr>
        <p:blipFill>
          <a:blip r:embed="rId2"/>
          <a:stretch>
            <a:fillRect/>
          </a:stretch>
        </p:blipFill>
        <p:spPr>
          <a:xfrm>
            <a:off x="1024128" y="1821212"/>
            <a:ext cx="6951278" cy="4740009"/>
          </a:xfrm>
          <a:prstGeom prst="rect">
            <a:avLst/>
          </a:prstGeom>
        </p:spPr>
      </p:pic>
      <p:sp>
        <p:nvSpPr>
          <p:cNvPr id="5" name="TextBox 4"/>
          <p:cNvSpPr txBox="1"/>
          <p:nvPr/>
        </p:nvSpPr>
        <p:spPr>
          <a:xfrm>
            <a:off x="1024128" y="979386"/>
            <a:ext cx="10895156" cy="584775"/>
          </a:xfrm>
          <a:prstGeom prst="rect">
            <a:avLst/>
          </a:prstGeom>
          <a:noFill/>
        </p:spPr>
        <p:txBody>
          <a:bodyPr wrap="square" rtlCol="0">
            <a:spAutoFit/>
          </a:bodyPr>
          <a:lstStyle/>
          <a:p>
            <a:pPr lvl="0">
              <a:defRPr cap="all"/>
            </a:pPr>
            <a:r>
              <a:rPr lang="en-IN" sz="1600" dirty="0"/>
              <a:t># As there are no null values in the dataset, but as the comment column in text format so there require lot of text pre-processing.</a:t>
            </a:r>
            <a:endParaRPr lang="en-US" sz="1600" dirty="0"/>
          </a:p>
        </p:txBody>
      </p:sp>
    </p:spTree>
    <p:extLst>
      <p:ext uri="{BB962C8B-B14F-4D97-AF65-F5344CB8AC3E}">
        <p14:creationId xmlns:p14="http://schemas.microsoft.com/office/powerpoint/2010/main" val="248384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00206"/>
            <a:ext cx="9720072" cy="1499616"/>
          </a:xfrm>
        </p:spPr>
        <p:txBody>
          <a:bodyPr/>
          <a:lstStyle/>
          <a:p>
            <a:r>
              <a:rPr lang="en-IN" dirty="0" err="1"/>
              <a:t>Eda</a:t>
            </a:r>
            <a:r>
              <a:rPr lang="en-IN" dirty="0"/>
              <a:t> :</a:t>
            </a:r>
          </a:p>
        </p:txBody>
      </p:sp>
      <p:pic>
        <p:nvPicPr>
          <p:cNvPr id="4" name="Content Placeholder 3"/>
          <p:cNvPicPr>
            <a:picLocks noGrp="1" noChangeAspect="1"/>
          </p:cNvPicPr>
          <p:nvPr>
            <p:ph idx="1"/>
          </p:nvPr>
        </p:nvPicPr>
        <p:blipFill>
          <a:blip r:embed="rId2"/>
          <a:stretch>
            <a:fillRect/>
          </a:stretch>
        </p:blipFill>
        <p:spPr>
          <a:xfrm>
            <a:off x="341562" y="1475875"/>
            <a:ext cx="5983623" cy="4463882"/>
          </a:xfrm>
          <a:prstGeom prst="rect">
            <a:avLst/>
          </a:prstGeom>
        </p:spPr>
      </p:pic>
      <p:pic>
        <p:nvPicPr>
          <p:cNvPr id="5" name="Picture 4"/>
          <p:cNvPicPr>
            <a:picLocks noChangeAspect="1"/>
          </p:cNvPicPr>
          <p:nvPr/>
        </p:nvPicPr>
        <p:blipFill>
          <a:blip r:embed="rId3"/>
          <a:stretch>
            <a:fillRect/>
          </a:stretch>
        </p:blipFill>
        <p:spPr>
          <a:xfrm>
            <a:off x="6774364" y="3290957"/>
            <a:ext cx="5216734" cy="3089090"/>
          </a:xfrm>
          <a:prstGeom prst="rect">
            <a:avLst/>
          </a:prstGeom>
        </p:spPr>
      </p:pic>
      <p:pic>
        <p:nvPicPr>
          <p:cNvPr id="6" name="Picture 5"/>
          <p:cNvPicPr>
            <a:picLocks noChangeAspect="1"/>
          </p:cNvPicPr>
          <p:nvPr/>
        </p:nvPicPr>
        <p:blipFill>
          <a:blip r:embed="rId4"/>
          <a:stretch>
            <a:fillRect/>
          </a:stretch>
        </p:blipFill>
        <p:spPr>
          <a:xfrm>
            <a:off x="6774364" y="200206"/>
            <a:ext cx="4987005" cy="2857500"/>
          </a:xfrm>
          <a:prstGeom prst="rect">
            <a:avLst/>
          </a:prstGeom>
        </p:spPr>
      </p:pic>
    </p:spTree>
    <p:extLst>
      <p:ext uri="{BB962C8B-B14F-4D97-AF65-F5344CB8AC3E}">
        <p14:creationId xmlns:p14="http://schemas.microsoft.com/office/powerpoint/2010/main" val="302742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56994"/>
            <a:ext cx="9720072" cy="1499616"/>
          </a:xfrm>
        </p:spPr>
        <p:txBody>
          <a:bodyPr/>
          <a:lstStyle/>
          <a:p>
            <a:r>
              <a:rPr lang="en-IN" dirty="0"/>
              <a:t>Model building :</a:t>
            </a:r>
          </a:p>
        </p:txBody>
      </p:sp>
      <p:sp>
        <p:nvSpPr>
          <p:cNvPr id="3" name="Content Placeholder 2"/>
          <p:cNvSpPr>
            <a:spLocks noGrp="1"/>
          </p:cNvSpPr>
          <p:nvPr>
            <p:ph idx="1"/>
          </p:nvPr>
        </p:nvSpPr>
        <p:spPr>
          <a:xfrm>
            <a:off x="1024128" y="1756610"/>
            <a:ext cx="9720071" cy="4023360"/>
          </a:xfrm>
        </p:spPr>
        <p:txBody>
          <a:bodyPr>
            <a:noAutofit/>
          </a:bodyPr>
          <a:lstStyle/>
          <a:p>
            <a:r>
              <a:rPr lang="en-US" sz="2000" dirty="0"/>
              <a:t>The </a:t>
            </a:r>
            <a:r>
              <a:rPr lang="en-US" sz="2000" b="1" dirty="0"/>
              <a:t>model building</a:t>
            </a:r>
            <a:r>
              <a:rPr lang="en-US" sz="2000" dirty="0"/>
              <a:t> process involves setting up ways of collecting </a:t>
            </a:r>
            <a:r>
              <a:rPr lang="en-US" sz="2000" b="1" dirty="0"/>
              <a:t>data</a:t>
            </a:r>
            <a:r>
              <a:rPr lang="en-US" sz="2000" dirty="0"/>
              <a:t>, understanding and paying attention to what is important in the </a:t>
            </a:r>
            <a:r>
              <a:rPr lang="en-US" sz="2000" b="1" dirty="0"/>
              <a:t>data</a:t>
            </a:r>
            <a:r>
              <a:rPr lang="en-US" sz="2000" dirty="0"/>
              <a:t> to answer the questions you are asking, finding a statistical, mathematical or a simulation </a:t>
            </a:r>
            <a:r>
              <a:rPr lang="en-US" sz="2000" b="1" dirty="0"/>
              <a:t>model</a:t>
            </a:r>
            <a:r>
              <a:rPr lang="en-US" sz="2000" dirty="0"/>
              <a:t> to gain understanding and make predictions.</a:t>
            </a:r>
          </a:p>
          <a:p>
            <a:pPr marL="0" indent="0">
              <a:buNone/>
            </a:pPr>
            <a:r>
              <a:rPr lang="en-US" sz="2000" b="1" dirty="0"/>
              <a:t>Evaluation Matrices:</a:t>
            </a:r>
          </a:p>
          <a:p>
            <a:pPr lvl="1"/>
            <a:r>
              <a:rPr lang="en-US" sz="2000" b="1" dirty="0"/>
              <a:t>Accuracy </a:t>
            </a:r>
            <a:r>
              <a:rPr lang="en-US" sz="2000" dirty="0"/>
              <a:t>- it determines how often a model predicts default and non default correctly.</a:t>
            </a:r>
          </a:p>
          <a:p>
            <a:pPr lvl="1"/>
            <a:r>
              <a:rPr lang="en-US" sz="2000" b="1" dirty="0"/>
              <a:t>Precision</a:t>
            </a:r>
            <a:r>
              <a:rPr lang="en-US" sz="2000" dirty="0"/>
              <a:t>-it calculates whenever our models predicts it is default how often it is correct.</a:t>
            </a:r>
          </a:p>
          <a:p>
            <a:pPr lvl="1"/>
            <a:r>
              <a:rPr lang="en-US" sz="2000" b="1" dirty="0"/>
              <a:t>Recall</a:t>
            </a:r>
            <a:r>
              <a:rPr lang="en-US" sz="2000" dirty="0"/>
              <a:t>- Recall regulate the actual default that the model is actually predict.</a:t>
            </a:r>
          </a:p>
          <a:p>
            <a:pPr lvl="1"/>
            <a:r>
              <a:rPr lang="en-US" sz="2000" b="1" dirty="0"/>
              <a:t>Precision Recall Curve </a:t>
            </a:r>
            <a:r>
              <a:rPr lang="en-US" sz="2000" dirty="0"/>
              <a:t>- PRC will display the tradeoff between Precision and Recall threshold.</a:t>
            </a:r>
          </a:p>
          <a:p>
            <a:pPr lvl="1"/>
            <a:r>
              <a:rPr lang="en-US" sz="2000" b="1" dirty="0"/>
              <a:t>F1 score </a:t>
            </a:r>
            <a:r>
              <a:rPr lang="en-US" sz="2000" dirty="0"/>
              <a:t>- the F1-score, is a measure of a model's accuracy on a dataset. It is used to evaluate binary classification systems, which classify examples into 'positive' or 'negative'.</a:t>
            </a:r>
          </a:p>
          <a:p>
            <a:pPr lvl="1" indent="0">
              <a:buNone/>
            </a:pPr>
            <a:r>
              <a:rPr lang="en-US" sz="2000" b="1" dirty="0"/>
              <a:t>     Cross Validations:</a:t>
            </a:r>
          </a:p>
          <a:p>
            <a:pPr lvl="1"/>
            <a:r>
              <a:rPr lang="en-US" sz="2000" dirty="0"/>
              <a:t>K Fold cross validations , K = 10</a:t>
            </a:r>
          </a:p>
        </p:txBody>
      </p:sp>
    </p:spTree>
    <p:extLst>
      <p:ext uri="{BB962C8B-B14F-4D97-AF65-F5344CB8AC3E}">
        <p14:creationId xmlns:p14="http://schemas.microsoft.com/office/powerpoint/2010/main" val="351107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24795"/>
            <a:ext cx="9720072" cy="1499616"/>
          </a:xfrm>
        </p:spPr>
        <p:txBody>
          <a:bodyPr>
            <a:noAutofit/>
          </a:bodyPr>
          <a:lstStyle/>
          <a:p>
            <a:r>
              <a:rPr lang="en-IN" sz="3600" b="1" u="sng" dirty="0"/>
              <a:t># random forest classifier giving best results amongst all algorithms : </a:t>
            </a:r>
            <a:br>
              <a:rPr lang="en-IN" sz="3600" b="1" u="sng" dirty="0"/>
            </a:br>
            <a:endParaRPr lang="en-IN" sz="3200" dirty="0"/>
          </a:p>
        </p:txBody>
      </p:sp>
      <p:pic>
        <p:nvPicPr>
          <p:cNvPr id="4" name="Picture 3"/>
          <p:cNvPicPr>
            <a:picLocks noChangeAspect="1"/>
          </p:cNvPicPr>
          <p:nvPr/>
        </p:nvPicPr>
        <p:blipFill>
          <a:blip r:embed="rId2"/>
          <a:stretch>
            <a:fillRect/>
          </a:stretch>
        </p:blipFill>
        <p:spPr>
          <a:xfrm>
            <a:off x="1024128" y="1724024"/>
            <a:ext cx="5981700" cy="4548439"/>
          </a:xfrm>
          <a:prstGeom prst="rect">
            <a:avLst/>
          </a:prstGeom>
        </p:spPr>
      </p:pic>
      <p:sp>
        <p:nvSpPr>
          <p:cNvPr id="5" name="Rectangle 4"/>
          <p:cNvSpPr/>
          <p:nvPr/>
        </p:nvSpPr>
        <p:spPr>
          <a:xfrm>
            <a:off x="7595937" y="1579646"/>
            <a:ext cx="4154905" cy="1754326"/>
          </a:xfrm>
          <a:prstGeom prst="rect">
            <a:avLst/>
          </a:prstGeom>
        </p:spPr>
        <p:txBody>
          <a:bodyPr wrap="square">
            <a:spAutoFit/>
          </a:bodyPr>
          <a:lstStyle/>
          <a:p>
            <a:r>
              <a:rPr lang="en-US" dirty="0"/>
              <a:t>Random forest, like its name implies, consists of a large number of individual decision trees that operate as an </a:t>
            </a:r>
            <a:r>
              <a:rPr lang="en-US" u="sng" dirty="0"/>
              <a:t>ensemble</a:t>
            </a:r>
            <a:r>
              <a:rPr lang="en-US" dirty="0"/>
              <a:t>. Each individual tree in the random forest spits out a class prediction and the class with the most votes becomes our model’s prediction</a:t>
            </a:r>
            <a:endParaRPr lang="en-IN" dirty="0"/>
          </a:p>
        </p:txBody>
      </p:sp>
      <p:sp>
        <p:nvSpPr>
          <p:cNvPr id="6" name="Rectangle 5"/>
          <p:cNvSpPr/>
          <p:nvPr/>
        </p:nvSpPr>
        <p:spPr>
          <a:xfrm>
            <a:off x="7507705" y="3753852"/>
            <a:ext cx="4684295" cy="2031325"/>
          </a:xfrm>
          <a:prstGeom prst="rect">
            <a:avLst/>
          </a:prstGeom>
        </p:spPr>
        <p:txBody>
          <a:bodyPr wrap="square">
            <a:spAutoFit/>
          </a:bodyPr>
          <a:lstStyle/>
          <a:p>
            <a:r>
              <a:rPr lang="en-US" dirty="0">
                <a:solidFill>
                  <a:srgbClr val="202124"/>
                </a:solidFill>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a:t>
            </a:r>
            <a:endParaRPr lang="en-IN" dirty="0"/>
          </a:p>
        </p:txBody>
      </p:sp>
    </p:spTree>
    <p:extLst>
      <p:ext uri="{BB962C8B-B14F-4D97-AF65-F5344CB8AC3E}">
        <p14:creationId xmlns:p14="http://schemas.microsoft.com/office/powerpoint/2010/main" val="31958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228" y="348234"/>
            <a:ext cx="9720072" cy="1499616"/>
          </a:xfrm>
        </p:spPr>
        <p:txBody>
          <a:bodyPr/>
          <a:lstStyle/>
          <a:p>
            <a:r>
              <a:rPr lang="en-IN" dirty="0"/>
              <a:t>Roc-curve :</a:t>
            </a:r>
          </a:p>
        </p:txBody>
      </p:sp>
      <p:pic>
        <p:nvPicPr>
          <p:cNvPr id="4" name="Content Placeholder 3"/>
          <p:cNvPicPr>
            <a:picLocks noGrp="1" noChangeAspect="1"/>
          </p:cNvPicPr>
          <p:nvPr>
            <p:ph idx="1"/>
          </p:nvPr>
        </p:nvPicPr>
        <p:blipFill>
          <a:blip r:embed="rId2"/>
          <a:stretch>
            <a:fillRect/>
          </a:stretch>
        </p:blipFill>
        <p:spPr>
          <a:xfrm>
            <a:off x="1340097" y="1847850"/>
            <a:ext cx="4309589" cy="4530637"/>
          </a:xfrm>
          <a:prstGeom prst="rect">
            <a:avLst/>
          </a:prstGeom>
        </p:spPr>
      </p:pic>
      <p:sp>
        <p:nvSpPr>
          <p:cNvPr id="5" name="Rectangle 4"/>
          <p:cNvSpPr/>
          <p:nvPr/>
        </p:nvSpPr>
        <p:spPr>
          <a:xfrm>
            <a:off x="6030686" y="3081472"/>
            <a:ext cx="5410483" cy="923330"/>
          </a:xfrm>
          <a:prstGeom prst="rect">
            <a:avLst/>
          </a:prstGeom>
        </p:spPr>
        <p:txBody>
          <a:bodyPr wrap="square">
            <a:spAutoFit/>
          </a:bodyPr>
          <a:lstStyle/>
          <a:p>
            <a:pPr marL="285750" indent="-285750">
              <a:buFont typeface="Arial" panose="020B0604020202020204" pitchFamily="34" charset="0"/>
              <a:buChar char="•"/>
            </a:pPr>
            <a:r>
              <a:rPr lang="en-US" dirty="0"/>
              <a:t>Most of area is lying under the curve and providing the high true positive rate approx. 85% which is good sign of better prediction</a:t>
            </a:r>
          </a:p>
        </p:txBody>
      </p:sp>
      <p:sp>
        <p:nvSpPr>
          <p:cNvPr id="6" name="Rectangle 5"/>
          <p:cNvSpPr/>
          <p:nvPr/>
        </p:nvSpPr>
        <p:spPr>
          <a:xfrm>
            <a:off x="5816600" y="1125844"/>
            <a:ext cx="6096000" cy="1200329"/>
          </a:xfrm>
          <a:prstGeom prst="rect">
            <a:avLst/>
          </a:prstGeom>
        </p:spPr>
        <p:txBody>
          <a:bodyPr>
            <a:spAutoFit/>
          </a:bodyPr>
          <a:lstStyle/>
          <a:p>
            <a:pPr marL="285750" indent="-285750">
              <a:buFont typeface="Arial" panose="020B0604020202020204" pitchFamily="34" charset="0"/>
              <a:buChar char="•"/>
            </a:pPr>
            <a:r>
              <a:rPr lang="en-US" dirty="0">
                <a:solidFill>
                  <a:srgbClr val="202124"/>
                </a:solidFill>
              </a:rPr>
              <a:t>An </a:t>
            </a:r>
            <a:r>
              <a:rPr lang="en-US" b="1" dirty="0">
                <a:solidFill>
                  <a:srgbClr val="202124"/>
                </a:solidFill>
              </a:rPr>
              <a:t>ROC curve</a:t>
            </a:r>
            <a:r>
              <a:rPr lang="en-US" dirty="0">
                <a:solidFill>
                  <a:srgbClr val="202124"/>
                </a:solidFill>
              </a:rPr>
              <a:t> (</a:t>
            </a:r>
            <a:r>
              <a:rPr lang="en-US" b="1" dirty="0">
                <a:solidFill>
                  <a:srgbClr val="202124"/>
                </a:solidFill>
              </a:rPr>
              <a:t>receiver operating characteristic curve</a:t>
            </a:r>
            <a:r>
              <a:rPr lang="en-US" dirty="0">
                <a:solidFill>
                  <a:srgbClr val="202124"/>
                </a:solidFill>
              </a:rPr>
              <a:t>) is a </a:t>
            </a:r>
            <a:r>
              <a:rPr lang="en-US" b="1" dirty="0">
                <a:solidFill>
                  <a:srgbClr val="202124"/>
                </a:solidFill>
              </a:rPr>
              <a:t>graph</a:t>
            </a:r>
            <a:r>
              <a:rPr lang="en-US" dirty="0">
                <a:solidFill>
                  <a:srgbClr val="202124"/>
                </a:solidFill>
              </a:rPr>
              <a:t> showing the performance of a classification model at all classification thresholds. This </a:t>
            </a:r>
            <a:r>
              <a:rPr lang="en-US" b="1" dirty="0">
                <a:solidFill>
                  <a:srgbClr val="202124"/>
                </a:solidFill>
              </a:rPr>
              <a:t>curve</a:t>
            </a:r>
            <a:r>
              <a:rPr lang="en-US" dirty="0">
                <a:solidFill>
                  <a:srgbClr val="202124"/>
                </a:solidFill>
              </a:rPr>
              <a:t> plots two parameters: True Positive Rate. False Positive Rate</a:t>
            </a:r>
            <a:endParaRPr lang="en-IN" dirty="0"/>
          </a:p>
        </p:txBody>
      </p:sp>
    </p:spTree>
    <p:extLst>
      <p:ext uri="{BB962C8B-B14F-4D97-AF65-F5344CB8AC3E}">
        <p14:creationId xmlns:p14="http://schemas.microsoft.com/office/powerpoint/2010/main" val="2559106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TotalTime>
  <Words>732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MALIGNANT COMMENTS  CLASSIFICATION </vt:lpstr>
      <vt:lpstr>Use case:</vt:lpstr>
      <vt:lpstr>Approach and Life Cycle :</vt:lpstr>
      <vt:lpstr>Data Description :</vt:lpstr>
      <vt:lpstr>Data Pre-processing :</vt:lpstr>
      <vt:lpstr>Eda :</vt:lpstr>
      <vt:lpstr>Model building :</vt:lpstr>
      <vt:lpstr># random forest classifier giving best results amongst all algorithms :  </vt:lpstr>
      <vt:lpstr>Roc-curve :</vt:lpstr>
      <vt:lpstr>Conclusions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prince</dc:creator>
  <cp:lastModifiedBy>vishnurathore920@outlook.com</cp:lastModifiedBy>
  <cp:revision>8</cp:revision>
  <dcterms:created xsi:type="dcterms:W3CDTF">2020-12-05T11:18:50Z</dcterms:created>
  <dcterms:modified xsi:type="dcterms:W3CDTF">2021-10-20T06:28:19Z</dcterms:modified>
</cp:coreProperties>
</file>