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вгений Нечаев" userId="bbaba9c57411366d" providerId="LiveId" clId="{B0AA861E-8FF4-4855-A03D-75B37C95889C}"/>
    <pc:docChg chg="modSld">
      <pc:chgData name="Евгений Нечаев" userId="bbaba9c57411366d" providerId="LiveId" clId="{B0AA861E-8FF4-4855-A03D-75B37C95889C}" dt="2023-10-22T18:44:33.297" v="1331" actId="1076"/>
      <pc:docMkLst>
        <pc:docMk/>
      </pc:docMkLst>
      <pc:sldChg chg="modTransition modAnim">
        <pc:chgData name="Евгений Нечаев" userId="bbaba9c57411366d" providerId="LiveId" clId="{B0AA861E-8FF4-4855-A03D-75B37C95889C}" dt="2023-10-22T18:41:43.695" v="1322"/>
        <pc:sldMkLst>
          <pc:docMk/>
          <pc:sldMk cId="2253468353" sldId="256"/>
        </pc:sldMkLst>
      </pc:sldChg>
      <pc:sldChg chg="modSp mod modTransition">
        <pc:chgData name="Евгений Нечаев" userId="bbaba9c57411366d" providerId="LiveId" clId="{B0AA861E-8FF4-4855-A03D-75B37C95889C}" dt="2023-10-22T18:41:40.339" v="1321"/>
        <pc:sldMkLst>
          <pc:docMk/>
          <pc:sldMk cId="276256561" sldId="257"/>
        </pc:sldMkLst>
        <pc:picChg chg="mod">
          <ac:chgData name="Евгений Нечаев" userId="bbaba9c57411366d" providerId="LiveId" clId="{B0AA861E-8FF4-4855-A03D-75B37C95889C}" dt="2023-10-22T15:50:57.113" v="1314" actId="14861"/>
          <ac:picMkLst>
            <pc:docMk/>
            <pc:sldMk cId="276256561" sldId="257"/>
            <ac:picMk id="1034" creationId="{0C13ADD1-DC9B-0CA2-C1B6-AF0186E2DD00}"/>
          </ac:picMkLst>
        </pc:picChg>
      </pc:sldChg>
      <pc:sldChg chg="modSp modTransition">
        <pc:chgData name="Евгений Нечаев" userId="bbaba9c57411366d" providerId="LiveId" clId="{B0AA861E-8FF4-4855-A03D-75B37C95889C}" dt="2023-10-22T18:41:46.494" v="1323"/>
        <pc:sldMkLst>
          <pc:docMk/>
          <pc:sldMk cId="2918511121" sldId="258"/>
        </pc:sldMkLst>
        <pc:picChg chg="mod">
          <ac:chgData name="Евгений Нечаев" userId="bbaba9c57411366d" providerId="LiveId" clId="{B0AA861E-8FF4-4855-A03D-75B37C95889C}" dt="2023-10-22T15:49:55.052" v="1213" actId="14861"/>
          <ac:picMkLst>
            <pc:docMk/>
            <pc:sldMk cId="2918511121" sldId="258"/>
            <ac:picMk id="2056" creationId="{E1489CE6-3F8F-314E-4C7E-C8DB6C8032E3}"/>
          </ac:picMkLst>
        </pc:picChg>
        <pc:picChg chg="mod">
          <ac:chgData name="Евгений Нечаев" userId="bbaba9c57411366d" providerId="LiveId" clId="{B0AA861E-8FF4-4855-A03D-75B37C95889C}" dt="2023-10-22T15:50:16.100" v="1255" actId="14861"/>
          <ac:picMkLst>
            <pc:docMk/>
            <pc:sldMk cId="2918511121" sldId="258"/>
            <ac:picMk id="2062" creationId="{00E3865B-C8AB-B528-BFE8-883185032195}"/>
          </ac:picMkLst>
        </pc:picChg>
      </pc:sldChg>
      <pc:sldChg chg="modSp mod modTransition">
        <pc:chgData name="Евгений Нечаев" userId="bbaba9c57411366d" providerId="LiveId" clId="{B0AA861E-8FF4-4855-A03D-75B37C95889C}" dt="2023-10-22T18:41:47.788" v="1324"/>
        <pc:sldMkLst>
          <pc:docMk/>
          <pc:sldMk cId="1518728428" sldId="259"/>
        </pc:sldMkLst>
        <pc:picChg chg="mod">
          <ac:chgData name="Евгений Нечаев" userId="bbaba9c57411366d" providerId="LiveId" clId="{B0AA861E-8FF4-4855-A03D-75B37C95889C}" dt="2023-10-22T15:49:02.790" v="981" actId="14861"/>
          <ac:picMkLst>
            <pc:docMk/>
            <pc:sldMk cId="1518728428" sldId="259"/>
            <ac:picMk id="11" creationId="{76A2AFBC-4205-C3CA-7A9B-6D1BC733720D}"/>
          </ac:picMkLst>
        </pc:picChg>
        <pc:picChg chg="mod">
          <ac:chgData name="Евгений Нечаев" userId="bbaba9c57411366d" providerId="LiveId" clId="{B0AA861E-8FF4-4855-A03D-75B37C95889C}" dt="2023-10-22T15:49:39.087" v="1178" actId="14861"/>
          <ac:picMkLst>
            <pc:docMk/>
            <pc:sldMk cId="1518728428" sldId="259"/>
            <ac:picMk id="13" creationId="{A825C9ED-A212-8015-1E99-84EAC885C77B}"/>
          </ac:picMkLst>
        </pc:picChg>
      </pc:sldChg>
      <pc:sldChg chg="modSp modTransition">
        <pc:chgData name="Евгений Нечаев" userId="bbaba9c57411366d" providerId="LiveId" clId="{B0AA861E-8FF4-4855-A03D-75B37C95889C}" dt="2023-10-22T18:41:49.667" v="1326"/>
        <pc:sldMkLst>
          <pc:docMk/>
          <pc:sldMk cId="4157281527" sldId="260"/>
        </pc:sldMkLst>
        <pc:picChg chg="mod">
          <ac:chgData name="Евгений Нечаев" userId="bbaba9c57411366d" providerId="LiveId" clId="{B0AA861E-8FF4-4855-A03D-75B37C95889C}" dt="2023-10-22T15:48:41.354" v="945" actId="14861"/>
          <ac:picMkLst>
            <pc:docMk/>
            <pc:sldMk cId="4157281527" sldId="260"/>
            <ac:picMk id="4098" creationId="{01BEC482-B138-4DB2-DE2D-DDAC8348E347}"/>
          </ac:picMkLst>
        </pc:picChg>
      </pc:sldChg>
      <pc:sldChg chg="modSp mod modTransition">
        <pc:chgData name="Евгений Нечаев" userId="bbaba9c57411366d" providerId="LiveId" clId="{B0AA861E-8FF4-4855-A03D-75B37C95889C}" dt="2023-10-22T18:41:51.609" v="1327"/>
        <pc:sldMkLst>
          <pc:docMk/>
          <pc:sldMk cId="1280672958" sldId="261"/>
        </pc:sldMkLst>
        <pc:picChg chg="mod">
          <ac:chgData name="Евгений Нечаев" userId="bbaba9c57411366d" providerId="LiveId" clId="{B0AA861E-8FF4-4855-A03D-75B37C95889C}" dt="2023-10-22T15:47:58.646" v="906" actId="14861"/>
          <ac:picMkLst>
            <pc:docMk/>
            <pc:sldMk cId="1280672958" sldId="261"/>
            <ac:picMk id="37" creationId="{C6360C99-72DA-7814-DD85-392E00EB353F}"/>
          </ac:picMkLst>
        </pc:picChg>
      </pc:sldChg>
      <pc:sldChg chg="modSp modTransition">
        <pc:chgData name="Евгений Нечаев" userId="bbaba9c57411366d" providerId="LiveId" clId="{B0AA861E-8FF4-4855-A03D-75B37C95889C}" dt="2023-10-22T18:44:33.297" v="1331" actId="1076"/>
        <pc:sldMkLst>
          <pc:docMk/>
          <pc:sldMk cId="2093009109" sldId="262"/>
        </pc:sldMkLst>
        <pc:picChg chg="mod">
          <ac:chgData name="Евгений Нечаев" userId="bbaba9c57411366d" providerId="LiveId" clId="{B0AA861E-8FF4-4855-A03D-75B37C95889C}" dt="2023-10-22T18:44:33.297" v="1331" actId="1076"/>
          <ac:picMkLst>
            <pc:docMk/>
            <pc:sldMk cId="2093009109" sldId="262"/>
            <ac:picMk id="6148" creationId="{B6B17BE1-D30A-C607-D511-757B07DCAA03}"/>
          </ac:picMkLst>
        </pc:picChg>
      </pc:sldChg>
      <pc:sldChg chg="modSp mod modTransition">
        <pc:chgData name="Евгений Нечаев" userId="bbaba9c57411366d" providerId="LiveId" clId="{B0AA861E-8FF4-4855-A03D-75B37C95889C}" dt="2023-10-22T18:41:55.562" v="1329"/>
        <pc:sldMkLst>
          <pc:docMk/>
          <pc:sldMk cId="2047909770" sldId="263"/>
        </pc:sldMkLst>
        <pc:picChg chg="mod">
          <ac:chgData name="Евгений Нечаев" userId="bbaba9c57411366d" providerId="LiveId" clId="{B0AA861E-8FF4-4855-A03D-75B37C95889C}" dt="2023-10-22T15:46:48.468" v="798" actId="14861"/>
          <ac:picMkLst>
            <pc:docMk/>
            <pc:sldMk cId="2047909770" sldId="263"/>
            <ac:picMk id="5" creationId="{DDF35B1E-F160-77A6-E864-61A868C13604}"/>
          </ac:picMkLst>
        </pc:picChg>
        <pc:picChg chg="mod">
          <ac:chgData name="Евгений Нечаев" userId="bbaba9c57411366d" providerId="LiveId" clId="{B0AA861E-8FF4-4855-A03D-75B37C95889C}" dt="2023-10-22T15:46:40.684" v="776" actId="14861"/>
          <ac:picMkLst>
            <pc:docMk/>
            <pc:sldMk cId="2047909770" sldId="263"/>
            <ac:picMk id="7172" creationId="{2F5250F7-6E1C-CC32-5304-96CDDB9B37D9}"/>
          </ac:picMkLst>
        </pc:picChg>
      </pc:sldChg>
      <pc:sldChg chg="modTransition">
        <pc:chgData name="Евгений Нечаев" userId="bbaba9c57411366d" providerId="LiveId" clId="{B0AA861E-8FF4-4855-A03D-75B37C95889C}" dt="2023-10-22T18:41:54.069" v="1328"/>
        <pc:sldMkLst>
          <pc:docMk/>
          <pc:sldMk cId="181120167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2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60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3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8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04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5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DC8BE-E737-8C2C-2766-21A1CC33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40469"/>
            <a:ext cx="8001000" cy="2971801"/>
          </a:xfrm>
        </p:spPr>
        <p:txBody>
          <a:bodyPr/>
          <a:lstStyle/>
          <a:p>
            <a:r>
              <a:rPr lang="ru-RU" dirty="0"/>
              <a:t>РАЗРАБОТКА ШИФРАТОРА НА </a:t>
            </a:r>
            <a:r>
              <a:rPr lang="en-US" dirty="0"/>
              <a:t>TKINTER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DB5ACE-1373-2A36-E67F-E7C1A114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27946"/>
            <a:ext cx="5197642" cy="1947333"/>
          </a:xfrm>
        </p:spPr>
        <p:txBody>
          <a:bodyPr/>
          <a:lstStyle/>
          <a:p>
            <a:r>
              <a:rPr lang="ru-RU" dirty="0"/>
              <a:t>Выполнил студент группы ИСП-321п</a:t>
            </a:r>
          </a:p>
          <a:p>
            <a:r>
              <a:rPr lang="ru-RU" dirty="0"/>
              <a:t>Нечаев Е.А</a:t>
            </a:r>
          </a:p>
          <a:p>
            <a:r>
              <a:rPr lang="ru-RU" dirty="0"/>
              <a:t>Руководитель Кулькова С. Н.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B29F1-45E1-1AE8-2DBC-59204C01E7C5}"/>
              </a:ext>
            </a:extLst>
          </p:cNvPr>
          <p:cNvSpPr txBox="1"/>
          <p:nvPr/>
        </p:nvSpPr>
        <p:spPr>
          <a:xfrm>
            <a:off x="2967790" y="6376372"/>
            <a:ext cx="625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Вологда,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4683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09277-DB2F-DA4E-3E5F-0F183DB7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ru-RU" dirty="0"/>
              <a:t>Зачем нужен шифратор?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5B6EA-B806-5404-3F50-4222BB3A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8670"/>
            <a:ext cx="8534400" cy="3615267"/>
          </a:xfrm>
        </p:spPr>
        <p:txBody>
          <a:bodyPr/>
          <a:lstStyle/>
          <a:p>
            <a:r>
              <a:rPr lang="ru-RU" dirty="0"/>
              <a:t>Шифратор – это программа (устройство), которая позволяет преобразовывать информацию в некий засекреченный текст.</a:t>
            </a:r>
          </a:p>
          <a:p>
            <a:r>
              <a:rPr lang="ru-RU" dirty="0"/>
              <a:t>Для некоторых из шифров необходим некоторый секретный параметр (ключ)</a:t>
            </a:r>
          </a:p>
          <a:p>
            <a:r>
              <a:rPr lang="ru-RU" dirty="0"/>
              <a:t>Данная программа предоставляет 5 видов шифров: шифр Цезаря, шифр Виженера, шифр Атбаш, а также азбуку Морзе и перевод в двоичный код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73A25B3-3385-00DF-4E84-16906A748C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079AB03-E338-0D23-ED3D-CA0DD49F9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C13ADD1-DC9B-0CA2-C1B6-AF0186E2D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811465"/>
            <a:ext cx="5082197" cy="293914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6200" dist="63500" dir="5400000" sx="102000" sy="102000" algn="ctr" rotWithShape="0">
              <a:srgbClr val="000000">
                <a:alpha val="70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62565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0D500-5E71-D108-8848-055D34D0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ru-RU" dirty="0"/>
              <a:t>СРЕДЫ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7317E-549F-E532-C422-488DD159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533"/>
            <a:ext cx="8534400" cy="3615267"/>
          </a:xfrm>
        </p:spPr>
        <p:txBody>
          <a:bodyPr/>
          <a:lstStyle/>
          <a:p>
            <a:r>
              <a:rPr lang="ru-RU" dirty="0"/>
              <a:t>Для разработки был выбран язык </a:t>
            </a:r>
            <a:r>
              <a:rPr lang="en-US" dirty="0"/>
              <a:t>Python </a:t>
            </a:r>
            <a:r>
              <a:rPr lang="ru-RU" dirty="0"/>
              <a:t>и библиотека для создания графических интерфейсов (</a:t>
            </a:r>
            <a:r>
              <a:rPr lang="en-US" dirty="0"/>
              <a:t>GUI) </a:t>
            </a:r>
            <a:r>
              <a:rPr lang="ru-RU" dirty="0"/>
              <a:t>из-за простоты и удобства</a:t>
            </a:r>
            <a:endParaRPr lang="en-US" dirty="0"/>
          </a:p>
          <a:p>
            <a:r>
              <a:rPr lang="ru-RU" dirty="0"/>
              <a:t>Средой разработки был выбран </a:t>
            </a:r>
            <a:r>
              <a:rPr lang="en-US" dirty="0"/>
              <a:t>PyCharm - </a:t>
            </a:r>
            <a:r>
              <a:rPr lang="ru-RU" dirty="0"/>
              <a:t>кроссплатформенная интегрированная среда разработки для языка программирования Python</a:t>
            </a:r>
          </a:p>
          <a:p>
            <a:endParaRPr lang="ru-RU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1489CE6-3F8F-314E-4C7E-C8DB6C80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6" y="3567490"/>
            <a:ext cx="3109686" cy="3109686"/>
          </a:xfrm>
          <a:prstGeom prst="rect">
            <a:avLst/>
          </a:prstGeom>
          <a:noFill/>
          <a:effectLst>
            <a:outerShdw blurRad="63500" dist="63500" dir="5400000" sx="101000" sy="101000" algn="ctr" rotWithShape="0">
              <a:srgbClr val="000000">
                <a:alpha val="6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>
            <a:extLst>
              <a:ext uri="{FF2B5EF4-FFF2-40B4-BE49-F238E27FC236}">
                <a16:creationId xmlns:a16="http://schemas.microsoft.com/office/drawing/2014/main" id="{C3BE3682-D41C-EC96-4577-F3ABC5AD2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2" name="Picture 14" descr="Logo device only">
            <a:extLst>
              <a:ext uri="{FF2B5EF4-FFF2-40B4-BE49-F238E27FC236}">
                <a16:creationId xmlns:a16="http://schemas.microsoft.com/office/drawing/2014/main" id="{00E3865B-C8AB-B528-BFE8-883185032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60" y="228599"/>
            <a:ext cx="2863169" cy="3469863"/>
          </a:xfrm>
          <a:prstGeom prst="rect">
            <a:avLst/>
          </a:prstGeom>
          <a:noFill/>
          <a:effectLst>
            <a:outerShdw blurRad="50800" dist="63500" dir="5400000" algn="ctr" rotWithShape="0">
              <a:srgbClr val="000000">
                <a:alpha val="6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111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B99F6-DBF3-9800-812A-2305FD39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7"/>
            <a:ext cx="8534400" cy="1507067"/>
          </a:xfrm>
        </p:spPr>
        <p:txBody>
          <a:bodyPr/>
          <a:lstStyle/>
          <a:p>
            <a:r>
              <a:rPr lang="ru-RU" dirty="0"/>
              <a:t>Шифр цезаря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4223B-0499-7D6D-48EE-5015A569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920"/>
            <a:ext cx="8534400" cy="3615267"/>
          </a:xfrm>
        </p:spPr>
        <p:txBody>
          <a:bodyPr/>
          <a:lstStyle/>
          <a:p>
            <a:r>
              <a:rPr lang="ru-RU" dirty="0"/>
              <a:t>Шифр Цезаря - разновидность шифра подстановки, в котором каждый символ в открытом тексте заменяется символом, находящимся на некотором постоянном числе позиций левее или правее него в алфавите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D521A16-27EA-EB57-BCF2-9CAF53A72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CCFBFFA-D07A-8643-304B-07F7BEB7F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A2AFBC-4205-C3CA-7A9B-6D1BC733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81" y="95459"/>
            <a:ext cx="4209143" cy="3806187"/>
          </a:xfrm>
          <a:prstGeom prst="rect">
            <a:avLst/>
          </a:prstGeom>
          <a:effectLst>
            <a:outerShdw blurRad="76200" dist="63500" dir="5400000" sx="101000" sy="101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5C9ED-A212-8015-1E99-84EAC885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8" y="2792034"/>
            <a:ext cx="5761582" cy="3875046"/>
          </a:xfrm>
          <a:prstGeom prst="rect">
            <a:avLst/>
          </a:prstGeom>
          <a:effectLst>
            <a:outerShdw blurRad="50800" dist="63500" dir="5400000" sx="102000" sy="102000" algn="ctr" rotWithShape="0">
              <a:srgbClr val="000000">
                <a:alpha val="6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7284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A6D9E-C078-CAF3-FD6D-1FFE0A15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ru-RU" dirty="0"/>
              <a:t>Шифр виженера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4FB36-4E86-D128-C0D6-44EA18DC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5495"/>
            <a:ext cx="8534400" cy="3615267"/>
          </a:xfrm>
        </p:spPr>
        <p:txBody>
          <a:bodyPr/>
          <a:lstStyle/>
          <a:p>
            <a:r>
              <a:rPr lang="ru-RU" dirty="0"/>
              <a:t>Шифр  Виженера - метод полиалфавитного шифрования алфавитного текста, при котором каждая буква открытого текста кодируется другим шифром Цезаря, приращение которого определяется соответствующей буквой другого текста, ключом.</a:t>
            </a:r>
          </a:p>
          <a:p>
            <a:r>
              <a:rPr lang="ru-RU" dirty="0"/>
              <a:t>Для шифрования и дешифрования может использоваться таблица Виженера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BEC482-B138-4DB2-DE2D-DDAC8348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42166"/>
            <a:ext cx="3497943" cy="3615266"/>
          </a:xfrm>
          <a:prstGeom prst="rect">
            <a:avLst/>
          </a:prstGeom>
          <a:noFill/>
          <a:effectLst>
            <a:outerShdw blurRad="76200" dist="63500" dir="5400000" sx="102000" sy="102000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815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08467-EFC6-BF95-9ED8-448BA8EE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ru-RU" dirty="0"/>
              <a:t>ШИФР АТБАШ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B33D3-FF1F-FBF7-7EA5-F53C7FC6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271"/>
            <a:ext cx="8534400" cy="3615267"/>
          </a:xfrm>
        </p:spPr>
        <p:txBody>
          <a:bodyPr/>
          <a:lstStyle/>
          <a:p>
            <a:r>
              <a:rPr lang="ru-RU" dirty="0"/>
              <a:t>Атбаш – простой шифр подстановки для алфавитного письма. Правило шифрования состоит в замене</a:t>
            </a:r>
            <a:r>
              <a:rPr lang="en-US" dirty="0"/>
              <a:t> i-</a:t>
            </a:r>
            <a:r>
              <a:rPr lang="ru-RU" dirty="0"/>
              <a:t>ой буквы алфавита буквой с номером </a:t>
            </a:r>
            <a:r>
              <a:rPr lang="en-US" dirty="0"/>
              <a:t>n – i + 1, </a:t>
            </a:r>
            <a:r>
              <a:rPr lang="ru-RU" dirty="0"/>
              <a:t>где </a:t>
            </a:r>
            <a:r>
              <a:rPr lang="en-US" dirty="0"/>
              <a:t>n – </a:t>
            </a:r>
            <a:r>
              <a:rPr lang="ru-RU" dirty="0"/>
              <a:t>число букв в алфавите.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70B2FC-01AC-04F7-8CA7-87048FF4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90" y="18143"/>
            <a:ext cx="4367510" cy="297784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6360C99-72DA-7814-DD85-392E00EB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2646362"/>
            <a:ext cx="6276975" cy="3571875"/>
          </a:xfrm>
          <a:prstGeom prst="rect">
            <a:avLst/>
          </a:prstGeom>
          <a:effectLst>
            <a:outerShdw blurRad="88900" dist="63500" dir="5400000" sx="102000" sy="102000" algn="ctr" rotWithShape="0">
              <a:srgbClr val="000000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6729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22ABD-7507-2CC3-8B20-480E88C8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Азбука Морзе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3CEE4-5606-07CB-4369-D73F2D71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533"/>
            <a:ext cx="8534400" cy="3615267"/>
          </a:xfrm>
        </p:spPr>
        <p:txBody>
          <a:bodyPr/>
          <a:lstStyle/>
          <a:p>
            <a:r>
              <a:rPr lang="ru-RU" dirty="0"/>
              <a:t>Азбука Морзе - способ знакового кодирования, в котором буквы алфавита, цифры, знаки препинания и другие символы представляются в виде последовательностей коротких и длинных сигналов, называемых точками и тире. Предназначена для передачи по последовательным каналам связи. </a:t>
            </a:r>
          </a:p>
          <a:p>
            <a:r>
              <a:rPr lang="ru-RU" dirty="0"/>
              <a:t>Уникальной особенностью азбуки Морзе является возможность кодирования и декодирования человеком без применения специальных терминальных устройств.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6B17BE1-D30A-C607-D511-757B07DC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6" y="4171893"/>
            <a:ext cx="6442075" cy="2539146"/>
          </a:xfrm>
          <a:prstGeom prst="rect">
            <a:avLst/>
          </a:prstGeom>
          <a:noFill/>
          <a:effectLst>
            <a:outerShdw blurRad="101600" dist="63500" dir="5400000" algn="ctr" rotWithShape="0">
              <a:srgbClr val="000000">
                <a:alpha val="6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0910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19437-CCCD-D290-35E5-D167232B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ru-RU" dirty="0"/>
              <a:t>ДВОИЧНЫЙ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3631C-CA30-C458-6623-842D6717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34400" cy="3615267"/>
          </a:xfrm>
        </p:spPr>
        <p:txBody>
          <a:bodyPr/>
          <a:lstStyle/>
          <a:p>
            <a:r>
              <a:rPr lang="ru-RU" dirty="0"/>
              <a:t>Двоичный код — это способ представления данных в виде кода, в котором каждый разряд принимает одно из двух возможных значений, обычно обозначаемых цифрами 0 и 1. Разряд в этом случае называется двоичным разрядом.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F5250F7-6E1C-CC32-5304-96CDDB9B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160867"/>
            <a:ext cx="3670300" cy="2293938"/>
          </a:xfrm>
          <a:prstGeom prst="rect">
            <a:avLst/>
          </a:prstGeom>
          <a:noFill/>
          <a:effectLst>
            <a:outerShdw blurRad="76200" dist="101600" dir="5400000" sx="102000" sy="102000" algn="ctr" rotWithShape="0">
              <a:srgbClr val="000000">
                <a:alpha val="55000"/>
              </a:srgbClr>
            </a:outerShdw>
            <a:reflection stA="0" endPos="63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F35B1E-F160-77A6-E864-61A868C1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620962"/>
            <a:ext cx="5410200" cy="3419475"/>
          </a:xfrm>
          <a:prstGeom prst="rect">
            <a:avLst/>
          </a:prstGeom>
          <a:effectLst>
            <a:outerShdw blurRad="76200" dist="101600" dir="5400000" algn="ctr" rotWithShape="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9097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0B4F5-2611-6CC9-EC01-C3EA854E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2" y="1007532"/>
            <a:ext cx="8534400" cy="150706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1120167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323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РАЗРАБОТКА ШИФРАТОРА НА TKINTER</vt:lpstr>
      <vt:lpstr>Зачем нужен шифратор?</vt:lpstr>
      <vt:lpstr>СРЕДЫ РАЗРАБОТКИ</vt:lpstr>
      <vt:lpstr>Шифр цезаря</vt:lpstr>
      <vt:lpstr>Шифр виженера</vt:lpstr>
      <vt:lpstr>ШИФР АТБАШ</vt:lpstr>
      <vt:lpstr> Азбука Морзе </vt:lpstr>
      <vt:lpstr>ДВОИЧНЫЙ КОД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ШИФРАТОРА НА TKINTER</dc:title>
  <dc:creator>Евгений Нечаев</dc:creator>
  <cp:lastModifiedBy>Евгений Нечаев</cp:lastModifiedBy>
  <cp:revision>1</cp:revision>
  <dcterms:created xsi:type="dcterms:W3CDTF">2023-10-22T14:18:06Z</dcterms:created>
  <dcterms:modified xsi:type="dcterms:W3CDTF">2023-10-22T20:19:53Z</dcterms:modified>
</cp:coreProperties>
</file>