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3200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 .Ratshaha Priyal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2" name="Rectangle 2">
            <a:extLst>
              <a:ext uri="{FF2B5EF4-FFF2-40B4-BE49-F238E27FC236}">
                <a16:creationId xmlns:a16="http://schemas.microsoft.com/office/drawing/2014/main" id="{B929E293-ACCE-6211-E61A-B8860F455197}"/>
              </a:ext>
            </a:extLst>
          </p:cNvPr>
          <p:cNvSpPr>
            <a:spLocks noChangeArrowheads="1"/>
          </p:cNvSpPr>
          <p:nvPr/>
        </p:nvSpPr>
        <p:spPr bwMode="auto">
          <a:xfrm>
            <a:off x="0" y="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AE2ABAA3-74EF-98F6-8167-74FF664CD417}"/>
              </a:ext>
            </a:extLst>
          </p:cNvPr>
          <p:cNvSpPr>
            <a:spLocks noChangeArrowheads="1"/>
          </p:cNvSpPr>
          <p:nvPr/>
        </p:nvSpPr>
        <p:spPr bwMode="auto">
          <a:xfrm>
            <a:off x="152400" y="1524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A0B90E8D-150B-D52E-042B-2F2F802651F3}"/>
              </a:ext>
            </a:extLst>
          </p:cNvPr>
          <p:cNvSpPr>
            <a:spLocks noChangeArrowheads="1"/>
          </p:cNvSpPr>
          <p:nvPr/>
        </p:nvSpPr>
        <p:spPr bwMode="auto">
          <a:xfrm>
            <a:off x="304800" y="3048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18A816EC-6BBF-52DA-9911-91CCBEE032A8}"/>
              </a:ext>
            </a:extLst>
          </p:cNvPr>
          <p:cNvSpPr>
            <a:spLocks noChangeArrowheads="1"/>
          </p:cNvSpPr>
          <p:nvPr/>
        </p:nvSpPr>
        <p:spPr bwMode="auto">
          <a:xfrm>
            <a:off x="304800" y="2058834"/>
            <a:ext cx="88963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"Predicting Customer Preferences in E-commerce using Decision Trees,“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results demonstrate the efficacy of the developed model inaccurately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customer behavior and preferences. Through rigorous evaluation,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decision Trees model achieves high performance metrics such as accuracy,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recall, and AUC, indicating its effectiveness in classification tasks.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Moreover, the model's interpretability allows businesses to gain valuable insights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the underlying factors influencing customer preferences, enabling them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informed decisions and tailor their offerings accordingly. Real-world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of the model facilitates personalized marketing strategies, optimized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recommendations, and enhanced customer satisfaction, ultimately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leading to increased revenue and competitive advantage in the e-commerce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EF3B97DA-CE4F-0F85-023D-50C451594009}"/>
              </a:ext>
            </a:extLst>
          </p:cNvPr>
          <p:cNvSpPr>
            <a:spLocks noChangeArrowheads="1"/>
          </p:cNvSpPr>
          <p:nvPr/>
        </p:nvSpPr>
        <p:spPr bwMode="auto">
          <a:xfrm>
            <a:off x="457200" y="4572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61025" cy="2725105"/>
          </a:xfrm>
          <a:prstGeom prst="rect">
            <a:avLst/>
          </a:prstGeom>
        </p:spPr>
        <p:txBody>
          <a:bodyPr vert="horz" wrap="square" lIns="0" tIns="16510" rIns="0" bIns="0" rtlCol="0">
            <a:spAutoFit/>
          </a:bodyPr>
          <a:lstStyle/>
          <a:p>
            <a:pPr marL="12700">
              <a:lnSpc>
                <a:spcPct val="100000"/>
              </a:lnSpc>
              <a:spcBef>
                <a:spcPts val="130"/>
              </a:spcBef>
            </a:pPr>
            <a:r>
              <a:rPr lang="en-US" sz="4400" dirty="0"/>
              <a:t>Predicting Customer Preferences in E-commerce using Decision Trees </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r>
              <a:rPr lang="en-IN" dirty="0"/>
              <a:t>                                                             </a:t>
            </a:r>
          </a:p>
          <a:p>
            <a:r>
              <a:rPr lang="en-IN" dirty="0"/>
              <a:t>                                                            </a:t>
            </a:r>
          </a:p>
          <a:p>
            <a:r>
              <a:rPr lang="en-IN" dirty="0"/>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FC7BE03-4B56-8364-6EF7-D982E9AE1803}"/>
              </a:ext>
            </a:extLst>
          </p:cNvPr>
          <p:cNvSpPr txBox="1"/>
          <p:nvPr/>
        </p:nvSpPr>
        <p:spPr>
          <a:xfrm>
            <a:off x="3096895" y="1676400"/>
            <a:ext cx="5304155" cy="3139321"/>
          </a:xfrm>
          <a:prstGeom prst="rect">
            <a:avLst/>
          </a:prstGeom>
          <a:noFill/>
        </p:spPr>
        <p:txBody>
          <a:bodyPr wrap="square" rtlCol="0">
            <a:spAutoFit/>
          </a:bodyPr>
          <a:lstStyle/>
          <a:p>
            <a:pPr marL="285750" indent="-285750">
              <a:buFont typeface="Arial" panose="020B0604020202020204" pitchFamily="34" charset="0"/>
              <a:buChar char="•"/>
            </a:pPr>
            <a:r>
              <a:rPr lang="en-IN" sz="1800" spc="-20" dirty="0"/>
              <a:t>P</a:t>
            </a:r>
            <a:r>
              <a:rPr lang="en-IN" sz="1800" spc="15" dirty="0"/>
              <a:t>ROB</a:t>
            </a:r>
            <a:r>
              <a:rPr lang="en-IN" sz="1800" spc="55" dirty="0"/>
              <a:t>L</a:t>
            </a:r>
            <a:r>
              <a:rPr lang="en-IN" sz="1800" spc="-20" dirty="0"/>
              <a:t>E</a:t>
            </a:r>
            <a:r>
              <a:rPr lang="en-IN" sz="1800" spc="20" dirty="0"/>
              <a:t>M STATEMENT</a:t>
            </a:r>
          </a:p>
          <a:p>
            <a:pPr marL="285750" indent="-285750">
              <a:buFont typeface="Arial" panose="020B0604020202020204" pitchFamily="34" charset="0"/>
              <a:buChar char="•"/>
            </a:pPr>
            <a:r>
              <a:rPr lang="en-IN" sz="1800" spc="5" dirty="0"/>
              <a:t>PROJECT  </a:t>
            </a:r>
            <a:r>
              <a:rPr lang="en-IN" sz="1800" spc="-20" dirty="0"/>
              <a:t>OVERVIEW</a:t>
            </a:r>
          </a:p>
          <a:p>
            <a:pPr marL="285750" indent="-285750">
              <a:buFont typeface="Arial" panose="020B0604020202020204" pitchFamily="34" charset="0"/>
              <a:buChar char="•"/>
            </a:pPr>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pPr marL="285750" indent="-285750">
              <a:buFont typeface="Arial" panose="020B0604020202020204" pitchFamily="34" charset="0"/>
              <a:buChar char="•"/>
            </a:pPr>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z="1800" spc="60" dirty="0"/>
              <a:t> </a:t>
            </a:r>
            <a:r>
              <a:rPr lang="en-US" sz="1800" spc="-295" dirty="0"/>
              <a:t>V</a:t>
            </a:r>
            <a:r>
              <a:rPr lang="en-US" sz="1800" spc="-35" dirty="0"/>
              <a:t>A</a:t>
            </a:r>
            <a:r>
              <a:rPr lang="en-US" sz="1800" spc="25" dirty="0"/>
              <a:t>LU</a:t>
            </a:r>
            <a:r>
              <a:rPr lang="en-US" sz="1800" dirty="0"/>
              <a:t>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pPr marL="285750" indent="-285750">
              <a:buFont typeface="Arial" panose="020B0604020202020204" pitchFamily="34" charset="0"/>
              <a:buChar char="•"/>
            </a:pPr>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pPr marL="285750" indent="-285750">
              <a:buFont typeface="Arial" panose="020B0604020202020204" pitchFamily="34" charset="0"/>
              <a:buChar char="•"/>
            </a:pPr>
            <a:r>
              <a:rPr lang="en-IN" b="1" spc="15" dirty="0">
                <a:latin typeface="Trebuchet MS"/>
                <a:cs typeface="Trebuchet MS"/>
              </a:rPr>
              <a:t>MODELING</a:t>
            </a:r>
            <a:endParaRPr lang="en-IN" sz="1800" b="1" spc="5" dirty="0">
              <a:latin typeface="Trebuchet MS"/>
              <a:cs typeface="Trebuchet MS"/>
            </a:endParaRPr>
          </a:p>
          <a:p>
            <a:pPr marL="285750" indent="-285750">
              <a:buFont typeface="Arial" panose="020B0604020202020204" pitchFamily="34" charset="0"/>
              <a:buChar char="•"/>
            </a:pPr>
            <a:r>
              <a:rPr lang="en-IN" dirty="0"/>
              <a:t>R</a:t>
            </a:r>
            <a:r>
              <a:rPr lang="en-IN" spc="-40" dirty="0"/>
              <a:t>E</a:t>
            </a:r>
            <a:r>
              <a:rPr lang="en-IN" spc="15" dirty="0"/>
              <a:t>S</a:t>
            </a:r>
            <a:r>
              <a:rPr lang="en-IN" spc="-30" dirty="0"/>
              <a:t>ULTS</a:t>
            </a:r>
            <a:endParaRPr lang="en-IN" b="1" dirty="0">
              <a:latin typeface="Trebuchet MS"/>
              <a:cs typeface="Trebuchet MS"/>
            </a:endParaRPr>
          </a:p>
          <a:p>
            <a:pPr marL="285750" indent="-285750">
              <a:buFont typeface="Arial" panose="020B0604020202020204" pitchFamily="34" charset="0"/>
              <a:buChar char="•"/>
            </a:pPr>
            <a:endParaRPr lang="en-IN" spc="-20" dirty="0"/>
          </a:p>
          <a:p>
            <a:pPr marL="285750" indent="-285750">
              <a:buFont typeface="Arial" panose="020B0604020202020204" pitchFamily="34" charset="0"/>
              <a:buChar char="•"/>
            </a:pPr>
            <a:endParaRPr lang="en-IN" sz="1800" spc="-20" dirty="0"/>
          </a:p>
          <a:p>
            <a:pPr marL="285750" indent="-285750">
              <a:buFont typeface="Arial" panose="020B0604020202020204" pitchFamily="34" charset="0"/>
              <a:buChar char="•"/>
            </a:pPr>
            <a:endParaRPr lang="en-IN" sz="1800" spc="20"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7850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DDDCA7F-51F6-9183-70A4-7F1375D26A08}"/>
              </a:ext>
            </a:extLst>
          </p:cNvPr>
          <p:cNvSpPr txBox="1"/>
          <p:nvPr/>
        </p:nvSpPr>
        <p:spPr>
          <a:xfrm>
            <a:off x="457200" y="1911842"/>
            <a:ext cx="685800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problem at hand involves leveraging Decision Trees to predict customer preferences in the realm of e-commerce. In a vast and competitive online marketplace, understanding and anticipating customer preferences is crucial for businesses to tailor their offerings effectively. This project aims to collect and preprocess relevant data encompassing customer demographics, purchase history, and product attributes. Through feature selection and engineering, significant features influencing customer behavior will be identified and utilized.. Ultimately, the goal is to deploy an efficient and scalable solution that enables real-time prediction of customer preferences, empowering e-commerce businesses to enhance personalization strategies and drive revenue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7298609-EAED-5239-0F4F-3C6ABB438BE7}"/>
              </a:ext>
            </a:extLst>
          </p:cNvPr>
          <p:cNvSpPr txBox="1"/>
          <p:nvPr/>
        </p:nvSpPr>
        <p:spPr>
          <a:xfrm>
            <a:off x="739775" y="2286000"/>
            <a:ext cx="7261225" cy="2308324"/>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The project "Predicting Customer Preferences in E-commerce using Decision Trees" aims to develop a sophisticated predictive model to anticipate customer behavior in the dynamic landscape of online shopping. By leveraging Decision Trees, the project focuses on collecting and preprocessing diverse data sources encompassing customer demographics, purchase history, and product attributes. Through meticulous feature selection and engineering, key factors influencing customer preferences will be identified and incorporated into the model.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155F9CC-7086-4E53-2E5F-E397443DD22A}"/>
              </a:ext>
            </a:extLst>
          </p:cNvPr>
          <p:cNvSpPr txBox="1"/>
          <p:nvPr/>
        </p:nvSpPr>
        <p:spPr>
          <a:xfrm>
            <a:off x="699452" y="2133600"/>
            <a:ext cx="7758748" cy="2031325"/>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The end users of the "Predicting Customer Preferences in E-commerce using Decision Trees" project are primarily e-commerce businesses and online retailers. These entities rely on the predictive model to gain insights into customer behavior and preferences, allowing them to tailor their products, services, and marketing strategies accordingly. Additionally, marketing and sales teams within these businesses will utilize the predictions generated by the model to enhance customer engagement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338435"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EC751-D9FD-D43F-F12E-9D81111570A9}"/>
              </a:ext>
            </a:extLst>
          </p:cNvPr>
          <p:cNvSpPr txBox="1"/>
          <p:nvPr/>
        </p:nvSpPr>
        <p:spPr>
          <a:xfrm>
            <a:off x="3048000" y="1981200"/>
            <a:ext cx="5837904"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solution, "Predicting Customer Preferences in E-commerce using Decision Trees," offers significant value to e-commerce businesses by providing an advanced predictive model capable of accurately forecasting customer behavior and preferences. By leveraging Decision Trees, we enable businesses to analyze vast amounts of data encompassing customer demographics, purchase history, and product attributes, empowering them to understand and anticipate customer needs effectively. The model's robustness and interpretability allow businesses to make data-driven decisions, optimize product offerings, personalize marketing strategies, and enhance customer satisfaction. Ultimately, our solution enables e-commerce businesses to gain a competitive edge in the market landscape, driving revenue growth and fostering long-term customer loyalty.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1E9BE69-13A3-44B5-772A-04FF830213B2}"/>
              </a:ext>
            </a:extLst>
          </p:cNvPr>
          <p:cNvSpPr txBox="1"/>
          <p:nvPr/>
        </p:nvSpPr>
        <p:spPr>
          <a:xfrm>
            <a:off x="2671916" y="2173000"/>
            <a:ext cx="62484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"Predicting Customer Preferences in E-commerce using Decision Trees" solution stands out with its ability to not only accurately forecast customer behavior but also provide actionable insights in real-time. By harnessing the power of Decision Trees, our solution offers unparalleled interpretability, allowing businesses to understand the underlying factors driving customer preferences with clarity and precision. What truly wows is our model's agility in adapting to evolving customer trends and market dynamics, enabling e-commerce businesses to stay ahead of the curve. With seamless integration into existing systems and scalable deployment options, our solution empowers businesses to optimize their strategies, personalize customer interactions, and unlock new avenues for revenue growth in the fiercely competitive e-commerce landscape.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4"/>
            <a:ext cx="5813425" cy="5011628"/>
          </a:xfrm>
          <a:prstGeom prst="rect">
            <a:avLst/>
          </a:prstGeom>
        </p:spPr>
        <p:txBody>
          <a:bodyPr vert="horz" wrap="square" lIns="0" tIns="12700" rIns="0" bIns="0" rtlCol="0">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Preprocessing</a:t>
            </a:r>
            <a:r>
              <a:rPr lang="en-US" b="0" i="0" dirty="0">
                <a:solidFill>
                  <a:srgbClr val="0D0D0D"/>
                </a:solidFill>
                <a:effectLst/>
                <a:latin typeface="Times New Roman" panose="02020603050405020304" pitchFamily="18" charset="0"/>
                <a:cs typeface="Times New Roman" panose="02020603050405020304" pitchFamily="18" charset="0"/>
              </a:rPr>
              <a:t>: Cleanse and preprocess the collected data, handling missing values, outliers, and data inconsistencies. This step ensures that the data is in a suitable format for modeling and analysis.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Feature Selection and Engineering</a:t>
            </a:r>
            <a:r>
              <a:rPr lang="en-US" b="0" i="0" dirty="0">
                <a:solidFill>
                  <a:srgbClr val="0D0D0D"/>
                </a:solidFill>
                <a:effectLst/>
                <a:latin typeface="Times New Roman" panose="02020603050405020304" pitchFamily="18" charset="0"/>
                <a:cs typeface="Times New Roman" panose="02020603050405020304" pitchFamily="18" charset="0"/>
              </a:rPr>
              <a:t>: Identify relevant features that may influence customer preferences, such as demographic information, purchase history, and product attributes. Utilize techniques like correlation to the predictive power of the model.</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Split the preprocessed data into training and testing sets. Train a Decision Trees model on the training data, adjusting hyperparameters such as maximum tree depth, minimum samples per leaf, and splitting criteria to optimize model performance. Consider using accuracy.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Evaluation</a:t>
            </a:r>
            <a:r>
              <a:rPr lang="en-US" b="0" i="0" dirty="0">
                <a:solidFill>
                  <a:srgbClr val="0D0D0D"/>
                </a:solidFill>
                <a:effectLst/>
                <a:latin typeface="Times New Roman" panose="02020603050405020304" pitchFamily="18" charset="0"/>
                <a:cs typeface="Times New Roman" panose="02020603050405020304" pitchFamily="18" charset="0"/>
              </a:rPr>
              <a:t>: Evaluate the trained Decision Trees model using appropriate evaluation metrics such as accuracy, precision, recall, performance and detect overfitting.</a:t>
            </a:r>
          </a:p>
          <a:p>
            <a:pPr marL="12700">
              <a:lnSpc>
                <a:spcPct val="100000"/>
              </a:lnSpc>
              <a:spcBef>
                <a:spcPts val="100"/>
              </a:spcBef>
            </a:pP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894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M .Ratshaha Priyal</vt:lpstr>
      <vt:lpstr>Predicting Customer Preferences in E-commerce using Decision Trees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.Ratshaha Priyal</dc:title>
  <dc:creator>Ratshaha priyal.M</dc:creator>
  <cp:lastModifiedBy>Ratshaha priyal.M</cp:lastModifiedBy>
  <cp:revision>2</cp:revision>
  <dcterms:created xsi:type="dcterms:W3CDTF">2024-03-30T05:44:15Z</dcterms:created>
  <dcterms:modified xsi:type="dcterms:W3CDTF">2024-03-30T06:15:45Z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