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4.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3"/>
  </p:notesMasterIdLst>
  <p:sldIdLst>
    <p:sldId id="256" r:id="rId2"/>
    <p:sldId id="10668" r:id="rId3"/>
    <p:sldId id="10762" r:id="rId4"/>
    <p:sldId id="10798" r:id="rId5"/>
    <p:sldId id="10799" r:id="rId6"/>
    <p:sldId id="10800" r:id="rId7"/>
    <p:sldId id="10802" r:id="rId8"/>
    <p:sldId id="10801" r:id="rId9"/>
    <p:sldId id="10813" r:id="rId10"/>
    <p:sldId id="10803" r:id="rId11"/>
    <p:sldId id="10819" r:id="rId12"/>
    <p:sldId id="10815" r:id="rId13"/>
    <p:sldId id="10812" r:id="rId14"/>
    <p:sldId id="10814" r:id="rId15"/>
    <p:sldId id="10804" r:id="rId16"/>
    <p:sldId id="10816" r:id="rId17"/>
    <p:sldId id="10805" r:id="rId18"/>
    <p:sldId id="10817" r:id="rId19"/>
    <p:sldId id="10806" r:id="rId20"/>
    <p:sldId id="10807" r:id="rId21"/>
    <p:sldId id="10808" r:id="rId22"/>
    <p:sldId id="10823" r:id="rId23"/>
    <p:sldId id="10824" r:id="rId24"/>
    <p:sldId id="10818" r:id="rId25"/>
    <p:sldId id="10809" r:id="rId26"/>
    <p:sldId id="10810" r:id="rId27"/>
    <p:sldId id="10811" r:id="rId28"/>
    <p:sldId id="10820" r:id="rId29"/>
    <p:sldId id="10821" r:id="rId30"/>
    <p:sldId id="10822" r:id="rId31"/>
    <p:sldId id="10662" r:id="rId32"/>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7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64000" autoAdjust="0"/>
  </p:normalViewPr>
  <p:slideViewPr>
    <p:cSldViewPr snapToGrid="0">
      <p:cViewPr varScale="1">
        <p:scale>
          <a:sx n="70" d="100"/>
          <a:sy n="70" d="100"/>
        </p:scale>
        <p:origin x="12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TSIMANOHITRA Saholy" userId="738e7b5b-2093-438b-9d3d-984047f8e5c4" providerId="ADAL" clId="{CD8BE523-17D7-4D3F-8355-2FFE42DB1EB4}"/>
    <pc:docChg chg="modSld">
      <pc:chgData name="RATSIMANOHITRA Saholy" userId="738e7b5b-2093-438b-9d3d-984047f8e5c4" providerId="ADAL" clId="{CD8BE523-17D7-4D3F-8355-2FFE42DB1EB4}" dt="2025-02-18T14:44:11.923" v="23" actId="6549"/>
      <pc:docMkLst>
        <pc:docMk/>
      </pc:docMkLst>
      <pc:sldChg chg="modNotesTx">
        <pc:chgData name="RATSIMANOHITRA Saholy" userId="738e7b5b-2093-438b-9d3d-984047f8e5c4" providerId="ADAL" clId="{CD8BE523-17D7-4D3F-8355-2FFE42DB1EB4}" dt="2025-02-18T14:41:21.587" v="0" actId="6549"/>
        <pc:sldMkLst>
          <pc:docMk/>
          <pc:sldMk cId="2211579619" sldId="256"/>
        </pc:sldMkLst>
      </pc:sldChg>
      <pc:sldChg chg="modNotesTx">
        <pc:chgData name="RATSIMANOHITRA Saholy" userId="738e7b5b-2093-438b-9d3d-984047f8e5c4" providerId="ADAL" clId="{CD8BE523-17D7-4D3F-8355-2FFE42DB1EB4}" dt="2025-02-18T14:41:26.123" v="1" actId="6549"/>
        <pc:sldMkLst>
          <pc:docMk/>
          <pc:sldMk cId="2586661969" sldId="10668"/>
        </pc:sldMkLst>
      </pc:sldChg>
      <pc:sldChg chg="modNotesTx">
        <pc:chgData name="RATSIMANOHITRA Saholy" userId="738e7b5b-2093-438b-9d3d-984047f8e5c4" providerId="ADAL" clId="{CD8BE523-17D7-4D3F-8355-2FFE42DB1EB4}" dt="2025-02-18T14:41:30.229" v="2" actId="6549"/>
        <pc:sldMkLst>
          <pc:docMk/>
          <pc:sldMk cId="399286509" sldId="10762"/>
        </pc:sldMkLst>
      </pc:sldChg>
      <pc:sldChg chg="modNotesTx">
        <pc:chgData name="RATSIMANOHITRA Saholy" userId="738e7b5b-2093-438b-9d3d-984047f8e5c4" providerId="ADAL" clId="{CD8BE523-17D7-4D3F-8355-2FFE42DB1EB4}" dt="2025-02-18T14:41:38.933" v="3" actId="6549"/>
        <pc:sldMkLst>
          <pc:docMk/>
          <pc:sldMk cId="3456829767" sldId="10798"/>
        </pc:sldMkLst>
      </pc:sldChg>
      <pc:sldChg chg="modNotesTx">
        <pc:chgData name="RATSIMANOHITRA Saholy" userId="738e7b5b-2093-438b-9d3d-984047f8e5c4" providerId="ADAL" clId="{CD8BE523-17D7-4D3F-8355-2FFE42DB1EB4}" dt="2025-02-18T14:41:45.417" v="4" actId="6549"/>
        <pc:sldMkLst>
          <pc:docMk/>
          <pc:sldMk cId="4044095255" sldId="10799"/>
        </pc:sldMkLst>
      </pc:sldChg>
      <pc:sldChg chg="modNotesTx">
        <pc:chgData name="RATSIMANOHITRA Saholy" userId="738e7b5b-2093-438b-9d3d-984047f8e5c4" providerId="ADAL" clId="{CD8BE523-17D7-4D3F-8355-2FFE42DB1EB4}" dt="2025-02-18T14:42:17.308" v="5" actId="6549"/>
        <pc:sldMkLst>
          <pc:docMk/>
          <pc:sldMk cId="1782300225" sldId="10800"/>
        </pc:sldMkLst>
      </pc:sldChg>
      <pc:sldChg chg="modNotesTx">
        <pc:chgData name="RATSIMANOHITRA Saholy" userId="738e7b5b-2093-438b-9d3d-984047f8e5c4" providerId="ADAL" clId="{CD8BE523-17D7-4D3F-8355-2FFE42DB1EB4}" dt="2025-02-18T14:42:28.692" v="7" actId="6549"/>
        <pc:sldMkLst>
          <pc:docMk/>
          <pc:sldMk cId="2852871170" sldId="10801"/>
        </pc:sldMkLst>
      </pc:sldChg>
      <pc:sldChg chg="modNotesTx">
        <pc:chgData name="RATSIMANOHITRA Saholy" userId="738e7b5b-2093-438b-9d3d-984047f8e5c4" providerId="ADAL" clId="{CD8BE523-17D7-4D3F-8355-2FFE42DB1EB4}" dt="2025-02-18T14:42:24.640" v="6" actId="6549"/>
        <pc:sldMkLst>
          <pc:docMk/>
          <pc:sldMk cId="3395102502" sldId="10802"/>
        </pc:sldMkLst>
      </pc:sldChg>
      <pc:sldChg chg="modNotesTx">
        <pc:chgData name="RATSIMANOHITRA Saholy" userId="738e7b5b-2093-438b-9d3d-984047f8e5c4" providerId="ADAL" clId="{CD8BE523-17D7-4D3F-8355-2FFE42DB1EB4}" dt="2025-02-18T14:42:36.713" v="9" actId="6549"/>
        <pc:sldMkLst>
          <pc:docMk/>
          <pc:sldMk cId="2433652855" sldId="10803"/>
        </pc:sldMkLst>
      </pc:sldChg>
      <pc:sldChg chg="modNotesTx">
        <pc:chgData name="RATSIMANOHITRA Saholy" userId="738e7b5b-2093-438b-9d3d-984047f8e5c4" providerId="ADAL" clId="{CD8BE523-17D7-4D3F-8355-2FFE42DB1EB4}" dt="2025-02-18T14:42:58.530" v="13" actId="6549"/>
        <pc:sldMkLst>
          <pc:docMk/>
          <pc:sldMk cId="2753639650" sldId="10804"/>
        </pc:sldMkLst>
      </pc:sldChg>
      <pc:sldChg chg="modNotesTx">
        <pc:chgData name="RATSIMANOHITRA Saholy" userId="738e7b5b-2093-438b-9d3d-984047f8e5c4" providerId="ADAL" clId="{CD8BE523-17D7-4D3F-8355-2FFE42DB1EB4}" dt="2025-02-18T14:43:05" v="14" actId="6549"/>
        <pc:sldMkLst>
          <pc:docMk/>
          <pc:sldMk cId="642219534" sldId="10805"/>
        </pc:sldMkLst>
      </pc:sldChg>
      <pc:sldChg chg="modNotesTx">
        <pc:chgData name="RATSIMANOHITRA Saholy" userId="738e7b5b-2093-438b-9d3d-984047f8e5c4" providerId="ADAL" clId="{CD8BE523-17D7-4D3F-8355-2FFE42DB1EB4}" dt="2025-02-18T14:43:11.200" v="15" actId="6549"/>
        <pc:sldMkLst>
          <pc:docMk/>
          <pc:sldMk cId="946382153" sldId="10806"/>
        </pc:sldMkLst>
      </pc:sldChg>
      <pc:sldChg chg="modNotesTx">
        <pc:chgData name="RATSIMANOHITRA Saholy" userId="738e7b5b-2093-438b-9d3d-984047f8e5c4" providerId="ADAL" clId="{CD8BE523-17D7-4D3F-8355-2FFE42DB1EB4}" dt="2025-02-18T14:43:15.468" v="16" actId="6549"/>
        <pc:sldMkLst>
          <pc:docMk/>
          <pc:sldMk cId="2816524863" sldId="10807"/>
        </pc:sldMkLst>
      </pc:sldChg>
      <pc:sldChg chg="modNotesTx">
        <pc:chgData name="RATSIMANOHITRA Saholy" userId="738e7b5b-2093-438b-9d3d-984047f8e5c4" providerId="ADAL" clId="{CD8BE523-17D7-4D3F-8355-2FFE42DB1EB4}" dt="2025-02-18T14:43:19.229" v="17" actId="6549"/>
        <pc:sldMkLst>
          <pc:docMk/>
          <pc:sldMk cId="338499573" sldId="10808"/>
        </pc:sldMkLst>
      </pc:sldChg>
      <pc:sldChg chg="modNotesTx">
        <pc:chgData name="RATSIMANOHITRA Saholy" userId="738e7b5b-2093-438b-9d3d-984047f8e5c4" providerId="ADAL" clId="{CD8BE523-17D7-4D3F-8355-2FFE42DB1EB4}" dt="2025-02-18T14:43:50.454" v="19" actId="6549"/>
        <pc:sldMkLst>
          <pc:docMk/>
          <pc:sldMk cId="1801703907" sldId="10809"/>
        </pc:sldMkLst>
      </pc:sldChg>
      <pc:sldChg chg="modNotesTx">
        <pc:chgData name="RATSIMANOHITRA Saholy" userId="738e7b5b-2093-438b-9d3d-984047f8e5c4" providerId="ADAL" clId="{CD8BE523-17D7-4D3F-8355-2FFE42DB1EB4}" dt="2025-02-18T14:43:55.918" v="20" actId="6549"/>
        <pc:sldMkLst>
          <pc:docMk/>
          <pc:sldMk cId="1941079012" sldId="10811"/>
        </pc:sldMkLst>
      </pc:sldChg>
      <pc:sldChg chg="modNotesTx">
        <pc:chgData name="RATSIMANOHITRA Saholy" userId="738e7b5b-2093-438b-9d3d-984047f8e5c4" providerId="ADAL" clId="{CD8BE523-17D7-4D3F-8355-2FFE42DB1EB4}" dt="2025-02-18T14:42:52.060" v="12" actId="6549"/>
        <pc:sldMkLst>
          <pc:docMk/>
          <pc:sldMk cId="2027780029" sldId="10812"/>
        </pc:sldMkLst>
      </pc:sldChg>
      <pc:sldChg chg="modNotesTx">
        <pc:chgData name="RATSIMANOHITRA Saholy" userId="738e7b5b-2093-438b-9d3d-984047f8e5c4" providerId="ADAL" clId="{CD8BE523-17D7-4D3F-8355-2FFE42DB1EB4}" dt="2025-02-18T14:42:32.566" v="8" actId="6549"/>
        <pc:sldMkLst>
          <pc:docMk/>
          <pc:sldMk cId="1110164779" sldId="10813"/>
        </pc:sldMkLst>
      </pc:sldChg>
      <pc:sldChg chg="modNotesTx">
        <pc:chgData name="RATSIMANOHITRA Saholy" userId="738e7b5b-2093-438b-9d3d-984047f8e5c4" providerId="ADAL" clId="{CD8BE523-17D7-4D3F-8355-2FFE42DB1EB4}" dt="2025-02-18T14:42:47.770" v="11" actId="6549"/>
        <pc:sldMkLst>
          <pc:docMk/>
          <pc:sldMk cId="3480397894" sldId="10815"/>
        </pc:sldMkLst>
      </pc:sldChg>
      <pc:sldChg chg="modNotesTx">
        <pc:chgData name="RATSIMANOHITRA Saholy" userId="738e7b5b-2093-438b-9d3d-984047f8e5c4" providerId="ADAL" clId="{CD8BE523-17D7-4D3F-8355-2FFE42DB1EB4}" dt="2025-02-18T14:42:43.640" v="10" actId="6549"/>
        <pc:sldMkLst>
          <pc:docMk/>
          <pc:sldMk cId="4222839584" sldId="10819"/>
        </pc:sldMkLst>
      </pc:sldChg>
      <pc:sldChg chg="modNotesTx">
        <pc:chgData name="RATSIMANOHITRA Saholy" userId="738e7b5b-2093-438b-9d3d-984047f8e5c4" providerId="ADAL" clId="{CD8BE523-17D7-4D3F-8355-2FFE42DB1EB4}" dt="2025-02-18T14:44:02.045" v="21" actId="6549"/>
        <pc:sldMkLst>
          <pc:docMk/>
          <pc:sldMk cId="251275654" sldId="10820"/>
        </pc:sldMkLst>
      </pc:sldChg>
      <pc:sldChg chg="modNotesTx">
        <pc:chgData name="RATSIMANOHITRA Saholy" userId="738e7b5b-2093-438b-9d3d-984047f8e5c4" providerId="ADAL" clId="{CD8BE523-17D7-4D3F-8355-2FFE42DB1EB4}" dt="2025-02-18T14:44:07.585" v="22" actId="6549"/>
        <pc:sldMkLst>
          <pc:docMk/>
          <pc:sldMk cId="1680755846" sldId="10821"/>
        </pc:sldMkLst>
      </pc:sldChg>
      <pc:sldChg chg="modNotesTx">
        <pc:chgData name="RATSIMANOHITRA Saholy" userId="738e7b5b-2093-438b-9d3d-984047f8e5c4" providerId="ADAL" clId="{CD8BE523-17D7-4D3F-8355-2FFE42DB1EB4}" dt="2025-02-18T14:44:11.923" v="23" actId="6549"/>
        <pc:sldMkLst>
          <pc:docMk/>
          <pc:sldMk cId="1987882100" sldId="10822"/>
        </pc:sldMkLst>
      </pc:sldChg>
      <pc:sldChg chg="modNotesTx">
        <pc:chgData name="RATSIMANOHITRA Saholy" userId="738e7b5b-2093-438b-9d3d-984047f8e5c4" providerId="ADAL" clId="{CD8BE523-17D7-4D3F-8355-2FFE42DB1EB4}" dt="2025-02-18T14:43:27.341" v="18" actId="6549"/>
        <pc:sldMkLst>
          <pc:docMk/>
          <pc:sldMk cId="2603446067" sldId="10824"/>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6:30:44.6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183 222,'0'96,"3"0,32 172,18 67,-26-172,-15-108,-3 0,1 70,-12-63,-4 1,-2-1,-4 0,-31 97,19-89,-26 93,7-36,33-101,0 0,2 0,1 0,1 1,-4 49,7-25,-3 1,-14 54,9-55,2 0,0 53,8-58,1 21,-16 111,5-85,5 0,8 123,1-64,-3 701,1-816,3-1,1 1,1-1,3-1,21 58,89 167,-55-131,-46-91,2-2,2 0,1-1,2-1,1-2,2 0,2-1,46 36,-40-38,1-1,62 34,-80-52,0-1,0-1,1 0,0-2,1 0,0-1,0-1,22 2,136 13,-81-6,140 0,-230-14,-1 1,1-1,0 0,-1-1,1 0,-1 0,0 0,0-1,0 0,0 0,0-1,0 1,-1-1,0-1,0 1,0-1,-1 0,1 0,4-7,5-9,0-1,-1 0,-1-1,9-24,-12 26,13-28,-3-2,-1 0,-3-1,-3-1,-2 0,-2-1,1-81,-6 69,4 0,29-114,-9 53,6-24,84-224,-79 261,34-170,-6-163,-60 24,0-6,1 328,1-10,-9-163,-6 235,-1 0,-19-50,10 36,3 6,-80-339,80 187,8 86,5 110,0-1,-1 1,1 0,-1 0,0-1,0 1,0 0,0 0,0 0,-1 0,0 0,0 1,0-1,0 0,0 1,0-1,-1 1,1 0,-1-1,0 1,1 0,-6-2,-3-1,0 1,0 1,-1 0,1 0,-17-2,-17-3,4-5,0-1,1-1,1-3,-54-31,-141-103,170 107,-58-39,-407-254,527 337,-14-9,-1 1,1 0,-2 1,1 1,-1 1,0 0,-1 1,-36-5,-86 8,114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44.41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2,'94'0,"6"-2,196 23,-165-7,17 4,-50-6,-57-8,44 10,-22 0,0-2,104 5,-141-17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59.76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1,'18'0,"26"-1,0 2,-1 2,66 13,-59-8,2-2,-1-2,0-3,53-5,5 1,165 3,-248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02.26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93,'0'-1,"1"-1,-1 1,1 0,-1 0,1 0,0 0,-1-1,1 1,0 0,0 0,0 0,0 0,0 1,0-1,0 0,0 0,0 1,0-1,0 0,1 1,-1-1,0 1,0 0,1-1,0 1,44-11,-28 8,25-6,1 2,0 2,1 2,65 4,67-4,-93-12,-61 10,0 1,30-2,-27 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18.476"/>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1,'742'0,"-713"2,1 1,-1 1,0 2,37 11,19 5,-57-17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20.34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0,'108'1,"129"17,101 31,82-24,-378-25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35.254"/>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1,'675'0,"-644"1,0 2,34 8,-31-5,48 3,-55-8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37.658"/>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31,'58'-3,"60"-10,44-2,481 16,-617-1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48.29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0,'381'18,"-290"-9,-9-2,96 22,-103-11,-32-6,2-2,0-1,0-3,47 1,-67-8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4:50.309"/>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0 60,'933'0,"-896"-2,0-2,39-8,5-2,66-10,-117 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6:30:51.0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125 605,'4'5,"0"0,0 0,-1 0,0 1,-1-1,1 1,-1 0,2 9,3 5,23 70,33 181,-12 104,-50-370,56 1051,-59 445,-13-1283,0-19,9-105,-5-1,-36 140,47-232,-32 213,11-49,-12 100,-5 26,15-136,-5 24,-1-11,-8 35,25-127,4 0,3 1,8 115,0-45,-4-80,4 0,2 0,18 75,-5-63,40 137,-43-173,6 20,3-1,37 66,-28-68,-8-13,56 76,-69-108,1 0,1-1,0 0,1-1,0-1,2 0,-1-1,29 15,9-3,1-2,1-3,1-2,0-2,2-2,115 9,-104-20,1-2,77-12,11 1,-132 11,0-1,1-2,43-9,-59 9,-1 0,1 0,-1-1,0 0,0-1,-1 0,0-1,0 0,0-1,11-11,3-9,0-1,-3-1,34-60,-22 33,14-30,-4-3,-4-1,33-118,-30 33,-16 54,190-546,-182 565,36-204,-32 119,57-344,-79 428,32-435,-42 0,-7 535,19-245,-6 119,1 0,4-145,-18-808,-2 1046,-1 0,-3 0,-1 0,-13-35,2 5,-17-42,25 80,1 0,1 0,2-1,1 0,-2-41,-14-216,13 167,9-156,3 122,-2 70,-3-112,0 182,-1 1,-1-1,0 1,-1-1,0 1,-1 0,-1 1,0-1,-1 1,0 1,-1-1,0 1,-1 1,-1 0,-21-17,-6-2,-2 1,-1 2,-67-32,40 27,-1 4,-2 2,-89-20,-224-32,376 76,-362-48,52-20,213 47,61 11,0 2,0 2,0 2,-50 0,85 6,0 0,0 1,0 1,0 0,0 0,1 0,0 1,0 0,0 0,0 1,0 0,1 0,0 1,0 0,1 0,0 1,0-1,0 1,1 0,0 1,1-1,0 1,0 0,-5 16,5-5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6:30:54.8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1 272,'3'6,"1"-1,0 1,-1 0,0 0,-1 0,1 0,-1 1,0-1,-1 0,2 8,1 6,22 103,16 223,-30-211,9 51,20 263,-40-447,-1 34,3 0,1-1,1 1,19 63,-12-64,1-1,2 0,24 39,-31-60,1-1,0-1,0 0,1 0,1-1,0 0,1 0,-1-2,2 1,-1-2,16 8,-9-7,1 0,1-2,-1 0,1-1,0-1,23 1,130-2,-118-3,86 0,232-5,-357 4,-1-1,0 0,1-2,-1 0,0 0,-1-1,1-1,-1-1,0 0,-1-1,18-12,-16 7,0-1,-1 0,0-1,-2 0,1-1,-2-1,0 0,14-28,-15 22,-1-2,-1 1,-1-1,-1-1,5-37,8-132,-20 193,2-480,-5 449,-3 1,0-1,-2 2,-1-1,-20-43,-78-146,103 215,-36-66,-4 3,-83-104,96 141,-2 0,-1 2,-1 2,-2 1,-55-30,63 40,-1 2,0 1,-1 2,-1 1,0 1,0 2,-1 1,0 1,0 2,-1 2,1 1,-65 6,92-4,-1 1,1-1,0 2,0-1,0 0,0 1,0 0,0 1,-6 4,-49 45,10-9,31-29,0-2,-1 0,-26 11,39-20,0-1,0 0,-1-1,1 0,-1-1,0 1,1-2,-1 1,0-1,0 0,1-1,-12-2,-5-3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6:35:35.8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3,'225'-2,"244"5,-236 30,-89-9,-349-22,-547-3,727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04.3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35,'1'-1,"-1"0,0 0,1 1,-1-1,1 0,0 0,-1 0,1 0,0 1,-1-1,1 0,0 0,0 1,-1-1,1 1,0-1,0 1,0-1,0 1,0-1,0 1,0 0,0 0,1-1,30-5,-28 5,62-6,1 3,92 6,-39 0,-54 0,0 3,-1 2,86 22,-41-10,-83-17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08.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0,'1099'0,"-1052"0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9T17:13:23.79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 0,'950'0'0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27.33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98,'5'-1,"0"0,1-1,-1 1,0-1,0 0,-1-1,1 1,0-1,5-4,23-11,2 7,49-8,-33 9,-5 3,0 2,0 2,1 2,55 7,18 9,-75-7,45 1,-64-9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9T17:13:41.21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34,'18'-1,"0"0,-1-2,26-7,-22 5,0 1,25-2,433 2,-243 7,-95-5,163 5,-177 15,-89-12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7A4A32-73B6-496D-9609-F201DDE3ED75}" type="datetimeFigureOut">
              <a:rPr lang="fr-FR" smtClean="0"/>
              <a:t>18/02/2025</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5"/>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5"/>
            <a:ext cx="2945659" cy="498055"/>
          </a:xfrm>
          <a:prstGeom prst="rect">
            <a:avLst/>
          </a:prstGeom>
        </p:spPr>
        <p:txBody>
          <a:bodyPr vert="horz" lIns="91440" tIns="45720" rIns="91440" bIns="45720" rtlCol="0" anchor="b"/>
          <a:lstStyle>
            <a:lvl1pPr algn="r">
              <a:defRPr sz="1200"/>
            </a:lvl1pPr>
          </a:lstStyle>
          <a:p>
            <a:fld id="{68A7B466-C463-46D9-A0D0-47B0F75AB438}" type="slidenum">
              <a:rPr lang="fr-FR" smtClean="0"/>
              <a:t>‹N°›</a:t>
            </a:fld>
            <a:endParaRPr lang="fr-FR"/>
          </a:p>
        </p:txBody>
      </p:sp>
    </p:spTree>
    <p:extLst>
      <p:ext uri="{BB962C8B-B14F-4D97-AF65-F5344CB8AC3E}">
        <p14:creationId xmlns:p14="http://schemas.microsoft.com/office/powerpoint/2010/main" val="289122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8A7B466-C463-46D9-A0D0-47B0F75AB438}" type="slidenum">
              <a:rPr lang="fr-FR" smtClean="0"/>
              <a:t>1</a:t>
            </a:fld>
            <a:endParaRPr lang="fr-FR" dirty="0"/>
          </a:p>
        </p:txBody>
      </p:sp>
    </p:spTree>
    <p:extLst>
      <p:ext uri="{BB962C8B-B14F-4D97-AF65-F5344CB8AC3E}">
        <p14:creationId xmlns:p14="http://schemas.microsoft.com/office/powerpoint/2010/main" val="21124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AE14B-3775-3A10-BB12-2142DD008F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91189-D179-2765-0D72-4E92E023706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8DEFB6A-247E-7758-F851-FFC20474EF5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A593443-EC6B-CDC7-B573-81AA961DCB0D}"/>
              </a:ext>
            </a:extLst>
          </p:cNvPr>
          <p:cNvSpPr>
            <a:spLocks noGrp="1"/>
          </p:cNvSpPr>
          <p:nvPr>
            <p:ph type="sldNum" sz="quarter" idx="5"/>
          </p:nvPr>
        </p:nvSpPr>
        <p:spPr/>
        <p:txBody>
          <a:bodyPr/>
          <a:lstStyle/>
          <a:p>
            <a:fld id="{68A7B466-C463-46D9-A0D0-47B0F75AB438}" type="slidenum">
              <a:rPr lang="fr-FR" smtClean="0"/>
              <a:t>10</a:t>
            </a:fld>
            <a:endParaRPr lang="fr-FR" dirty="0"/>
          </a:p>
        </p:txBody>
      </p:sp>
    </p:spTree>
    <p:extLst>
      <p:ext uri="{BB962C8B-B14F-4D97-AF65-F5344CB8AC3E}">
        <p14:creationId xmlns:p14="http://schemas.microsoft.com/office/powerpoint/2010/main" val="49759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EF6A2-59D6-105F-EFDA-6A476F34F91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31D2DAA-D281-F7D3-B92F-0949F961502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41A0A13-9319-79A7-2ED3-4DB35404524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2048ADF-F269-7C5A-CC80-D5A12A504F5D}"/>
              </a:ext>
            </a:extLst>
          </p:cNvPr>
          <p:cNvSpPr>
            <a:spLocks noGrp="1"/>
          </p:cNvSpPr>
          <p:nvPr>
            <p:ph type="sldNum" sz="quarter" idx="5"/>
          </p:nvPr>
        </p:nvSpPr>
        <p:spPr/>
        <p:txBody>
          <a:bodyPr/>
          <a:lstStyle/>
          <a:p>
            <a:fld id="{68A7B466-C463-46D9-A0D0-47B0F75AB438}" type="slidenum">
              <a:rPr lang="fr-FR" smtClean="0"/>
              <a:t>11</a:t>
            </a:fld>
            <a:endParaRPr lang="fr-FR" dirty="0"/>
          </a:p>
        </p:txBody>
      </p:sp>
    </p:spTree>
    <p:extLst>
      <p:ext uri="{BB962C8B-B14F-4D97-AF65-F5344CB8AC3E}">
        <p14:creationId xmlns:p14="http://schemas.microsoft.com/office/powerpoint/2010/main" val="354009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7D0C1-C923-192A-07B4-1BBFF0D3D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43503-121F-764D-D0D1-3CA322DB9806}"/>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C3C7C412-BBF5-3B8C-CDBF-84AA2CD2268A}"/>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CA2333BF-BAD7-7850-FEBB-EB7646791055}"/>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12</a:t>
            </a:fld>
            <a:endParaRPr lang="fr-FR" dirty="0">
              <a:solidFill>
                <a:prstClr val="black"/>
              </a:solidFill>
              <a:latin typeface="Calibri"/>
            </a:endParaRPr>
          </a:p>
        </p:txBody>
      </p:sp>
    </p:spTree>
    <p:extLst>
      <p:ext uri="{BB962C8B-B14F-4D97-AF65-F5344CB8AC3E}">
        <p14:creationId xmlns:p14="http://schemas.microsoft.com/office/powerpoint/2010/main" val="345808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9E8B-4584-8156-9C9A-17F5A3ED5A2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B31C676-27B5-92CD-7271-1E6C8029F4E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CC2E2D7-32E7-A0C7-E34C-E7E044846E10}"/>
              </a:ext>
            </a:extLst>
          </p:cNvPr>
          <p:cNvSpPr>
            <a:spLocks noGrp="1"/>
          </p:cNvSpPr>
          <p:nvPr>
            <p:ph type="body" idx="1"/>
          </p:nvPr>
        </p:nvSpPr>
        <p:spPr/>
        <p:txBody>
          <a:bodyPr/>
          <a:lstStyle/>
          <a:p>
            <a:pPr>
              <a:spcAft>
                <a:spcPts val="900"/>
              </a:spcAft>
            </a:pPr>
            <a:endParaRPr lang="fr-FR" sz="1800" dirty="0">
              <a:effectLst/>
              <a:latin typeface="Aptos" panose="020B0004020202020204" pitchFamily="34" charset="0"/>
              <a:ea typeface="Aptos" panose="020B0004020202020204" pitchFamily="34" charset="0"/>
              <a:cs typeface="Aptos" panose="020B0004020202020204" pitchFamily="34" charset="0"/>
            </a:endParaRPr>
          </a:p>
        </p:txBody>
      </p:sp>
      <p:sp>
        <p:nvSpPr>
          <p:cNvPr id="4" name="Espace réservé du numéro de diapositive 3">
            <a:extLst>
              <a:ext uri="{FF2B5EF4-FFF2-40B4-BE49-F238E27FC236}">
                <a16:creationId xmlns:a16="http://schemas.microsoft.com/office/drawing/2014/main" id="{14B2B6DB-3098-6C29-3A34-9A35F822473A}"/>
              </a:ext>
            </a:extLst>
          </p:cNvPr>
          <p:cNvSpPr>
            <a:spLocks noGrp="1"/>
          </p:cNvSpPr>
          <p:nvPr>
            <p:ph type="sldNum" sz="quarter" idx="5"/>
          </p:nvPr>
        </p:nvSpPr>
        <p:spPr/>
        <p:txBody>
          <a:bodyPr/>
          <a:lstStyle/>
          <a:p>
            <a:fld id="{68A7B466-C463-46D9-A0D0-47B0F75AB438}" type="slidenum">
              <a:rPr lang="fr-FR" smtClean="0"/>
              <a:t>13</a:t>
            </a:fld>
            <a:endParaRPr lang="fr-FR" dirty="0"/>
          </a:p>
        </p:txBody>
      </p:sp>
    </p:spTree>
    <p:extLst>
      <p:ext uri="{BB962C8B-B14F-4D97-AF65-F5344CB8AC3E}">
        <p14:creationId xmlns:p14="http://schemas.microsoft.com/office/powerpoint/2010/main" val="892271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494E7-D358-B219-A401-DD2984D52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109D4-AF75-CEB8-1DBB-5B3D4B3B5A8C}"/>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8E3B221C-6739-5139-BA84-A6FD7529D1E7}"/>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1371A1E6-A6B4-EFAE-4206-83620AB7725B}"/>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14</a:t>
            </a:fld>
            <a:endParaRPr lang="fr-FR" dirty="0">
              <a:solidFill>
                <a:prstClr val="black"/>
              </a:solidFill>
              <a:latin typeface="Calibri"/>
            </a:endParaRPr>
          </a:p>
        </p:txBody>
      </p:sp>
    </p:spTree>
    <p:extLst>
      <p:ext uri="{BB962C8B-B14F-4D97-AF65-F5344CB8AC3E}">
        <p14:creationId xmlns:p14="http://schemas.microsoft.com/office/powerpoint/2010/main" val="3434249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A59BA-15E1-BED6-2326-475AF524CA3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7B65F5D-C159-D0CD-0B46-5AB6ED494C8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36C9826-5310-C935-8738-538512B6B00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D351FE1-A252-BCCD-989A-A12E8FDE76C5}"/>
              </a:ext>
            </a:extLst>
          </p:cNvPr>
          <p:cNvSpPr>
            <a:spLocks noGrp="1"/>
          </p:cNvSpPr>
          <p:nvPr>
            <p:ph type="sldNum" sz="quarter" idx="5"/>
          </p:nvPr>
        </p:nvSpPr>
        <p:spPr/>
        <p:txBody>
          <a:bodyPr/>
          <a:lstStyle/>
          <a:p>
            <a:fld id="{68A7B466-C463-46D9-A0D0-47B0F75AB438}" type="slidenum">
              <a:rPr lang="fr-FR" smtClean="0"/>
              <a:t>15</a:t>
            </a:fld>
            <a:endParaRPr lang="fr-FR" dirty="0"/>
          </a:p>
        </p:txBody>
      </p:sp>
    </p:spTree>
    <p:extLst>
      <p:ext uri="{BB962C8B-B14F-4D97-AF65-F5344CB8AC3E}">
        <p14:creationId xmlns:p14="http://schemas.microsoft.com/office/powerpoint/2010/main" val="2047504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6BA47-18BB-C855-EB64-6BF6853A0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A09DA8-1808-41FC-E671-CA8CB9DD3C53}"/>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4DCA89DB-DD82-A4E7-BBE6-8F145FFF809A}"/>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C18E27CE-5E90-E07C-BE3B-EB5BE3F2DBA7}"/>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16</a:t>
            </a:fld>
            <a:endParaRPr lang="fr-FR" dirty="0">
              <a:solidFill>
                <a:prstClr val="black"/>
              </a:solidFill>
              <a:latin typeface="Calibri"/>
            </a:endParaRPr>
          </a:p>
        </p:txBody>
      </p:sp>
    </p:spTree>
    <p:extLst>
      <p:ext uri="{BB962C8B-B14F-4D97-AF65-F5344CB8AC3E}">
        <p14:creationId xmlns:p14="http://schemas.microsoft.com/office/powerpoint/2010/main" val="4007626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0859-135E-39D1-E906-99B3AC3F5A7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96AE93-B13C-7ADA-DFB9-408458AD65F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7CD57CC-D4D2-D133-BFDC-491524AD61F6}"/>
              </a:ext>
            </a:extLst>
          </p:cNvPr>
          <p:cNvSpPr>
            <a:spLocks noGrp="1"/>
          </p:cNvSpPr>
          <p:nvPr>
            <p:ph type="body" idx="1"/>
          </p:nvPr>
        </p:nvSpPr>
        <p:spPr/>
        <p:txBody>
          <a:bodyPr/>
          <a:lstStyle/>
          <a:p>
            <a:pPr>
              <a:spcAft>
                <a:spcPts val="900"/>
              </a:spcAft>
            </a:pPr>
            <a:endParaRPr lang="fr-FR" sz="1800" dirty="0">
              <a:effectLst/>
              <a:latin typeface="Times New Roman" panose="02020603050405020304" pitchFamily="18" charset="0"/>
              <a:ea typeface="Aptos" panose="020B0004020202020204" pitchFamily="34" charset="0"/>
              <a:cs typeface="Aptos" panose="020B0004020202020204" pitchFamily="34" charset="0"/>
            </a:endParaRPr>
          </a:p>
        </p:txBody>
      </p:sp>
      <p:sp>
        <p:nvSpPr>
          <p:cNvPr id="4" name="Espace réservé du numéro de diapositive 3">
            <a:extLst>
              <a:ext uri="{FF2B5EF4-FFF2-40B4-BE49-F238E27FC236}">
                <a16:creationId xmlns:a16="http://schemas.microsoft.com/office/drawing/2014/main" id="{57ED7272-4276-7957-3DAF-E72E5462B92F}"/>
              </a:ext>
            </a:extLst>
          </p:cNvPr>
          <p:cNvSpPr>
            <a:spLocks noGrp="1"/>
          </p:cNvSpPr>
          <p:nvPr>
            <p:ph type="sldNum" sz="quarter" idx="5"/>
          </p:nvPr>
        </p:nvSpPr>
        <p:spPr/>
        <p:txBody>
          <a:bodyPr/>
          <a:lstStyle/>
          <a:p>
            <a:fld id="{68A7B466-C463-46D9-A0D0-47B0F75AB438}" type="slidenum">
              <a:rPr lang="fr-FR" smtClean="0"/>
              <a:t>17</a:t>
            </a:fld>
            <a:endParaRPr lang="fr-FR" dirty="0"/>
          </a:p>
        </p:txBody>
      </p:sp>
    </p:spTree>
    <p:extLst>
      <p:ext uri="{BB962C8B-B14F-4D97-AF65-F5344CB8AC3E}">
        <p14:creationId xmlns:p14="http://schemas.microsoft.com/office/powerpoint/2010/main" val="570069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86213-71D5-2D27-08AC-231EB6C24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D0FB54-5E3D-DD97-1FD6-C84C118FC759}"/>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16DE7025-2C2E-1F4A-FB7F-803FD894C0CD}"/>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5E984179-AB0B-61C4-2AFE-22686CE95681}"/>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18</a:t>
            </a:fld>
            <a:endParaRPr lang="fr-FR" dirty="0">
              <a:solidFill>
                <a:prstClr val="black"/>
              </a:solidFill>
              <a:latin typeface="Calibri"/>
            </a:endParaRPr>
          </a:p>
        </p:txBody>
      </p:sp>
    </p:spTree>
    <p:extLst>
      <p:ext uri="{BB962C8B-B14F-4D97-AF65-F5344CB8AC3E}">
        <p14:creationId xmlns:p14="http://schemas.microsoft.com/office/powerpoint/2010/main" val="3789556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1A15A-999A-DD11-18C6-25850C5A5F7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CC2F9D3-8FEE-92CB-0997-494D1B3157D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BF4C3E9-E3E4-344F-E618-5490DDE64B2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AC6F6E8-8182-07ED-0817-2BC6AA2C4F5F}"/>
              </a:ext>
            </a:extLst>
          </p:cNvPr>
          <p:cNvSpPr>
            <a:spLocks noGrp="1"/>
          </p:cNvSpPr>
          <p:nvPr>
            <p:ph type="sldNum" sz="quarter" idx="5"/>
          </p:nvPr>
        </p:nvSpPr>
        <p:spPr/>
        <p:txBody>
          <a:bodyPr/>
          <a:lstStyle/>
          <a:p>
            <a:fld id="{68A7B466-C463-46D9-A0D0-47B0F75AB438}" type="slidenum">
              <a:rPr lang="fr-FR" smtClean="0"/>
              <a:t>19</a:t>
            </a:fld>
            <a:endParaRPr lang="fr-FR" dirty="0"/>
          </a:p>
        </p:txBody>
      </p:sp>
    </p:spTree>
    <p:extLst>
      <p:ext uri="{BB962C8B-B14F-4D97-AF65-F5344CB8AC3E}">
        <p14:creationId xmlns:p14="http://schemas.microsoft.com/office/powerpoint/2010/main" val="221740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8A7B466-C463-46D9-A0D0-47B0F75AB438}" type="slidenum">
              <a:rPr lang="fr-FR" smtClean="0"/>
              <a:t>2</a:t>
            </a:fld>
            <a:endParaRPr lang="fr-FR" dirty="0"/>
          </a:p>
        </p:txBody>
      </p:sp>
    </p:spTree>
    <p:extLst>
      <p:ext uri="{BB962C8B-B14F-4D97-AF65-F5344CB8AC3E}">
        <p14:creationId xmlns:p14="http://schemas.microsoft.com/office/powerpoint/2010/main" val="2049883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0462-40DE-029E-732C-AF5267E23B0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AFC71A-842D-37A0-5E8A-C4FA0D298A8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634D119-F635-BD85-C622-8925069FF79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7AAB170-6F64-44B4-FE0E-C53B8945D47B}"/>
              </a:ext>
            </a:extLst>
          </p:cNvPr>
          <p:cNvSpPr>
            <a:spLocks noGrp="1"/>
          </p:cNvSpPr>
          <p:nvPr>
            <p:ph type="sldNum" sz="quarter" idx="5"/>
          </p:nvPr>
        </p:nvSpPr>
        <p:spPr/>
        <p:txBody>
          <a:bodyPr/>
          <a:lstStyle/>
          <a:p>
            <a:fld id="{68A7B466-C463-46D9-A0D0-47B0F75AB438}" type="slidenum">
              <a:rPr lang="fr-FR" smtClean="0"/>
              <a:t>20</a:t>
            </a:fld>
            <a:endParaRPr lang="fr-FR" dirty="0"/>
          </a:p>
        </p:txBody>
      </p:sp>
    </p:spTree>
    <p:extLst>
      <p:ext uri="{BB962C8B-B14F-4D97-AF65-F5344CB8AC3E}">
        <p14:creationId xmlns:p14="http://schemas.microsoft.com/office/powerpoint/2010/main" val="2364654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8F511-4C2A-B112-B834-57FEFD9309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C4721B2-4B71-A8C8-1C5A-A8F480BC49D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26D6DD6-0885-0A85-59C1-C07A474327F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35415F4-C56B-0C99-6B6C-D02881767104}"/>
              </a:ext>
            </a:extLst>
          </p:cNvPr>
          <p:cNvSpPr>
            <a:spLocks noGrp="1"/>
          </p:cNvSpPr>
          <p:nvPr>
            <p:ph type="sldNum" sz="quarter" idx="5"/>
          </p:nvPr>
        </p:nvSpPr>
        <p:spPr/>
        <p:txBody>
          <a:bodyPr/>
          <a:lstStyle/>
          <a:p>
            <a:fld id="{68A7B466-C463-46D9-A0D0-47B0F75AB438}" type="slidenum">
              <a:rPr lang="fr-FR" smtClean="0"/>
              <a:t>21</a:t>
            </a:fld>
            <a:endParaRPr lang="fr-FR" dirty="0"/>
          </a:p>
        </p:txBody>
      </p:sp>
    </p:spTree>
    <p:extLst>
      <p:ext uri="{BB962C8B-B14F-4D97-AF65-F5344CB8AC3E}">
        <p14:creationId xmlns:p14="http://schemas.microsoft.com/office/powerpoint/2010/main" val="3802444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8CE5-01E3-2522-7EE6-7999A1C1F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20D2A-9CEB-3ABF-9399-DD98A4F99C7E}"/>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97A15420-AAD5-8EB4-EF9E-BE73BE3D43D2}"/>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0B4D457D-83A3-4E16-9FFA-13F8755926F2}"/>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22</a:t>
            </a:fld>
            <a:endParaRPr lang="fr-FR" dirty="0">
              <a:solidFill>
                <a:prstClr val="black"/>
              </a:solidFill>
              <a:latin typeface="Calibri"/>
            </a:endParaRPr>
          </a:p>
        </p:txBody>
      </p:sp>
    </p:spTree>
    <p:extLst>
      <p:ext uri="{BB962C8B-B14F-4D97-AF65-F5344CB8AC3E}">
        <p14:creationId xmlns:p14="http://schemas.microsoft.com/office/powerpoint/2010/main" val="3754547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767B8-8942-0D13-97C7-0EE397D0FBF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DF56F3-5984-FA26-0F58-AA3D6EEDDCF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E5C7818-EB85-A128-F567-1BDA9010177A}"/>
              </a:ext>
            </a:extLst>
          </p:cNvPr>
          <p:cNvSpPr>
            <a:spLocks noGrp="1"/>
          </p:cNvSpPr>
          <p:nvPr>
            <p:ph type="body" idx="1"/>
          </p:nvPr>
        </p:nvSpPr>
        <p:spPr/>
        <p:txBody>
          <a:bodyPr/>
          <a:lstStyle/>
          <a:p>
            <a:pPr>
              <a:spcAft>
                <a:spcPts val="900"/>
              </a:spcAft>
            </a:pPr>
            <a:endParaRPr lang="fr-FR" sz="1800" dirty="0">
              <a:effectLst/>
              <a:latin typeface="Aptos" panose="020B0004020202020204" pitchFamily="34" charset="0"/>
              <a:ea typeface="Aptos" panose="020B0004020202020204" pitchFamily="34" charset="0"/>
              <a:cs typeface="Aptos" panose="020B0004020202020204" pitchFamily="34" charset="0"/>
            </a:endParaRPr>
          </a:p>
        </p:txBody>
      </p:sp>
      <p:sp>
        <p:nvSpPr>
          <p:cNvPr id="4" name="Espace réservé du numéro de diapositive 3">
            <a:extLst>
              <a:ext uri="{FF2B5EF4-FFF2-40B4-BE49-F238E27FC236}">
                <a16:creationId xmlns:a16="http://schemas.microsoft.com/office/drawing/2014/main" id="{6C0B8EB2-BCD2-AE19-9FC3-492015255672}"/>
              </a:ext>
            </a:extLst>
          </p:cNvPr>
          <p:cNvSpPr>
            <a:spLocks noGrp="1"/>
          </p:cNvSpPr>
          <p:nvPr>
            <p:ph type="sldNum" sz="quarter" idx="5"/>
          </p:nvPr>
        </p:nvSpPr>
        <p:spPr/>
        <p:txBody>
          <a:bodyPr/>
          <a:lstStyle/>
          <a:p>
            <a:fld id="{68A7B466-C463-46D9-A0D0-47B0F75AB438}" type="slidenum">
              <a:rPr lang="fr-FR" smtClean="0"/>
              <a:t>23</a:t>
            </a:fld>
            <a:endParaRPr lang="fr-FR" dirty="0"/>
          </a:p>
        </p:txBody>
      </p:sp>
    </p:spTree>
    <p:extLst>
      <p:ext uri="{BB962C8B-B14F-4D97-AF65-F5344CB8AC3E}">
        <p14:creationId xmlns:p14="http://schemas.microsoft.com/office/powerpoint/2010/main" val="2978732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70F46-D0AF-8597-6BBE-AA8B20C448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CFF8D-F843-10D3-2E37-D603C811C8AE}"/>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83EB8F3E-7D9B-D095-84FA-5B739DF42B12}"/>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C88D1357-A4A9-2C60-4814-B9E0A821C02B}"/>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24</a:t>
            </a:fld>
            <a:endParaRPr lang="fr-FR" dirty="0">
              <a:solidFill>
                <a:prstClr val="black"/>
              </a:solidFill>
              <a:latin typeface="Calibri"/>
            </a:endParaRPr>
          </a:p>
        </p:txBody>
      </p:sp>
    </p:spTree>
    <p:extLst>
      <p:ext uri="{BB962C8B-B14F-4D97-AF65-F5344CB8AC3E}">
        <p14:creationId xmlns:p14="http://schemas.microsoft.com/office/powerpoint/2010/main" val="2537064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ABD72-DCB3-8F3D-7FA0-822F8C20813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C3CE140-4395-1C99-5314-5A3886E3D8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35C980D-A61E-0B45-1FB3-8BA00158544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FAA6500-6DD7-7C7A-459E-C794FB8E0725}"/>
              </a:ext>
            </a:extLst>
          </p:cNvPr>
          <p:cNvSpPr>
            <a:spLocks noGrp="1"/>
          </p:cNvSpPr>
          <p:nvPr>
            <p:ph type="sldNum" sz="quarter" idx="5"/>
          </p:nvPr>
        </p:nvSpPr>
        <p:spPr/>
        <p:txBody>
          <a:bodyPr/>
          <a:lstStyle/>
          <a:p>
            <a:fld id="{68A7B466-C463-46D9-A0D0-47B0F75AB438}" type="slidenum">
              <a:rPr lang="fr-FR" smtClean="0"/>
              <a:t>25</a:t>
            </a:fld>
            <a:endParaRPr lang="fr-FR" dirty="0"/>
          </a:p>
        </p:txBody>
      </p:sp>
    </p:spTree>
    <p:extLst>
      <p:ext uri="{BB962C8B-B14F-4D97-AF65-F5344CB8AC3E}">
        <p14:creationId xmlns:p14="http://schemas.microsoft.com/office/powerpoint/2010/main" val="362573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EDA0-CEA1-89FD-097D-56535DAC04D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4172356-3844-C1AA-9FB2-4AC283E7DFF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A21BCC8-BD4B-4103-E944-53565F4E7EC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2891DB6-66C8-75A0-A75C-3A67E354584C}"/>
              </a:ext>
            </a:extLst>
          </p:cNvPr>
          <p:cNvSpPr>
            <a:spLocks noGrp="1"/>
          </p:cNvSpPr>
          <p:nvPr>
            <p:ph type="sldNum" sz="quarter" idx="5"/>
          </p:nvPr>
        </p:nvSpPr>
        <p:spPr/>
        <p:txBody>
          <a:bodyPr/>
          <a:lstStyle/>
          <a:p>
            <a:fld id="{68A7B466-C463-46D9-A0D0-47B0F75AB438}" type="slidenum">
              <a:rPr lang="fr-FR" smtClean="0"/>
              <a:t>26</a:t>
            </a:fld>
            <a:endParaRPr lang="fr-FR" dirty="0"/>
          </a:p>
        </p:txBody>
      </p:sp>
    </p:spTree>
    <p:extLst>
      <p:ext uri="{BB962C8B-B14F-4D97-AF65-F5344CB8AC3E}">
        <p14:creationId xmlns:p14="http://schemas.microsoft.com/office/powerpoint/2010/main" val="612848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221AF-026A-1C4A-E324-4D411B37782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3CDDB9-DBF6-7253-EA87-1BBFF6438DC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41700AC-1235-4C81-3A6C-F33F71EE60D8}"/>
              </a:ext>
            </a:extLst>
          </p:cNvPr>
          <p:cNvSpPr>
            <a:spLocks noGrp="1"/>
          </p:cNvSpPr>
          <p:nvPr>
            <p:ph type="body" idx="1"/>
          </p:nvPr>
        </p:nvSpPr>
        <p:spPr/>
        <p:txBody>
          <a:bodyPr/>
          <a:lstStyle/>
          <a:p>
            <a:pPr>
              <a:spcAft>
                <a:spcPts val="900"/>
              </a:spcAft>
            </a:pPr>
            <a:endParaRPr lang="fr-FR" dirty="0"/>
          </a:p>
        </p:txBody>
      </p:sp>
      <p:sp>
        <p:nvSpPr>
          <p:cNvPr id="4" name="Espace réservé du numéro de diapositive 3">
            <a:extLst>
              <a:ext uri="{FF2B5EF4-FFF2-40B4-BE49-F238E27FC236}">
                <a16:creationId xmlns:a16="http://schemas.microsoft.com/office/drawing/2014/main" id="{9C92604C-854A-25A8-9F59-7FF68DD648C0}"/>
              </a:ext>
            </a:extLst>
          </p:cNvPr>
          <p:cNvSpPr>
            <a:spLocks noGrp="1"/>
          </p:cNvSpPr>
          <p:nvPr>
            <p:ph type="sldNum" sz="quarter" idx="5"/>
          </p:nvPr>
        </p:nvSpPr>
        <p:spPr/>
        <p:txBody>
          <a:bodyPr/>
          <a:lstStyle/>
          <a:p>
            <a:fld id="{68A7B466-C463-46D9-A0D0-47B0F75AB438}" type="slidenum">
              <a:rPr lang="fr-FR" smtClean="0"/>
              <a:t>27</a:t>
            </a:fld>
            <a:endParaRPr lang="fr-FR" dirty="0"/>
          </a:p>
        </p:txBody>
      </p:sp>
    </p:spTree>
    <p:extLst>
      <p:ext uri="{BB962C8B-B14F-4D97-AF65-F5344CB8AC3E}">
        <p14:creationId xmlns:p14="http://schemas.microsoft.com/office/powerpoint/2010/main" val="2430179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38F93-E0F1-BED0-F34A-11ABE217E03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77DAD8-2B3A-6C20-9064-6AC9E283505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A21C188-DA9F-4169-979F-207D14FED1CB}"/>
              </a:ext>
            </a:extLst>
          </p:cNvPr>
          <p:cNvSpPr>
            <a:spLocks noGrp="1"/>
          </p:cNvSpPr>
          <p:nvPr>
            <p:ph type="body" idx="1"/>
          </p:nvPr>
        </p:nvSpPr>
        <p:spPr/>
        <p:txBody>
          <a:bodyPr/>
          <a:lstStyle/>
          <a:p>
            <a:pPr>
              <a:spcAft>
                <a:spcPts val="900"/>
              </a:spcAft>
            </a:pPr>
            <a:endParaRPr lang="fr-FR" dirty="0"/>
          </a:p>
        </p:txBody>
      </p:sp>
      <p:sp>
        <p:nvSpPr>
          <p:cNvPr id="4" name="Espace réservé du numéro de diapositive 3">
            <a:extLst>
              <a:ext uri="{FF2B5EF4-FFF2-40B4-BE49-F238E27FC236}">
                <a16:creationId xmlns:a16="http://schemas.microsoft.com/office/drawing/2014/main" id="{D55CF7B5-14F0-2802-6FA9-27FC4727942A}"/>
              </a:ext>
            </a:extLst>
          </p:cNvPr>
          <p:cNvSpPr>
            <a:spLocks noGrp="1"/>
          </p:cNvSpPr>
          <p:nvPr>
            <p:ph type="sldNum" sz="quarter" idx="5"/>
          </p:nvPr>
        </p:nvSpPr>
        <p:spPr/>
        <p:txBody>
          <a:bodyPr/>
          <a:lstStyle/>
          <a:p>
            <a:fld id="{68A7B466-C463-46D9-A0D0-47B0F75AB438}" type="slidenum">
              <a:rPr lang="fr-FR" smtClean="0"/>
              <a:t>28</a:t>
            </a:fld>
            <a:endParaRPr lang="fr-FR" dirty="0"/>
          </a:p>
        </p:txBody>
      </p:sp>
    </p:spTree>
    <p:extLst>
      <p:ext uri="{BB962C8B-B14F-4D97-AF65-F5344CB8AC3E}">
        <p14:creationId xmlns:p14="http://schemas.microsoft.com/office/powerpoint/2010/main" val="1599436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85146-048D-E6F4-248D-BB5C21D9F13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079512-7A5A-545F-3F98-9CAE65D325B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BC95B6C-C30F-47E2-0CD8-D4FF04CA7F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5E3D0CA-5FB4-2297-2391-889F99BA6983}"/>
              </a:ext>
            </a:extLst>
          </p:cNvPr>
          <p:cNvSpPr>
            <a:spLocks noGrp="1"/>
          </p:cNvSpPr>
          <p:nvPr>
            <p:ph type="sldNum" sz="quarter" idx="5"/>
          </p:nvPr>
        </p:nvSpPr>
        <p:spPr/>
        <p:txBody>
          <a:bodyPr/>
          <a:lstStyle/>
          <a:p>
            <a:fld id="{68A7B466-C463-46D9-A0D0-47B0F75AB438}" type="slidenum">
              <a:rPr lang="fr-FR" smtClean="0"/>
              <a:t>29</a:t>
            </a:fld>
            <a:endParaRPr lang="fr-FR" dirty="0"/>
          </a:p>
        </p:txBody>
      </p:sp>
    </p:spTree>
    <p:extLst>
      <p:ext uri="{BB962C8B-B14F-4D97-AF65-F5344CB8AC3E}">
        <p14:creationId xmlns:p14="http://schemas.microsoft.com/office/powerpoint/2010/main" val="395636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0500" y="808038"/>
            <a:ext cx="7183438" cy="4041775"/>
          </a:xfrm>
        </p:spPr>
      </p:sp>
      <p:sp>
        <p:nvSpPr>
          <p:cNvPr id="3" name="Notes Placeholder 2"/>
          <p:cNvSpPr>
            <a:spLocks noGrp="1"/>
          </p:cNvSpPr>
          <p:nvPr>
            <p:ph type="body" idx="1"/>
          </p:nvPr>
        </p:nvSpPr>
        <p:spPr/>
        <p:txBody>
          <a:bodyPr/>
          <a:lstStyle/>
          <a:p>
            <a:pPr defTabSz="1174665">
              <a:defRPr/>
            </a:pPr>
            <a:endParaRPr lang="fr-FR" sz="1500" dirty="0">
              <a:solidFill>
                <a:srgbClr val="00915A"/>
              </a:solidFill>
            </a:endParaRPr>
          </a:p>
        </p:txBody>
      </p:sp>
      <p:sp>
        <p:nvSpPr>
          <p:cNvPr id="4" name="Slide Number Placeholder 3"/>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3</a:t>
            </a:fld>
            <a:endParaRPr lang="fr-FR" dirty="0">
              <a:solidFill>
                <a:prstClr val="black"/>
              </a:solidFill>
              <a:latin typeface="Calibri"/>
            </a:endParaRPr>
          </a:p>
        </p:txBody>
      </p:sp>
    </p:spTree>
    <p:extLst>
      <p:ext uri="{BB962C8B-B14F-4D97-AF65-F5344CB8AC3E}">
        <p14:creationId xmlns:p14="http://schemas.microsoft.com/office/powerpoint/2010/main" val="3368425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57484-37BF-20AC-038E-F23BEDDAC91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714E9CF-95EF-9AD2-02FA-FA6E69AA96C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5070763-897E-D48A-95E0-C06232E32F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a:extLst>
              <a:ext uri="{FF2B5EF4-FFF2-40B4-BE49-F238E27FC236}">
                <a16:creationId xmlns:a16="http://schemas.microsoft.com/office/drawing/2014/main" id="{44D8B8F1-9FF0-C964-9FCA-67978F09A2AA}"/>
              </a:ext>
            </a:extLst>
          </p:cNvPr>
          <p:cNvSpPr>
            <a:spLocks noGrp="1"/>
          </p:cNvSpPr>
          <p:nvPr>
            <p:ph type="sldNum" sz="quarter" idx="5"/>
          </p:nvPr>
        </p:nvSpPr>
        <p:spPr/>
        <p:txBody>
          <a:bodyPr/>
          <a:lstStyle/>
          <a:p>
            <a:fld id="{68A7B466-C463-46D9-A0D0-47B0F75AB438}" type="slidenum">
              <a:rPr lang="fr-FR" smtClean="0"/>
              <a:t>30</a:t>
            </a:fld>
            <a:endParaRPr lang="fr-FR" dirty="0"/>
          </a:p>
        </p:txBody>
      </p:sp>
    </p:spTree>
    <p:extLst>
      <p:ext uri="{BB962C8B-B14F-4D97-AF65-F5344CB8AC3E}">
        <p14:creationId xmlns:p14="http://schemas.microsoft.com/office/powerpoint/2010/main" val="40009738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8A7B466-C463-46D9-A0D0-47B0F75AB438}" type="slidenum">
              <a:rPr lang="fr-FR" smtClean="0"/>
              <a:t>31</a:t>
            </a:fld>
            <a:endParaRPr lang="fr-FR" dirty="0"/>
          </a:p>
        </p:txBody>
      </p:sp>
    </p:spTree>
    <p:extLst>
      <p:ext uri="{BB962C8B-B14F-4D97-AF65-F5344CB8AC3E}">
        <p14:creationId xmlns:p14="http://schemas.microsoft.com/office/powerpoint/2010/main" val="311445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482B7-5FC4-07FD-8C10-686B719FE1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4E62D-C1E9-F223-7E0F-81BCAE46CEB2}"/>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4375D79D-3D44-DE67-DF25-1E58DE4A00B6}"/>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EB3029BC-6468-9E9B-4107-248C947E0618}"/>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4</a:t>
            </a:fld>
            <a:endParaRPr lang="fr-FR" dirty="0">
              <a:solidFill>
                <a:prstClr val="black"/>
              </a:solidFill>
              <a:latin typeface="Calibri"/>
            </a:endParaRPr>
          </a:p>
        </p:txBody>
      </p:sp>
    </p:spTree>
    <p:extLst>
      <p:ext uri="{BB962C8B-B14F-4D97-AF65-F5344CB8AC3E}">
        <p14:creationId xmlns:p14="http://schemas.microsoft.com/office/powerpoint/2010/main" val="283754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B26E-C359-20CC-F7AC-EF8E84D072B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F8E43F0-3820-A52F-C509-D06B39FADD7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74AE2F3-1321-D515-83C8-F3DB56100E1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E41D597-51F6-F645-8D94-051EE1AE3B44}"/>
              </a:ext>
            </a:extLst>
          </p:cNvPr>
          <p:cNvSpPr>
            <a:spLocks noGrp="1"/>
          </p:cNvSpPr>
          <p:nvPr>
            <p:ph type="sldNum" sz="quarter" idx="5"/>
          </p:nvPr>
        </p:nvSpPr>
        <p:spPr/>
        <p:txBody>
          <a:bodyPr/>
          <a:lstStyle/>
          <a:p>
            <a:fld id="{68A7B466-C463-46D9-A0D0-47B0F75AB438}" type="slidenum">
              <a:rPr lang="fr-FR" smtClean="0"/>
              <a:t>5</a:t>
            </a:fld>
            <a:endParaRPr lang="fr-FR" dirty="0"/>
          </a:p>
        </p:txBody>
      </p:sp>
    </p:spTree>
    <p:extLst>
      <p:ext uri="{BB962C8B-B14F-4D97-AF65-F5344CB8AC3E}">
        <p14:creationId xmlns:p14="http://schemas.microsoft.com/office/powerpoint/2010/main" val="266016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49405-051D-DAC9-06E0-EB0C93924AB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9B06756-4E4A-97DB-2B6B-935691272C5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1F9305A-79E5-72CF-D699-A5030618851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198A2E-DD86-26E4-84D7-CDE2DBCACEE1}"/>
              </a:ext>
            </a:extLst>
          </p:cNvPr>
          <p:cNvSpPr>
            <a:spLocks noGrp="1"/>
          </p:cNvSpPr>
          <p:nvPr>
            <p:ph type="sldNum" sz="quarter" idx="5"/>
          </p:nvPr>
        </p:nvSpPr>
        <p:spPr/>
        <p:txBody>
          <a:bodyPr/>
          <a:lstStyle/>
          <a:p>
            <a:fld id="{68A7B466-C463-46D9-A0D0-47B0F75AB438}" type="slidenum">
              <a:rPr lang="fr-FR" smtClean="0"/>
              <a:t>6</a:t>
            </a:fld>
            <a:endParaRPr lang="fr-FR" dirty="0"/>
          </a:p>
        </p:txBody>
      </p:sp>
    </p:spTree>
    <p:extLst>
      <p:ext uri="{BB962C8B-B14F-4D97-AF65-F5344CB8AC3E}">
        <p14:creationId xmlns:p14="http://schemas.microsoft.com/office/powerpoint/2010/main" val="366154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4D35F-B984-7724-B84C-6D0D4CF4EA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1EE974-2524-8C97-96FA-ACC453D655F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384891B-6E1C-5A4B-E181-D9E08647465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4FE0D7B-6265-C7D1-0FBD-B9EE72FC1A12}"/>
              </a:ext>
            </a:extLst>
          </p:cNvPr>
          <p:cNvSpPr>
            <a:spLocks noGrp="1"/>
          </p:cNvSpPr>
          <p:nvPr>
            <p:ph type="sldNum" sz="quarter" idx="5"/>
          </p:nvPr>
        </p:nvSpPr>
        <p:spPr/>
        <p:txBody>
          <a:bodyPr/>
          <a:lstStyle/>
          <a:p>
            <a:fld id="{68A7B466-C463-46D9-A0D0-47B0F75AB438}" type="slidenum">
              <a:rPr lang="fr-FR" smtClean="0"/>
              <a:t>7</a:t>
            </a:fld>
            <a:endParaRPr lang="fr-FR" dirty="0"/>
          </a:p>
        </p:txBody>
      </p:sp>
    </p:spTree>
    <p:extLst>
      <p:ext uri="{BB962C8B-B14F-4D97-AF65-F5344CB8AC3E}">
        <p14:creationId xmlns:p14="http://schemas.microsoft.com/office/powerpoint/2010/main" val="150447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EA12E-0520-EFA4-B759-0A70AA6E3D9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130D508-1A87-4219-9B4F-F2C9FE9E1A7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95CDAE9-0FDA-BF3B-F482-E47B701667DE}"/>
              </a:ext>
            </a:extLst>
          </p:cNvPr>
          <p:cNvSpPr>
            <a:spLocks noGrp="1"/>
          </p:cNvSpPr>
          <p:nvPr>
            <p:ph type="body" idx="1"/>
          </p:nvPr>
        </p:nvSpPr>
        <p:spPr/>
        <p:txBody>
          <a:bodyPr/>
          <a:lstStyle/>
          <a:p>
            <a:pPr>
              <a:spcAft>
                <a:spcPts val="900"/>
              </a:spcAft>
            </a:pPr>
            <a:endParaRPr lang="fr-FR" dirty="0"/>
          </a:p>
        </p:txBody>
      </p:sp>
      <p:sp>
        <p:nvSpPr>
          <p:cNvPr id="4" name="Espace réservé du numéro de diapositive 3">
            <a:extLst>
              <a:ext uri="{FF2B5EF4-FFF2-40B4-BE49-F238E27FC236}">
                <a16:creationId xmlns:a16="http://schemas.microsoft.com/office/drawing/2014/main" id="{78AE1A86-54F2-4FA7-0CB4-E3EE40D1192B}"/>
              </a:ext>
            </a:extLst>
          </p:cNvPr>
          <p:cNvSpPr>
            <a:spLocks noGrp="1"/>
          </p:cNvSpPr>
          <p:nvPr>
            <p:ph type="sldNum" sz="quarter" idx="5"/>
          </p:nvPr>
        </p:nvSpPr>
        <p:spPr/>
        <p:txBody>
          <a:bodyPr/>
          <a:lstStyle/>
          <a:p>
            <a:fld id="{68A7B466-C463-46D9-A0D0-47B0F75AB438}" type="slidenum">
              <a:rPr lang="fr-FR" smtClean="0"/>
              <a:t>8</a:t>
            </a:fld>
            <a:endParaRPr lang="fr-FR" dirty="0"/>
          </a:p>
        </p:txBody>
      </p:sp>
    </p:spTree>
    <p:extLst>
      <p:ext uri="{BB962C8B-B14F-4D97-AF65-F5344CB8AC3E}">
        <p14:creationId xmlns:p14="http://schemas.microsoft.com/office/powerpoint/2010/main" val="20950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BE7B6-9FD4-F74E-3A26-52D9BCE740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A1271-D04E-A501-0969-4B51305C95B5}"/>
              </a:ext>
            </a:extLst>
          </p:cNvPr>
          <p:cNvSpPr>
            <a:spLocks noGrp="1" noRot="1" noChangeAspect="1"/>
          </p:cNvSpPr>
          <p:nvPr>
            <p:ph type="sldImg"/>
          </p:nvPr>
        </p:nvSpPr>
        <p:spPr>
          <a:xfrm>
            <a:off x="-190500" y="808038"/>
            <a:ext cx="7183438" cy="4041775"/>
          </a:xfrm>
        </p:spPr>
      </p:sp>
      <p:sp>
        <p:nvSpPr>
          <p:cNvPr id="3" name="Notes Placeholder 2">
            <a:extLst>
              <a:ext uri="{FF2B5EF4-FFF2-40B4-BE49-F238E27FC236}">
                <a16:creationId xmlns:a16="http://schemas.microsoft.com/office/drawing/2014/main" id="{664F53CC-E790-2487-2F4A-223293ED214C}"/>
              </a:ext>
            </a:extLst>
          </p:cNvPr>
          <p:cNvSpPr>
            <a:spLocks noGrp="1"/>
          </p:cNvSpPr>
          <p:nvPr>
            <p:ph type="body" idx="1"/>
          </p:nvPr>
        </p:nvSpPr>
        <p:spPr/>
        <p:txBody>
          <a:bodyPr/>
          <a:lstStyle/>
          <a:p>
            <a:pPr defTabSz="1174665">
              <a:defRPr/>
            </a:pPr>
            <a:endParaRPr lang="fr-FR" sz="1600" b="1" dirty="0">
              <a:effectLst/>
              <a:latin typeface="Helvetica" panose="020B060402020202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F9B4F1EF-DD99-CB3E-1A12-B6E53A7A63EB}"/>
              </a:ext>
            </a:extLst>
          </p:cNvPr>
          <p:cNvSpPr>
            <a:spLocks noGrp="1"/>
          </p:cNvSpPr>
          <p:nvPr>
            <p:ph type="sldNum" sz="quarter" idx="10"/>
          </p:nvPr>
        </p:nvSpPr>
        <p:spPr/>
        <p:txBody>
          <a:bodyPr/>
          <a:lstStyle/>
          <a:p>
            <a:pPr defTabSz="1174665">
              <a:defRPr/>
            </a:pPr>
            <a:fld id="{C3EF5842-04F3-4695-8C7E-60D49603CB5D}" type="slidenum">
              <a:rPr lang="fr-FR">
                <a:solidFill>
                  <a:prstClr val="black"/>
                </a:solidFill>
                <a:latin typeface="Calibri"/>
              </a:rPr>
              <a:pPr defTabSz="1174665">
                <a:defRPr/>
              </a:pPr>
              <a:t>9</a:t>
            </a:fld>
            <a:endParaRPr lang="fr-FR" dirty="0">
              <a:solidFill>
                <a:prstClr val="black"/>
              </a:solidFill>
              <a:latin typeface="Calibri"/>
            </a:endParaRPr>
          </a:p>
        </p:txBody>
      </p:sp>
    </p:spTree>
    <p:extLst>
      <p:ext uri="{BB962C8B-B14F-4D97-AF65-F5344CB8AC3E}">
        <p14:creationId xmlns:p14="http://schemas.microsoft.com/office/powerpoint/2010/main" val="85351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F5F1A7-BE99-DB6F-7E48-BCFEA09111D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6179BDC-DE53-CFB9-A239-F4BD75E40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E8A4039-0123-0A22-1917-129367B6CC76}"/>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5" name="Espace réservé du pied de page 4">
            <a:extLst>
              <a:ext uri="{FF2B5EF4-FFF2-40B4-BE49-F238E27FC236}">
                <a16:creationId xmlns:a16="http://schemas.microsoft.com/office/drawing/2014/main" id="{17124F85-B397-1C26-A994-735B3F9886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3F544C3-6796-D6A1-749F-48B12B4623A4}"/>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354555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92341-8119-BD80-CF1C-3D42F25BE4F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FD5C125-DB31-5DFA-0088-36E980D4DE9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C5F2F4-1531-9050-C1C5-CB465FE064CE}"/>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5" name="Espace réservé du pied de page 4">
            <a:extLst>
              <a:ext uri="{FF2B5EF4-FFF2-40B4-BE49-F238E27FC236}">
                <a16:creationId xmlns:a16="http://schemas.microsoft.com/office/drawing/2014/main" id="{7AE45366-EA20-B09E-8C67-54F18522F2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6FCBEA-8554-A435-E30F-D7EEC407E571}"/>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3486469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AFB633E-30C7-77D1-CF49-4639B0E44EA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C29B1AB-2454-E22E-1D3D-3D961ADE970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434B36F-5F23-5B40-9861-06466D88940B}"/>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5" name="Espace réservé du pied de page 4">
            <a:extLst>
              <a:ext uri="{FF2B5EF4-FFF2-40B4-BE49-F238E27FC236}">
                <a16:creationId xmlns:a16="http://schemas.microsoft.com/office/drawing/2014/main" id="{9C93CFF3-C262-0FBC-712D-CC2D7BEB9E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B8AC92-93DB-F2BA-E486-756BCAB59019}"/>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783561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06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C6E471-153F-4823-D7C7-ADDD22E7CAE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033EBE-AECA-F9AC-6BAC-613AFE467C5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331BE0-0AF2-0675-7A5B-61D910004F9C}"/>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5" name="Espace réservé du pied de page 4">
            <a:extLst>
              <a:ext uri="{FF2B5EF4-FFF2-40B4-BE49-F238E27FC236}">
                <a16:creationId xmlns:a16="http://schemas.microsoft.com/office/drawing/2014/main" id="{FECBFC4F-898C-385D-DF0F-D1492E8FFA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ADC3019-55F4-E775-E2B1-6D3242966D1B}"/>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1017202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C83BD-581E-FDB3-5FD5-BFFF8E1597B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D6B1552D-9065-3A6B-7F76-B9ABC96BBB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A3943A9-6CDC-28D4-A064-BB579B32004C}"/>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5" name="Espace réservé du pied de page 4">
            <a:extLst>
              <a:ext uri="{FF2B5EF4-FFF2-40B4-BE49-F238E27FC236}">
                <a16:creationId xmlns:a16="http://schemas.microsoft.com/office/drawing/2014/main" id="{B4D8AEAE-63FB-ECC5-B409-0CDE819E2C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E5EB31-4339-3E90-EF5C-07609B35EDC5}"/>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155262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77C13-A41C-35F7-BDDC-C414490F6A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2CF8C6B-155E-A462-0D7F-2C4EB1A6CD5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70700F5-457D-6C80-FBC3-27D11D0FE1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1BA0B1-D35D-305B-B666-DFA3E9ABEACB}"/>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6" name="Espace réservé du pied de page 5">
            <a:extLst>
              <a:ext uri="{FF2B5EF4-FFF2-40B4-BE49-F238E27FC236}">
                <a16:creationId xmlns:a16="http://schemas.microsoft.com/office/drawing/2014/main" id="{F8B96E2F-E210-9D61-583B-007D548ED4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4940D3-0C47-2D70-F4B0-DD6B668E09A0}"/>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127613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716139-5A68-F06A-368E-CD295C7C4EF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3EEB1E-A1D9-37CE-2788-ADAC3D680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EA79B2-6149-4A8E-21FD-EB7D0BDD74E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3A40AF8-6054-5C33-0274-20C65069FB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19B2749-C10A-72A6-7D0D-670E9B9D0AD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161727C-ACBA-F6AE-299A-033F5C81A7B6}"/>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8" name="Espace réservé du pied de page 7">
            <a:extLst>
              <a:ext uri="{FF2B5EF4-FFF2-40B4-BE49-F238E27FC236}">
                <a16:creationId xmlns:a16="http://schemas.microsoft.com/office/drawing/2014/main" id="{DF1420AD-4BD2-038B-61C2-2EC2BB2BFCA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11497CC-5EA8-519A-59EC-E4A0E00065CA}"/>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37699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03206D-38B9-42A2-B992-0A26FDC55AC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451652C-8AED-DC79-005C-C0F7A1F30CC5}"/>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4" name="Espace réservé du pied de page 3">
            <a:extLst>
              <a:ext uri="{FF2B5EF4-FFF2-40B4-BE49-F238E27FC236}">
                <a16:creationId xmlns:a16="http://schemas.microsoft.com/office/drawing/2014/main" id="{EC61302A-42D7-4964-FE89-977548A3DBB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3656347-8F7D-B723-2FC8-16CB4355377B}"/>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60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F191A7-EB63-B1A5-F977-0AF3A762A703}"/>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3" name="Espace réservé du pied de page 2">
            <a:extLst>
              <a:ext uri="{FF2B5EF4-FFF2-40B4-BE49-F238E27FC236}">
                <a16:creationId xmlns:a16="http://schemas.microsoft.com/office/drawing/2014/main" id="{0061D5ED-4BA8-3156-4ED6-F486A736840D}"/>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779F1B9-7BEC-DD20-2D60-90F5B144EE64}"/>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226495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74890A-F443-58AE-9599-9032C0680C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F749397-1EBD-E0C3-C925-D38ED3657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1703A29-64BC-EEEC-CD9D-419A29B0C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8E25DA-9D21-DAD4-1440-4D57139F4745}"/>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6" name="Espace réservé du pied de page 5">
            <a:extLst>
              <a:ext uri="{FF2B5EF4-FFF2-40B4-BE49-F238E27FC236}">
                <a16:creationId xmlns:a16="http://schemas.microsoft.com/office/drawing/2014/main" id="{2A70555E-8F93-8127-D8E5-67F604AC19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729D28-72D1-1D5A-C554-53F479D74E66}"/>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143987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3B5666-BE0E-8FC1-A4A4-A7492E6F3C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8C957AC-6CBA-54C6-366D-ABA1F09F4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F910FF0-FE61-C199-924E-EF71EFEA5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559753E-3C62-CFC8-B0C7-E665681F3C37}"/>
              </a:ext>
            </a:extLst>
          </p:cNvPr>
          <p:cNvSpPr>
            <a:spLocks noGrp="1"/>
          </p:cNvSpPr>
          <p:nvPr>
            <p:ph type="dt" sz="half" idx="10"/>
          </p:nvPr>
        </p:nvSpPr>
        <p:spPr/>
        <p:txBody>
          <a:bodyPr/>
          <a:lstStyle/>
          <a:p>
            <a:fld id="{738E3DCC-BCB3-4843-A372-6635E6116E33}" type="datetimeFigureOut">
              <a:rPr lang="fr-FR" smtClean="0"/>
              <a:t>18/02/2025</a:t>
            </a:fld>
            <a:endParaRPr lang="fr-FR"/>
          </a:p>
        </p:txBody>
      </p:sp>
      <p:sp>
        <p:nvSpPr>
          <p:cNvPr id="6" name="Espace réservé du pied de page 5">
            <a:extLst>
              <a:ext uri="{FF2B5EF4-FFF2-40B4-BE49-F238E27FC236}">
                <a16:creationId xmlns:a16="http://schemas.microsoft.com/office/drawing/2014/main" id="{D449E5B9-63A5-0AAB-C0FD-A8F5CAD8225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0F8B578-58C2-2A6F-D414-D9565E278A83}"/>
              </a:ext>
            </a:extLst>
          </p:cNvPr>
          <p:cNvSpPr>
            <a:spLocks noGrp="1"/>
          </p:cNvSpPr>
          <p:nvPr>
            <p:ph type="sldNum" sz="quarter" idx="12"/>
          </p:nvPr>
        </p:nvSpPr>
        <p:spPr/>
        <p:txBody>
          <a:bodyPr/>
          <a:lstStyle/>
          <a:p>
            <a:fld id="{915F3EBD-5108-47ED-973B-10906ABB343B}" type="slidenum">
              <a:rPr lang="fr-FR" smtClean="0"/>
              <a:t>‹N°›</a:t>
            </a:fld>
            <a:endParaRPr lang="fr-FR"/>
          </a:p>
        </p:txBody>
      </p:sp>
    </p:spTree>
    <p:extLst>
      <p:ext uri="{BB962C8B-B14F-4D97-AF65-F5344CB8AC3E}">
        <p14:creationId xmlns:p14="http://schemas.microsoft.com/office/powerpoint/2010/main" val="181010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74C67EE-0B47-3452-28E5-08009E675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620529-2396-9239-6897-88E5BBD54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B01EB3D-EE83-1BEC-1854-92C174E81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E3DCC-BCB3-4843-A372-6635E6116E33}" type="datetimeFigureOut">
              <a:rPr lang="fr-FR" smtClean="0"/>
              <a:t>18/02/2025</a:t>
            </a:fld>
            <a:endParaRPr lang="fr-FR" dirty="0"/>
          </a:p>
        </p:txBody>
      </p:sp>
      <p:sp>
        <p:nvSpPr>
          <p:cNvPr id="5" name="Espace réservé du pied de page 4">
            <a:extLst>
              <a:ext uri="{FF2B5EF4-FFF2-40B4-BE49-F238E27FC236}">
                <a16:creationId xmlns:a16="http://schemas.microsoft.com/office/drawing/2014/main" id="{5B3A6172-AA40-84C6-D2BA-456719507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900D932E-3EE9-3809-2F65-791A1A5F5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F3EBD-5108-47ED-973B-10906ABB343B}" type="slidenum">
              <a:rPr lang="fr-FR" smtClean="0"/>
              <a:t>‹N°›</a:t>
            </a:fld>
            <a:endParaRPr lang="fr-FR" dirty="0"/>
          </a:p>
        </p:txBody>
      </p:sp>
      <p:sp>
        <p:nvSpPr>
          <p:cNvPr id="7" name="MSIPCMContentMarking" descr="{&quot;HashCode&quot;:1878641529,&quot;Placement&quot;:&quot;Footer&quot;,&quot;Top&quot;:519.343,&quot;Left&quot;:844.5204,&quot;SlideWidth&quot;:960,&quot;SlideHeight&quot;:540}">
            <a:extLst>
              <a:ext uri="{FF2B5EF4-FFF2-40B4-BE49-F238E27FC236}">
                <a16:creationId xmlns:a16="http://schemas.microsoft.com/office/drawing/2014/main" id="{A4E115B6-6FD9-FC4A-F1CF-9064F39D61BC}"/>
              </a:ext>
            </a:extLst>
          </p:cNvPr>
          <p:cNvSpPr txBox="1"/>
          <p:nvPr userDrawn="1"/>
        </p:nvSpPr>
        <p:spPr>
          <a:xfrm>
            <a:off x="10725409" y="6595656"/>
            <a:ext cx="1466591" cy="262344"/>
          </a:xfrm>
          <a:prstGeom prst="rect">
            <a:avLst/>
          </a:prstGeom>
          <a:noFill/>
        </p:spPr>
        <p:txBody>
          <a:bodyPr vert="horz" wrap="square" lIns="0" tIns="0" rIns="0" bIns="0" rtlCol="0" anchor="ctr" anchorCtr="1">
            <a:spAutoFit/>
          </a:bodyPr>
          <a:lstStyle/>
          <a:p>
            <a:pPr algn="r">
              <a:spcBef>
                <a:spcPts val="0"/>
              </a:spcBef>
              <a:spcAft>
                <a:spcPts val="0"/>
              </a:spcAft>
            </a:pPr>
            <a:r>
              <a:rPr lang="fr-FR" sz="1000" dirty="0">
                <a:solidFill>
                  <a:srgbClr val="0078D7"/>
                </a:solidFill>
                <a:latin typeface="Calibri" panose="020F0502020204030204" pitchFamily="34" charset="0"/>
              </a:rPr>
              <a:t>Classification : </a:t>
            </a:r>
            <a:r>
              <a:rPr lang="fr-FR" sz="1000" dirty="0" err="1">
                <a:solidFill>
                  <a:srgbClr val="0078D7"/>
                </a:solidFill>
                <a:latin typeface="Calibri" panose="020F0502020204030204" pitchFamily="34" charset="0"/>
              </a:rPr>
              <a:t>Internal</a:t>
            </a:r>
            <a:endParaRPr lang="fr-FR" sz="1000" dirty="0">
              <a:solidFill>
                <a:srgbClr val="0078D7"/>
              </a:solidFill>
              <a:latin typeface="Calibri" panose="020F0502020204030204" pitchFamily="34" charset="0"/>
            </a:endParaRPr>
          </a:p>
        </p:txBody>
      </p:sp>
    </p:spTree>
    <p:extLst>
      <p:ext uri="{BB962C8B-B14F-4D97-AF65-F5344CB8AC3E}">
        <p14:creationId xmlns:p14="http://schemas.microsoft.com/office/powerpoint/2010/main" val="5155368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png"/><Relationship Id="rId7" Type="http://schemas.openxmlformats.org/officeDocument/2006/relationships/customXml" Target="../ink/ink1.xml"/><Relationship Id="rId12"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customXml" Target="../ink/ink3.xml"/><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customXml" Target="../ink/ink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4.png"/><Relationship Id="rId18" Type="http://schemas.openxmlformats.org/officeDocument/2006/relationships/customXml" Target="../ink/ink10.xml"/><Relationship Id="rId3" Type="http://schemas.openxmlformats.org/officeDocument/2006/relationships/image" Target="../media/image18.png"/><Relationship Id="rId21" Type="http://schemas.openxmlformats.org/officeDocument/2006/relationships/image" Target="../media/image28.png"/><Relationship Id="rId7" Type="http://schemas.openxmlformats.org/officeDocument/2006/relationships/image" Target="../media/image22.png"/><Relationship Id="rId12" Type="http://schemas.openxmlformats.org/officeDocument/2006/relationships/customXml" Target="../ink/ink7.xml"/><Relationship Id="rId17" Type="http://schemas.openxmlformats.org/officeDocument/2006/relationships/image" Target="../media/image26.png"/><Relationship Id="rId2" Type="http://schemas.openxmlformats.org/officeDocument/2006/relationships/notesSlide" Target="../notesSlides/notesSlide25.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23" Type="http://schemas.openxmlformats.org/officeDocument/2006/relationships/image" Target="../media/image29.png"/><Relationship Id="rId10" Type="http://schemas.openxmlformats.org/officeDocument/2006/relationships/customXml" Target="../ink/ink6.xml"/><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0.png"/><Relationship Id="rId14" Type="http://schemas.openxmlformats.org/officeDocument/2006/relationships/customXml" Target="../ink/ink8.xml"/><Relationship Id="rId22" Type="http://schemas.openxmlformats.org/officeDocument/2006/relationships/customXml" Target="../ink/ink1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4.png"/><Relationship Id="rId18" Type="http://schemas.openxmlformats.org/officeDocument/2006/relationships/customXml" Target="../ink/ink17.xml"/><Relationship Id="rId3" Type="http://schemas.openxmlformats.org/officeDocument/2006/relationships/image" Target="../media/image18.png"/><Relationship Id="rId21" Type="http://schemas.openxmlformats.org/officeDocument/2006/relationships/image" Target="../media/image38.png"/><Relationship Id="rId7" Type="http://schemas.openxmlformats.org/officeDocument/2006/relationships/image" Target="cid:2a4d2723-ebae-6fd8-e62e-a944652f5a4e@yahoo.com" TargetMode="External"/><Relationship Id="rId12" Type="http://schemas.openxmlformats.org/officeDocument/2006/relationships/customXml" Target="../ink/ink14.xml"/><Relationship Id="rId17" Type="http://schemas.openxmlformats.org/officeDocument/2006/relationships/image" Target="../media/image36.png"/><Relationship Id="rId2" Type="http://schemas.openxmlformats.org/officeDocument/2006/relationships/notesSlide" Target="../notesSlides/notesSlide26.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3.png"/><Relationship Id="rId5" Type="http://schemas.openxmlformats.org/officeDocument/2006/relationships/image" Target="cid:7b6ac4c7-482d-5ae5-7eca-fe22e9fb04e9@yahoo.com" TargetMode="External"/><Relationship Id="rId15" Type="http://schemas.openxmlformats.org/officeDocument/2006/relationships/image" Target="../media/image35.png"/><Relationship Id="rId10" Type="http://schemas.openxmlformats.org/officeDocument/2006/relationships/customXml" Target="../ink/ink13.xml"/><Relationship Id="rId19" Type="http://schemas.openxmlformats.org/officeDocument/2006/relationships/image" Target="../media/image37.png"/><Relationship Id="rId4" Type="http://schemas.openxmlformats.org/officeDocument/2006/relationships/image" Target="../media/image30.png"/><Relationship Id="rId9" Type="http://schemas.openxmlformats.org/officeDocument/2006/relationships/image" Target="cid:cde74ce0-1849-d8f1-d0a8-16b52aa46ff8@yahoo.com" TargetMode="External"/><Relationship Id="rId14" Type="http://schemas.openxmlformats.org/officeDocument/2006/relationships/customXml" Target="../ink/ink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3CA69D0D-1C56-395E-BC61-7966CEC1A405}"/>
              </a:ext>
            </a:extLst>
          </p:cNvPr>
          <p:cNvSpPr>
            <a:spLocks noGrp="1"/>
          </p:cNvSpPr>
          <p:nvPr>
            <p:ph type="subTitle" idx="1"/>
          </p:nvPr>
        </p:nvSpPr>
        <p:spPr>
          <a:xfrm>
            <a:off x="1966912" y="5645150"/>
            <a:ext cx="8258176" cy="631825"/>
          </a:xfrm>
        </p:spPr>
        <p:txBody>
          <a:bodyPr anchor="ctr">
            <a:normAutofit/>
          </a:bodyPr>
          <a:lstStyle/>
          <a:p>
            <a:r>
              <a:rPr lang="fr-FR" sz="1500" b="1" dirty="0"/>
              <a:t>Saholy RATSIMANOHITRA</a:t>
            </a:r>
          </a:p>
          <a:p>
            <a:r>
              <a:rPr lang="fr-FR" sz="1500" b="1" dirty="0"/>
              <a:t>Février 2025</a:t>
            </a:r>
          </a:p>
        </p:txBody>
      </p:sp>
      <p:sp>
        <p:nvSpPr>
          <p:cNvPr id="4" name="Rectangle 3">
            <a:extLst>
              <a:ext uri="{FF2B5EF4-FFF2-40B4-BE49-F238E27FC236}">
                <a16:creationId xmlns:a16="http://schemas.microsoft.com/office/drawing/2014/main" id="{0DC44BDC-3EAB-DB3C-5D11-0F61D2A24EAB}"/>
              </a:ext>
            </a:extLst>
          </p:cNvPr>
          <p:cNvSpPr/>
          <p:nvPr/>
        </p:nvSpPr>
        <p:spPr>
          <a:xfrm>
            <a:off x="2387891" y="660041"/>
            <a:ext cx="7196522" cy="3416320"/>
          </a:xfrm>
          <a:prstGeom prst="rect">
            <a:avLst/>
          </a:prstGeom>
          <a:noFill/>
        </p:spPr>
        <p:txBody>
          <a:bodyPr wrap="none" lIns="91440" tIns="45720" rIns="91440" bIns="45720">
            <a:spAutoFit/>
          </a:bodyPr>
          <a:lstStyle/>
          <a:p>
            <a:pPr algn="ctr"/>
            <a:r>
              <a:rPr lang="fr-FR" sz="7200" b="1" cap="none" spc="0"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Projet 7</a:t>
            </a:r>
          </a:p>
          <a:p>
            <a:pPr algn="ctr"/>
            <a:r>
              <a:rPr lang="fr-FR" sz="7200" b="1"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Implémentez un </a:t>
            </a:r>
          </a:p>
          <a:p>
            <a:pPr algn="ctr"/>
            <a:r>
              <a:rPr lang="fr-FR" sz="7200" b="1"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modèle de </a:t>
            </a:r>
            <a:r>
              <a:rPr lang="fr-FR" sz="7200" b="1" dirty="0" err="1">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rPr>
              <a:t>scoring</a:t>
            </a:r>
            <a:endParaRPr lang="fr-FR" sz="7200" b="1" dirty="0">
              <a:ln w="9525">
                <a:solidFill>
                  <a:schemeClr val="bg1"/>
                </a:solidFill>
                <a:prstDash val="solid"/>
              </a:ln>
              <a:solidFill>
                <a:schemeClr val="accent6">
                  <a:lumMod val="75000"/>
                </a:schemeClr>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21157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63D3C-7FBA-7870-E5D0-8FB5B200DCB8}"/>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0CCA944D-372C-2871-4400-F2C694B5BCC5}"/>
              </a:ext>
            </a:extLst>
          </p:cNvPr>
          <p:cNvSpPr txBox="1"/>
          <p:nvPr/>
        </p:nvSpPr>
        <p:spPr>
          <a:xfrm>
            <a:off x="1426588" y="214520"/>
            <a:ext cx="10562212" cy="82867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Algorithmes utilisés avec MLFLOW, </a:t>
            </a:r>
            <a:r>
              <a:rPr lang="fr-FR" sz="2000" b="1" dirty="0" err="1">
                <a:solidFill>
                  <a:srgbClr val="385723"/>
                </a:solidFill>
                <a:latin typeface="BNPP Sans Light"/>
              </a:rPr>
              <a:t>gridsearch</a:t>
            </a:r>
            <a:r>
              <a:rPr lang="fr-FR" sz="2000" b="1" dirty="0">
                <a:solidFill>
                  <a:srgbClr val="385723"/>
                </a:solidFill>
                <a:latin typeface="BNPP Sans Light"/>
              </a:rPr>
              <a:t> et Pipeline: </a:t>
            </a:r>
          </a:p>
          <a:p>
            <a:pPr>
              <a:defRPr/>
            </a:pPr>
            <a:endParaRPr lang="fr-FR" sz="2000" b="1" dirty="0">
              <a:solidFill>
                <a:srgbClr val="385723"/>
              </a:solidFill>
              <a:latin typeface="BNPP Sans Light"/>
            </a:endParaRPr>
          </a:p>
          <a:p>
            <a:pPr>
              <a:defRPr/>
            </a:pPr>
            <a:r>
              <a:rPr lang="fr-FR" sz="1600" b="1" dirty="0">
                <a:latin typeface="BNPP Sans Light"/>
              </a:rPr>
              <a:t>Mise en place d’une pipeline allant du prétraitement des données à la modélisation et à l’évaluation des performances</a:t>
            </a:r>
            <a:endParaRPr kumimoji="0" lang="fr-FR" sz="2000" b="1" i="0" u="none" strike="noStrike" kern="1200" cap="none" spc="0" normalizeH="0" baseline="0" noProof="0" dirty="0">
              <a:ln>
                <a:noFill/>
              </a:ln>
              <a:effectLst/>
              <a:uLnTx/>
              <a:uFillTx/>
              <a:latin typeface="BNPP Sans Light"/>
            </a:endParaRPr>
          </a:p>
        </p:txBody>
      </p:sp>
      <p:sp>
        <p:nvSpPr>
          <p:cNvPr id="5" name="Flèche : pentagone 4">
            <a:extLst>
              <a:ext uri="{FF2B5EF4-FFF2-40B4-BE49-F238E27FC236}">
                <a16:creationId xmlns:a16="http://schemas.microsoft.com/office/drawing/2014/main" id="{643C62A3-08BF-2822-1797-6F66A1CC4E9F}"/>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2.1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7" name="Rectangle : coins arrondis 6">
            <a:extLst>
              <a:ext uri="{FF2B5EF4-FFF2-40B4-BE49-F238E27FC236}">
                <a16:creationId xmlns:a16="http://schemas.microsoft.com/office/drawing/2014/main" id="{D87CF2C7-FF91-2686-BD44-2CD1BB703875}"/>
              </a:ext>
            </a:extLst>
          </p:cNvPr>
          <p:cNvSpPr/>
          <p:nvPr/>
        </p:nvSpPr>
        <p:spPr>
          <a:xfrm>
            <a:off x="530692" y="1493746"/>
            <a:ext cx="2046514" cy="2002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Prétraitement des données </a:t>
            </a:r>
            <a:r>
              <a:rPr lang="fr-FR" dirty="0">
                <a:sym typeface="Wingdings" panose="05000000000000000000" pitchFamily="2" charset="2"/>
              </a:rPr>
              <a:t> normalisation avec </a:t>
            </a:r>
            <a:r>
              <a:rPr lang="fr-FR" dirty="0" err="1">
                <a:sym typeface="Wingdings" panose="05000000000000000000" pitchFamily="2" charset="2"/>
              </a:rPr>
              <a:t>minmaxscaler</a:t>
            </a:r>
            <a:endParaRPr lang="fr-FR" dirty="0"/>
          </a:p>
        </p:txBody>
      </p:sp>
      <p:sp>
        <p:nvSpPr>
          <p:cNvPr id="8" name="Rectangle : coins arrondis 7">
            <a:extLst>
              <a:ext uri="{FF2B5EF4-FFF2-40B4-BE49-F238E27FC236}">
                <a16:creationId xmlns:a16="http://schemas.microsoft.com/office/drawing/2014/main" id="{AF139052-8C91-09E1-B83B-CF384FD9B793}"/>
              </a:ext>
            </a:extLst>
          </p:cNvPr>
          <p:cNvSpPr/>
          <p:nvPr/>
        </p:nvSpPr>
        <p:spPr>
          <a:xfrm>
            <a:off x="3209190" y="1470338"/>
            <a:ext cx="2046514" cy="2002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Définition des métriques d’évaluation:</a:t>
            </a:r>
          </a:p>
          <a:p>
            <a:pPr marL="285750" indent="-285750" algn="ctr">
              <a:buFontTx/>
              <a:buChar char="-"/>
            </a:pPr>
            <a:r>
              <a:rPr lang="fr-FR" dirty="0"/>
              <a:t>Score AUC</a:t>
            </a:r>
          </a:p>
          <a:p>
            <a:pPr marL="285750" indent="-285750" algn="ctr">
              <a:buFontTx/>
              <a:buChar char="-"/>
            </a:pPr>
            <a:r>
              <a:rPr lang="fr-FR" dirty="0"/>
              <a:t>Score business</a:t>
            </a:r>
          </a:p>
        </p:txBody>
      </p:sp>
      <p:sp>
        <p:nvSpPr>
          <p:cNvPr id="9" name="Rectangle : coins arrondis 8">
            <a:extLst>
              <a:ext uri="{FF2B5EF4-FFF2-40B4-BE49-F238E27FC236}">
                <a16:creationId xmlns:a16="http://schemas.microsoft.com/office/drawing/2014/main" id="{03A57090-2F13-93DD-E25F-4F972198F42F}"/>
              </a:ext>
            </a:extLst>
          </p:cNvPr>
          <p:cNvSpPr/>
          <p:nvPr/>
        </p:nvSpPr>
        <p:spPr>
          <a:xfrm>
            <a:off x="5862136" y="1487203"/>
            <a:ext cx="2046514" cy="2196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Optimisation des modèles</a:t>
            </a:r>
            <a:r>
              <a:rPr lang="fr-FR" dirty="0">
                <a:sym typeface="Wingdings" panose="05000000000000000000" pitchFamily="2" charset="2"/>
              </a:rPr>
              <a:t>: </a:t>
            </a:r>
            <a:r>
              <a:rPr lang="fr-FR" dirty="0"/>
              <a:t>Définition des grilles d’hyperparamètres</a:t>
            </a:r>
          </a:p>
        </p:txBody>
      </p:sp>
      <p:sp>
        <p:nvSpPr>
          <p:cNvPr id="12" name="Rectangle : coins arrondis 11">
            <a:extLst>
              <a:ext uri="{FF2B5EF4-FFF2-40B4-BE49-F238E27FC236}">
                <a16:creationId xmlns:a16="http://schemas.microsoft.com/office/drawing/2014/main" id="{C83398B9-F1EE-B1A0-D169-DBD09E4EEDF1}"/>
              </a:ext>
            </a:extLst>
          </p:cNvPr>
          <p:cNvSpPr/>
          <p:nvPr/>
        </p:nvSpPr>
        <p:spPr>
          <a:xfrm>
            <a:off x="8793715" y="1969343"/>
            <a:ext cx="2793999" cy="40064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Evaluation des performances des modèles </a:t>
            </a:r>
            <a:r>
              <a:rPr lang="fr-FR" dirty="0">
                <a:sym typeface="Wingdings" panose="05000000000000000000" pitchFamily="2" charset="2"/>
              </a:rPr>
              <a:t> récupération des meilleures performances à partir des résultats d’un </a:t>
            </a:r>
            <a:r>
              <a:rPr lang="fr-FR" dirty="0" err="1">
                <a:sym typeface="Wingdings" panose="05000000000000000000" pitchFamily="2" charset="2"/>
              </a:rPr>
              <a:t>gridsearch</a:t>
            </a:r>
            <a:r>
              <a:rPr lang="fr-FR" dirty="0">
                <a:sym typeface="Wingdings" panose="05000000000000000000" pitchFamily="2" charset="2"/>
              </a:rPr>
              <a:t> (optimisation des hyperparamètres:)</a:t>
            </a:r>
            <a:endParaRPr lang="fr-FR" dirty="0"/>
          </a:p>
        </p:txBody>
      </p:sp>
      <p:sp>
        <p:nvSpPr>
          <p:cNvPr id="13" name="Rectangle : coins arrondis 12">
            <a:extLst>
              <a:ext uri="{FF2B5EF4-FFF2-40B4-BE49-F238E27FC236}">
                <a16:creationId xmlns:a16="http://schemas.microsoft.com/office/drawing/2014/main" id="{FADC210A-3A90-286A-2FC6-70653E5AAB2A}"/>
              </a:ext>
            </a:extLst>
          </p:cNvPr>
          <p:cNvSpPr/>
          <p:nvPr/>
        </p:nvSpPr>
        <p:spPr>
          <a:xfrm>
            <a:off x="4710601" y="4477454"/>
            <a:ext cx="2046514" cy="2002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Suivi de expériences avec </a:t>
            </a:r>
            <a:r>
              <a:rPr lang="fr-FR" dirty="0" err="1"/>
              <a:t>MLFlow</a:t>
            </a:r>
            <a:r>
              <a:rPr lang="fr-FR" dirty="0"/>
              <a:t>: outil de </a:t>
            </a:r>
            <a:r>
              <a:rPr lang="fr-FR" dirty="0" err="1"/>
              <a:t>tracking</a:t>
            </a:r>
            <a:r>
              <a:rPr lang="fr-FR" dirty="0"/>
              <a:t> </a:t>
            </a:r>
          </a:p>
        </p:txBody>
      </p:sp>
      <p:sp>
        <p:nvSpPr>
          <p:cNvPr id="3" name="Rectangle : coins arrondis 2">
            <a:extLst>
              <a:ext uri="{FF2B5EF4-FFF2-40B4-BE49-F238E27FC236}">
                <a16:creationId xmlns:a16="http://schemas.microsoft.com/office/drawing/2014/main" id="{DA538633-464A-0B31-50CA-A2DC0BC67156}"/>
              </a:ext>
            </a:extLst>
          </p:cNvPr>
          <p:cNvSpPr/>
          <p:nvPr/>
        </p:nvSpPr>
        <p:spPr>
          <a:xfrm>
            <a:off x="1542398" y="4528189"/>
            <a:ext cx="2046514" cy="2002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Comparaison des modèles (entre les modèles de base </a:t>
            </a:r>
            <a:r>
              <a:rPr lang="fr-FR" dirty="0" err="1"/>
              <a:t>dummy</a:t>
            </a:r>
            <a:r>
              <a:rPr lang="fr-FR" dirty="0"/>
              <a:t> et les modèles plus complexes)</a:t>
            </a:r>
          </a:p>
        </p:txBody>
      </p:sp>
      <p:sp>
        <p:nvSpPr>
          <p:cNvPr id="6" name="Flèche : droite 5">
            <a:extLst>
              <a:ext uri="{FF2B5EF4-FFF2-40B4-BE49-F238E27FC236}">
                <a16:creationId xmlns:a16="http://schemas.microsoft.com/office/drawing/2014/main" id="{788EF674-265F-21E4-37E4-F8F9337CDEBB}"/>
              </a:ext>
            </a:extLst>
          </p:cNvPr>
          <p:cNvSpPr/>
          <p:nvPr/>
        </p:nvSpPr>
        <p:spPr>
          <a:xfrm>
            <a:off x="2730321" y="2382592"/>
            <a:ext cx="386366" cy="2189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027FC1C0-8825-1FB3-DB6F-A2781F57AB6A}"/>
              </a:ext>
            </a:extLst>
          </p:cNvPr>
          <p:cNvSpPr/>
          <p:nvPr/>
        </p:nvSpPr>
        <p:spPr>
          <a:xfrm rot="10800000">
            <a:off x="7160654" y="5162282"/>
            <a:ext cx="1375893" cy="2726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3C006DE5-0183-2E07-3709-BD3E4AD4CEEF}"/>
              </a:ext>
            </a:extLst>
          </p:cNvPr>
          <p:cNvSpPr/>
          <p:nvPr/>
        </p:nvSpPr>
        <p:spPr>
          <a:xfrm>
            <a:off x="8109397" y="2429814"/>
            <a:ext cx="386366" cy="2189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 droite 13">
            <a:extLst>
              <a:ext uri="{FF2B5EF4-FFF2-40B4-BE49-F238E27FC236}">
                <a16:creationId xmlns:a16="http://schemas.microsoft.com/office/drawing/2014/main" id="{DB85F70E-6293-2BA7-F1EF-D8B48D22340F}"/>
              </a:ext>
            </a:extLst>
          </p:cNvPr>
          <p:cNvSpPr/>
          <p:nvPr/>
        </p:nvSpPr>
        <p:spPr>
          <a:xfrm>
            <a:off x="5351171" y="2414789"/>
            <a:ext cx="386366" cy="2189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 droite 14">
            <a:extLst>
              <a:ext uri="{FF2B5EF4-FFF2-40B4-BE49-F238E27FC236}">
                <a16:creationId xmlns:a16="http://schemas.microsoft.com/office/drawing/2014/main" id="{529B8CC1-31B1-1744-9D13-4FACB9BB34FE}"/>
              </a:ext>
            </a:extLst>
          </p:cNvPr>
          <p:cNvSpPr/>
          <p:nvPr/>
        </p:nvSpPr>
        <p:spPr>
          <a:xfrm rot="10800000">
            <a:off x="3900149" y="5213796"/>
            <a:ext cx="594575" cy="311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33652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E6C2C-096E-FDC7-450B-23F071E02713}"/>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1E3622D8-7414-9868-07EB-243EDC36B873}"/>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err="1">
                <a:solidFill>
                  <a:srgbClr val="385723"/>
                </a:solidFill>
                <a:latin typeface="BNPP Sans Light"/>
              </a:rPr>
              <a:t>MLFlow</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08BA0B30-2F1E-A72D-1FFD-653C466628DB}"/>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2.2</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pic>
        <p:nvPicPr>
          <p:cNvPr id="1026" name="Picture 2" descr="Image en ligne">
            <a:extLst>
              <a:ext uri="{FF2B5EF4-FFF2-40B4-BE49-F238E27FC236}">
                <a16:creationId xmlns:a16="http://schemas.microsoft.com/office/drawing/2014/main" id="{8157088E-A7D4-6F4D-B352-47E7AD1E72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07"/>
          <a:stretch/>
        </p:blipFill>
        <p:spPr bwMode="auto">
          <a:xfrm>
            <a:off x="3256921" y="0"/>
            <a:ext cx="7203443" cy="654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28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6A242-F77A-54FA-30CF-1A373AB603E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7F6B1B5-3DDC-C5F5-C4A7-4148186801FD}"/>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EB503BEA-EBBC-01E3-167C-6D2BDD4629D6}"/>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EBBA3E3B-BF55-B419-540D-8CBE2D1ECE48}"/>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A0D92E50-021C-AD75-06F0-DB42F6EB55C9}"/>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F3E4213D-1D06-916C-F483-ED4AB7D9DA56}"/>
              </a:ext>
            </a:extLst>
          </p:cNvPr>
          <p:cNvSpPr txBox="1"/>
          <p:nvPr/>
        </p:nvSpPr>
        <p:spPr>
          <a:xfrm>
            <a:off x="612778" y="3494148"/>
            <a:ext cx="5247695" cy="2554106"/>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3. Méthode de traitement du déséquilibre </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BB6F1BC0-E68F-032C-1F63-CDEC84CB939D}"/>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348039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4CC9A-805B-2B01-DD11-50B1008E3811}"/>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0F964BAF-C383-FC2E-4147-401E2D449B22}"/>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Techniques pour équilibrer les classes</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482158AE-075E-2AB7-7850-653F9E37E47F}"/>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3.1</a:t>
            </a:r>
          </a:p>
        </p:txBody>
      </p:sp>
      <p:sp>
        <p:nvSpPr>
          <p:cNvPr id="3" name="Rectangle : coins arrondis 2">
            <a:extLst>
              <a:ext uri="{FF2B5EF4-FFF2-40B4-BE49-F238E27FC236}">
                <a16:creationId xmlns:a16="http://schemas.microsoft.com/office/drawing/2014/main" id="{9E07542A-2A0A-BD05-603D-DDE3716DF266}"/>
              </a:ext>
            </a:extLst>
          </p:cNvPr>
          <p:cNvSpPr/>
          <p:nvPr/>
        </p:nvSpPr>
        <p:spPr>
          <a:xfrm>
            <a:off x="414528" y="804671"/>
            <a:ext cx="5266944" cy="3715813"/>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solidFill>
              </a:rPr>
              <a:t>Oversampling</a:t>
            </a:r>
            <a:r>
              <a:rPr lang="fr-FR" b="1" dirty="0">
                <a:solidFill>
                  <a:schemeClr val="tx1"/>
                </a:solidFill>
              </a:rPr>
              <a:t> (</a:t>
            </a:r>
            <a:r>
              <a:rPr lang="fr-FR" b="1" dirty="0" err="1">
                <a:solidFill>
                  <a:schemeClr val="tx1"/>
                </a:solidFill>
              </a:rPr>
              <a:t>suréchantillonage</a:t>
            </a:r>
            <a:r>
              <a:rPr lang="fr-FR" b="1" dirty="0">
                <a:solidFill>
                  <a:schemeClr val="tx1"/>
                </a:solidFill>
              </a:rPr>
              <a:t>)</a:t>
            </a:r>
          </a:p>
          <a:p>
            <a:pPr algn="ctr"/>
            <a:endParaRPr lang="fr-FR" b="1" dirty="0">
              <a:solidFill>
                <a:schemeClr val="tx1"/>
              </a:solidFill>
            </a:endParaRPr>
          </a:p>
          <a:p>
            <a:r>
              <a:rPr lang="fr-FR" b="1" dirty="0">
                <a:solidFill>
                  <a:schemeClr val="tx1"/>
                </a:solidFill>
              </a:rPr>
              <a:t>Principe: </a:t>
            </a:r>
            <a:r>
              <a:rPr lang="fr-FR" sz="1400" dirty="0">
                <a:solidFill>
                  <a:schemeClr val="tx1"/>
                </a:solidFill>
              </a:rPr>
              <a:t>augmenter artificiellement la proportion de la classe minoritaire en ajoutant des copies des échantillons existants ou en générant de nouveaux échantillons synthétiques</a:t>
            </a:r>
          </a:p>
          <a:p>
            <a:endParaRPr lang="fr-FR" sz="1400" dirty="0">
              <a:solidFill>
                <a:schemeClr val="tx1"/>
              </a:solidFill>
            </a:endParaRPr>
          </a:p>
          <a:p>
            <a:r>
              <a:rPr lang="fr-FR" b="1" dirty="0">
                <a:solidFill>
                  <a:schemeClr val="tx1"/>
                </a:solidFill>
              </a:rPr>
              <a:t>Objectif</a:t>
            </a:r>
            <a:r>
              <a:rPr lang="fr-FR" dirty="0">
                <a:solidFill>
                  <a:schemeClr val="tx1"/>
                </a:solidFill>
              </a:rPr>
              <a:t>: </a:t>
            </a:r>
            <a:r>
              <a:rPr lang="fr-FR" sz="1400" dirty="0">
                <a:solidFill>
                  <a:schemeClr val="tx1"/>
                </a:solidFill>
              </a:rPr>
              <a:t>équilibrer la distribution des classes sans perdre d’informations</a:t>
            </a:r>
          </a:p>
          <a:p>
            <a:endParaRPr lang="fr-FR" sz="1400" dirty="0">
              <a:solidFill>
                <a:schemeClr val="tx1"/>
              </a:solidFill>
            </a:endParaRPr>
          </a:p>
          <a:p>
            <a:r>
              <a:rPr lang="fr-FR" b="1" dirty="0">
                <a:solidFill>
                  <a:schemeClr val="tx1"/>
                </a:solidFill>
              </a:rPr>
              <a:t>Avantage</a:t>
            </a:r>
            <a:r>
              <a:rPr lang="fr-FR" dirty="0">
                <a:solidFill>
                  <a:schemeClr val="tx1"/>
                </a:solidFill>
              </a:rPr>
              <a:t>: </a:t>
            </a:r>
            <a:r>
              <a:rPr lang="fr-FR" sz="1400" dirty="0">
                <a:solidFill>
                  <a:schemeClr val="tx1"/>
                </a:solidFill>
              </a:rPr>
              <a:t>aucune perte d’information, car tous les échantillons originaux sont conservés</a:t>
            </a:r>
          </a:p>
          <a:p>
            <a:endParaRPr lang="fr-FR" sz="1400" dirty="0">
              <a:solidFill>
                <a:schemeClr val="tx1"/>
              </a:solidFill>
            </a:endParaRPr>
          </a:p>
          <a:p>
            <a:r>
              <a:rPr lang="fr-FR" b="1" dirty="0">
                <a:solidFill>
                  <a:schemeClr val="tx1"/>
                </a:solidFill>
              </a:rPr>
              <a:t>Inconvénient</a:t>
            </a:r>
            <a:r>
              <a:rPr lang="fr-FR" dirty="0">
                <a:solidFill>
                  <a:schemeClr val="tx1"/>
                </a:solidFill>
              </a:rPr>
              <a:t>: </a:t>
            </a:r>
            <a:r>
              <a:rPr lang="fr-FR" sz="1400" dirty="0">
                <a:solidFill>
                  <a:schemeClr val="tx1"/>
                </a:solidFill>
              </a:rPr>
              <a:t>risque de surajustement (</a:t>
            </a:r>
            <a:r>
              <a:rPr lang="fr-FR" sz="1400" dirty="0" err="1">
                <a:solidFill>
                  <a:schemeClr val="tx1"/>
                </a:solidFill>
              </a:rPr>
              <a:t>overfitting</a:t>
            </a:r>
            <a:r>
              <a:rPr lang="fr-FR" sz="1400" dirty="0">
                <a:solidFill>
                  <a:schemeClr val="tx1"/>
                </a:solidFill>
              </a:rPr>
              <a:t>) en raison de la duplication des échantillons, ce qui peut engendrer une performance moindre sur des données non vues</a:t>
            </a:r>
            <a:endParaRPr lang="fr-FR" dirty="0">
              <a:solidFill>
                <a:schemeClr val="tx1"/>
              </a:solidFill>
            </a:endParaRPr>
          </a:p>
        </p:txBody>
      </p:sp>
      <p:sp>
        <p:nvSpPr>
          <p:cNvPr id="6" name="Rectangle : coins arrondis 5">
            <a:extLst>
              <a:ext uri="{FF2B5EF4-FFF2-40B4-BE49-F238E27FC236}">
                <a16:creationId xmlns:a16="http://schemas.microsoft.com/office/drawing/2014/main" id="{7F68894A-D00F-D6EE-3E01-3AA677C1D1C0}"/>
              </a:ext>
            </a:extLst>
          </p:cNvPr>
          <p:cNvSpPr/>
          <p:nvPr/>
        </p:nvSpPr>
        <p:spPr>
          <a:xfrm>
            <a:off x="6345936" y="786384"/>
            <a:ext cx="5266944" cy="3721222"/>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tx1"/>
                </a:solidFill>
              </a:rPr>
              <a:t>Undersampling</a:t>
            </a:r>
            <a:r>
              <a:rPr lang="fr-FR" b="1" dirty="0">
                <a:solidFill>
                  <a:schemeClr val="tx1"/>
                </a:solidFill>
              </a:rPr>
              <a:t> (sous-</a:t>
            </a:r>
            <a:r>
              <a:rPr lang="fr-FR" b="1" dirty="0" err="1">
                <a:solidFill>
                  <a:schemeClr val="tx1"/>
                </a:solidFill>
              </a:rPr>
              <a:t>échantillonage</a:t>
            </a:r>
            <a:r>
              <a:rPr lang="fr-FR" b="1" dirty="0">
                <a:solidFill>
                  <a:schemeClr val="tx1"/>
                </a:solidFill>
              </a:rPr>
              <a:t>)</a:t>
            </a:r>
          </a:p>
          <a:p>
            <a:endParaRPr lang="fr-FR" b="1" dirty="0">
              <a:solidFill>
                <a:schemeClr val="tx1"/>
              </a:solidFill>
            </a:endParaRPr>
          </a:p>
          <a:p>
            <a:r>
              <a:rPr lang="fr-FR" b="1" dirty="0">
                <a:solidFill>
                  <a:schemeClr val="tx1"/>
                </a:solidFill>
              </a:rPr>
              <a:t>Principe: </a:t>
            </a:r>
            <a:r>
              <a:rPr lang="fr-FR" sz="1400" dirty="0">
                <a:solidFill>
                  <a:schemeClr val="tx1"/>
                </a:solidFill>
              </a:rPr>
              <a:t>réduire la taille de la classe majoritaire en supprimant aléatoirement des échantillons, afin d'équilibrer la distribution des classes.</a:t>
            </a:r>
          </a:p>
          <a:p>
            <a:endParaRPr lang="fr-FR" sz="1400" dirty="0">
              <a:solidFill>
                <a:schemeClr val="tx1"/>
              </a:solidFill>
            </a:endParaRPr>
          </a:p>
          <a:p>
            <a:r>
              <a:rPr lang="fr-FR" b="1" dirty="0">
                <a:solidFill>
                  <a:schemeClr val="tx1"/>
                </a:solidFill>
              </a:rPr>
              <a:t>Avantage : </a:t>
            </a:r>
            <a:r>
              <a:rPr lang="fr-FR" sz="1400" dirty="0">
                <a:solidFill>
                  <a:schemeClr val="tx1"/>
                </a:solidFill>
              </a:rPr>
              <a:t>Réduction du temps de calcul et de la complexité du modèle en diminuant la taille de l'ensemble de données.</a:t>
            </a:r>
          </a:p>
          <a:p>
            <a:endParaRPr lang="fr-FR" sz="1400" dirty="0">
              <a:solidFill>
                <a:schemeClr val="tx1"/>
              </a:solidFill>
            </a:endParaRPr>
          </a:p>
          <a:p>
            <a:r>
              <a:rPr lang="fr-FR" b="1" dirty="0">
                <a:solidFill>
                  <a:schemeClr val="tx1"/>
                </a:solidFill>
              </a:rPr>
              <a:t> Inconvénient : </a:t>
            </a:r>
            <a:r>
              <a:rPr lang="fr-FR" sz="1400" dirty="0">
                <a:solidFill>
                  <a:schemeClr val="tx1"/>
                </a:solidFill>
              </a:rPr>
              <a:t>Perte potentielle d'informations pertinentes en supprimant des échantillons, ce qui peut affecter la capacité du modèle à généraliser.</a:t>
            </a:r>
          </a:p>
          <a:p>
            <a:pPr algn="ctr"/>
            <a:endParaRPr lang="fr-FR" b="1" dirty="0">
              <a:solidFill>
                <a:schemeClr val="tx1"/>
              </a:solidFill>
            </a:endParaRPr>
          </a:p>
        </p:txBody>
      </p:sp>
      <p:sp>
        <p:nvSpPr>
          <p:cNvPr id="7" name="Rectangle : coins arrondis 6">
            <a:extLst>
              <a:ext uri="{FF2B5EF4-FFF2-40B4-BE49-F238E27FC236}">
                <a16:creationId xmlns:a16="http://schemas.microsoft.com/office/drawing/2014/main" id="{F42590B8-C846-A129-0A20-0F5CB0034284}"/>
              </a:ext>
            </a:extLst>
          </p:cNvPr>
          <p:cNvSpPr/>
          <p:nvPr/>
        </p:nvSpPr>
        <p:spPr>
          <a:xfrm>
            <a:off x="2715491" y="4752110"/>
            <a:ext cx="7458819" cy="1880510"/>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rgbClr val="0070C0"/>
                </a:solidFill>
              </a:rPr>
              <a:t>Choix de l’</a:t>
            </a:r>
            <a:r>
              <a:rPr lang="fr-FR" b="1" dirty="0" err="1">
                <a:solidFill>
                  <a:srgbClr val="0070C0"/>
                </a:solidFill>
              </a:rPr>
              <a:t>Undersampling</a:t>
            </a:r>
            <a:r>
              <a:rPr lang="fr-FR" b="1" dirty="0">
                <a:solidFill>
                  <a:srgbClr val="0070C0"/>
                </a:solidFill>
              </a:rPr>
              <a:t> </a:t>
            </a:r>
          </a:p>
          <a:p>
            <a:r>
              <a:rPr lang="fr-FR" sz="1600" b="1" dirty="0">
                <a:solidFill>
                  <a:schemeClr val="tx1"/>
                </a:solidFill>
                <a:sym typeface="Wingdings" panose="05000000000000000000" pitchFamily="2" charset="2"/>
              </a:rPr>
              <a:t>ensemble de données volumineuses </a:t>
            </a:r>
            <a:r>
              <a:rPr lang="fr-FR" sz="1600" dirty="0">
                <a:solidFill>
                  <a:schemeClr val="tx1"/>
                </a:solidFill>
                <a:sym typeface="Wingdings" panose="05000000000000000000" pitchFamily="2" charset="2"/>
              </a:rPr>
              <a:t> </a:t>
            </a:r>
            <a:r>
              <a:rPr lang="fr-FR" sz="1600" dirty="0" err="1">
                <a:solidFill>
                  <a:schemeClr val="tx1"/>
                </a:solidFill>
                <a:sym typeface="Wingdings" panose="05000000000000000000" pitchFamily="2" charset="2"/>
              </a:rPr>
              <a:t>undersampling</a:t>
            </a:r>
            <a:r>
              <a:rPr lang="fr-FR" sz="1600" dirty="0">
                <a:solidFill>
                  <a:schemeClr val="tx1"/>
                </a:solidFill>
                <a:sym typeface="Wingdings" panose="05000000000000000000" pitchFamily="2" charset="2"/>
              </a:rPr>
              <a:t> réduit la taille et facilite le processus d’entrainement des modèles </a:t>
            </a:r>
          </a:p>
          <a:p>
            <a:r>
              <a:rPr lang="fr-FR" sz="1600" b="1" dirty="0">
                <a:solidFill>
                  <a:schemeClr val="tx1"/>
                </a:solidFill>
                <a:sym typeface="Wingdings" panose="05000000000000000000" pitchFamily="2" charset="2"/>
              </a:rPr>
              <a:t>Réduit le risque de surajustement associé au </a:t>
            </a:r>
            <a:r>
              <a:rPr lang="fr-FR" sz="1600" b="1" dirty="0" err="1">
                <a:solidFill>
                  <a:schemeClr val="tx1"/>
                </a:solidFill>
                <a:sym typeface="Wingdings" panose="05000000000000000000" pitchFamily="2" charset="2"/>
              </a:rPr>
              <a:t>suréchantillonage</a:t>
            </a:r>
            <a:endParaRPr lang="fr-FR" sz="1600" b="1" dirty="0">
              <a:solidFill>
                <a:schemeClr val="tx1"/>
              </a:solidFill>
              <a:sym typeface="Wingdings" panose="05000000000000000000" pitchFamily="2" charset="2"/>
            </a:endParaRPr>
          </a:p>
          <a:p>
            <a:r>
              <a:rPr lang="fr-FR" sz="1600" b="1" dirty="0">
                <a:solidFill>
                  <a:schemeClr val="tx1"/>
                </a:solidFill>
                <a:sym typeface="Wingdings" panose="05000000000000000000" pitchFamily="2" charset="2"/>
              </a:rPr>
              <a:t>Méthode simple et rapide à mettre en place </a:t>
            </a:r>
            <a:r>
              <a:rPr lang="fr-FR" sz="1600" dirty="0">
                <a:solidFill>
                  <a:schemeClr val="tx1"/>
                </a:solidFill>
                <a:sym typeface="Wingdings" panose="05000000000000000000" pitchFamily="2" charset="2"/>
              </a:rPr>
              <a:t>(lorsque la classe majoritaire est largement surreprésentée) </a:t>
            </a:r>
            <a:endParaRPr lang="fr-FR" sz="1600" dirty="0">
              <a:solidFill>
                <a:schemeClr val="tx1"/>
              </a:solidFill>
            </a:endParaRPr>
          </a:p>
        </p:txBody>
      </p:sp>
      <p:sp>
        <p:nvSpPr>
          <p:cNvPr id="2" name="ZoneTexte 1">
            <a:extLst>
              <a:ext uri="{FF2B5EF4-FFF2-40B4-BE49-F238E27FC236}">
                <a16:creationId xmlns:a16="http://schemas.microsoft.com/office/drawing/2014/main" id="{39062C6D-CEFF-41C3-6A87-B024BE354B8B}"/>
              </a:ext>
            </a:extLst>
          </p:cNvPr>
          <p:cNvSpPr txBox="1"/>
          <p:nvPr/>
        </p:nvSpPr>
        <p:spPr>
          <a:xfrm>
            <a:off x="5795493" y="2485622"/>
            <a:ext cx="463640" cy="338554"/>
          </a:xfrm>
          <a:prstGeom prst="rect">
            <a:avLst/>
          </a:prstGeom>
          <a:noFill/>
        </p:spPr>
        <p:txBody>
          <a:bodyPr wrap="square" rtlCol="0">
            <a:spAutoFit/>
          </a:bodyPr>
          <a:lstStyle/>
          <a:p>
            <a:r>
              <a:rPr lang="fr-FR" sz="1600" b="1" dirty="0">
                <a:solidFill>
                  <a:srgbClr val="0070C0"/>
                </a:solidFill>
              </a:rPr>
              <a:t>OU</a:t>
            </a:r>
          </a:p>
        </p:txBody>
      </p:sp>
    </p:spTree>
    <p:extLst>
      <p:ext uri="{BB962C8B-B14F-4D97-AF65-F5344CB8AC3E}">
        <p14:creationId xmlns:p14="http://schemas.microsoft.com/office/powerpoint/2010/main" val="2027780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D6022-25D3-AB3E-A3ED-2F99F017D4C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605269-91E3-0751-2072-F5397A820CFC}"/>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DFF3D427-23F9-17D9-9E8B-B587B0D1FA3F}"/>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BD91CAF7-1C7E-A2BC-5FE3-7099ED22B8AF}"/>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27B057F9-83D3-120F-D75E-4B04B3533710}"/>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91C6099D-987B-8A97-9DAF-858FA921BD11}"/>
              </a:ext>
            </a:extLst>
          </p:cNvPr>
          <p:cNvSpPr txBox="1"/>
          <p:nvPr/>
        </p:nvSpPr>
        <p:spPr>
          <a:xfrm>
            <a:off x="612778" y="3494148"/>
            <a:ext cx="5247695" cy="2554106"/>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4. Résolution via classification</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F1D5F214-41B8-4827-9049-1D1F03F65CD5}"/>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311042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0A5D8-30AE-5966-C44B-874A3F075F4D}"/>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92748E8E-176C-3048-29C1-A4A26678815E}"/>
              </a:ext>
            </a:extLst>
          </p:cNvPr>
          <p:cNvSpPr txBox="1"/>
          <p:nvPr/>
        </p:nvSpPr>
        <p:spPr>
          <a:xfrm>
            <a:off x="1426588" y="214520"/>
            <a:ext cx="6242016" cy="358504"/>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Modèles entrainés </a:t>
            </a:r>
            <a:r>
              <a:rPr lang="fr-FR" sz="2000" b="1" dirty="0">
                <a:solidFill>
                  <a:srgbClr val="FF0000"/>
                </a:solidFill>
                <a:latin typeface="BNPP Sans Light"/>
              </a:rPr>
              <a:t>(Résolution via classification?)</a:t>
            </a:r>
            <a:endParaRPr kumimoji="0" lang="fr-FR" sz="2000" b="1" i="0" u="none" strike="noStrike" kern="1200" cap="none" spc="0" normalizeH="0" baseline="0" noProof="0" dirty="0">
              <a:ln>
                <a:noFill/>
              </a:ln>
              <a:solidFill>
                <a:srgbClr val="FF0000"/>
              </a:solidFill>
              <a:effectLst/>
              <a:uLnTx/>
              <a:uFillTx/>
              <a:latin typeface="BNPP Sans Light"/>
            </a:endParaRPr>
          </a:p>
        </p:txBody>
      </p:sp>
      <p:sp>
        <p:nvSpPr>
          <p:cNvPr id="5" name="Flèche : pentagone 4">
            <a:extLst>
              <a:ext uri="{FF2B5EF4-FFF2-40B4-BE49-F238E27FC236}">
                <a16:creationId xmlns:a16="http://schemas.microsoft.com/office/drawing/2014/main" id="{249EE88C-CB6E-67FE-BCBB-0E7AAC4FF799}"/>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4.1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2" name="Rectangle : coins arrondis 1">
            <a:extLst>
              <a:ext uri="{FF2B5EF4-FFF2-40B4-BE49-F238E27FC236}">
                <a16:creationId xmlns:a16="http://schemas.microsoft.com/office/drawing/2014/main" id="{6BB4A2D5-3F61-70F1-E1FC-801DFC977599}"/>
              </a:ext>
            </a:extLst>
          </p:cNvPr>
          <p:cNvSpPr/>
          <p:nvPr/>
        </p:nvSpPr>
        <p:spPr>
          <a:xfrm>
            <a:off x="1045029" y="609601"/>
            <a:ext cx="2046514" cy="936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Dummy</a:t>
            </a:r>
            <a:r>
              <a:rPr lang="fr-FR" dirty="0"/>
              <a:t> Classifier</a:t>
            </a:r>
          </a:p>
        </p:txBody>
      </p:sp>
      <p:sp>
        <p:nvSpPr>
          <p:cNvPr id="6" name="Rectangle : coins arrondis 5">
            <a:extLst>
              <a:ext uri="{FF2B5EF4-FFF2-40B4-BE49-F238E27FC236}">
                <a16:creationId xmlns:a16="http://schemas.microsoft.com/office/drawing/2014/main" id="{6F418556-529A-083D-A232-F2AC3A757908}"/>
              </a:ext>
            </a:extLst>
          </p:cNvPr>
          <p:cNvSpPr/>
          <p:nvPr/>
        </p:nvSpPr>
        <p:spPr>
          <a:xfrm>
            <a:off x="3156857" y="573315"/>
            <a:ext cx="2046514" cy="936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Logistic</a:t>
            </a:r>
            <a:r>
              <a:rPr lang="fr-FR" dirty="0"/>
              <a:t> </a:t>
            </a:r>
            <a:r>
              <a:rPr lang="fr-FR" dirty="0" err="1"/>
              <a:t>regression</a:t>
            </a:r>
            <a:endParaRPr lang="fr-FR" dirty="0"/>
          </a:p>
        </p:txBody>
      </p:sp>
      <p:sp>
        <p:nvSpPr>
          <p:cNvPr id="7" name="Rectangle : coins arrondis 6">
            <a:extLst>
              <a:ext uri="{FF2B5EF4-FFF2-40B4-BE49-F238E27FC236}">
                <a16:creationId xmlns:a16="http://schemas.microsoft.com/office/drawing/2014/main" id="{50F6F529-B9A1-4D53-EBC9-2E03130748CA}"/>
              </a:ext>
            </a:extLst>
          </p:cNvPr>
          <p:cNvSpPr/>
          <p:nvPr/>
        </p:nvSpPr>
        <p:spPr>
          <a:xfrm>
            <a:off x="5384800" y="551544"/>
            <a:ext cx="2046514" cy="936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LightGBM</a:t>
            </a:r>
            <a:endParaRPr lang="fr-FR" dirty="0"/>
          </a:p>
        </p:txBody>
      </p:sp>
      <p:sp>
        <p:nvSpPr>
          <p:cNvPr id="8" name="Rectangle : coins arrondis 7">
            <a:extLst>
              <a:ext uri="{FF2B5EF4-FFF2-40B4-BE49-F238E27FC236}">
                <a16:creationId xmlns:a16="http://schemas.microsoft.com/office/drawing/2014/main" id="{FFD5113F-9E6C-4CD5-53F4-DB9659636324}"/>
              </a:ext>
            </a:extLst>
          </p:cNvPr>
          <p:cNvSpPr/>
          <p:nvPr/>
        </p:nvSpPr>
        <p:spPr>
          <a:xfrm>
            <a:off x="7685314" y="544287"/>
            <a:ext cx="2793999" cy="936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t>Random</a:t>
            </a:r>
            <a:r>
              <a:rPr lang="fr-FR" dirty="0"/>
              <a:t> Forest</a:t>
            </a:r>
          </a:p>
        </p:txBody>
      </p:sp>
      <p:sp>
        <p:nvSpPr>
          <p:cNvPr id="14" name="Rectangle : coins arrondis 13">
            <a:extLst>
              <a:ext uri="{FF2B5EF4-FFF2-40B4-BE49-F238E27FC236}">
                <a16:creationId xmlns:a16="http://schemas.microsoft.com/office/drawing/2014/main" id="{EE878DA6-7825-F837-3E4C-F06B2CBC4993}"/>
              </a:ext>
            </a:extLst>
          </p:cNvPr>
          <p:cNvSpPr/>
          <p:nvPr/>
        </p:nvSpPr>
        <p:spPr>
          <a:xfrm>
            <a:off x="159657" y="2090057"/>
            <a:ext cx="5326743" cy="4767943"/>
          </a:xfrm>
          <a:prstGeom prst="roundRect">
            <a:avLst/>
          </a:prstGeom>
          <a:noFill/>
          <a:ln w="19050"/>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fr-FR" sz="1600" dirty="0">
                <a:solidFill>
                  <a:schemeClr val="tx1"/>
                </a:solidFill>
              </a:rPr>
              <a:t>Entrainement des modèles sur les données brutes:</a:t>
            </a:r>
          </a:p>
          <a:p>
            <a:pPr marL="285750" indent="-285750">
              <a:buFontTx/>
              <a:buChar char="-"/>
            </a:pPr>
            <a:r>
              <a:rPr lang="fr-FR" sz="1600" dirty="0">
                <a:solidFill>
                  <a:schemeClr val="tx1"/>
                </a:solidFill>
              </a:rPr>
              <a:t>Établir une </a:t>
            </a:r>
            <a:r>
              <a:rPr lang="fr-FR" sz="1600" dirty="0" err="1">
                <a:solidFill>
                  <a:schemeClr val="tx1"/>
                </a:solidFill>
              </a:rPr>
              <a:t>baseline</a:t>
            </a:r>
            <a:r>
              <a:rPr lang="fr-FR" sz="1600" dirty="0">
                <a:solidFill>
                  <a:schemeClr val="tx1"/>
                </a:solidFill>
              </a:rPr>
              <a:t> (mesurer la performance de base)</a:t>
            </a:r>
          </a:p>
          <a:p>
            <a:pPr marL="285750" indent="-285750">
              <a:buFontTx/>
              <a:buChar char="-"/>
            </a:pPr>
            <a:r>
              <a:rPr lang="fr-FR" sz="1600" dirty="0">
                <a:solidFill>
                  <a:schemeClr val="tx1"/>
                </a:solidFill>
              </a:rPr>
              <a:t>Éviter le surapprentissage ( éviter de </a:t>
            </a:r>
            <a:r>
              <a:rPr lang="fr-FR" sz="1600" dirty="0" err="1">
                <a:solidFill>
                  <a:schemeClr val="tx1"/>
                </a:solidFill>
              </a:rPr>
              <a:t>suradapter</a:t>
            </a:r>
            <a:r>
              <a:rPr lang="fr-FR" sz="1600" dirty="0">
                <a:solidFill>
                  <a:schemeClr val="tx1"/>
                </a:solidFill>
              </a:rPr>
              <a:t> le modèle à des données artificielles)</a:t>
            </a:r>
          </a:p>
          <a:p>
            <a:pPr marL="285750" indent="-285750">
              <a:buFontTx/>
              <a:buChar char="-"/>
            </a:pPr>
            <a:r>
              <a:rPr lang="fr-FR" sz="1600" dirty="0">
                <a:solidFill>
                  <a:schemeClr val="tx1"/>
                </a:solidFill>
              </a:rPr>
              <a:t>Efficacité en temps et ressources (pas besoin de traitement supplémentaire </a:t>
            </a:r>
            <a:r>
              <a:rPr lang="fr-FR" sz="1600" dirty="0">
                <a:solidFill>
                  <a:schemeClr val="tx1"/>
                </a:solidFill>
                <a:sym typeface="Wingdings" panose="05000000000000000000" pitchFamily="2" charset="2"/>
              </a:rPr>
              <a:t> réduit le temps de traitement)</a:t>
            </a:r>
          </a:p>
          <a:p>
            <a:pPr marL="285750" indent="-285750">
              <a:buFontTx/>
              <a:buChar char="-"/>
            </a:pPr>
            <a:r>
              <a:rPr lang="fr-FR" sz="1600" dirty="0">
                <a:solidFill>
                  <a:schemeClr val="tx1"/>
                </a:solidFill>
                <a:sym typeface="Wingdings" panose="05000000000000000000" pitchFamily="2" charset="2"/>
              </a:rPr>
              <a:t>Utilisation des algorithmes robustes au déséquilibre (comme </a:t>
            </a:r>
            <a:r>
              <a:rPr lang="fr-FR" sz="1600" dirty="0" err="1">
                <a:solidFill>
                  <a:schemeClr val="tx1"/>
                </a:solidFill>
                <a:sym typeface="Wingdings" panose="05000000000000000000" pitchFamily="2" charset="2"/>
              </a:rPr>
              <a:t>lightGBM</a:t>
            </a:r>
            <a:r>
              <a:rPr lang="fr-FR" sz="1600" dirty="0">
                <a:solidFill>
                  <a:schemeClr val="tx1"/>
                </a:solidFill>
                <a:sym typeface="Wingdings" panose="05000000000000000000" pitchFamily="2" charset="2"/>
              </a:rPr>
              <a:t> et </a:t>
            </a:r>
            <a:r>
              <a:rPr lang="fr-FR" sz="1600" dirty="0" err="1">
                <a:solidFill>
                  <a:schemeClr val="tx1"/>
                </a:solidFill>
                <a:sym typeface="Wingdings" panose="05000000000000000000" pitchFamily="2" charset="2"/>
              </a:rPr>
              <a:t>randomForest</a:t>
            </a:r>
            <a:r>
              <a:rPr lang="fr-FR" sz="1600" dirty="0">
                <a:solidFill>
                  <a:schemeClr val="tx1"/>
                </a:solidFill>
                <a:sym typeface="Wingdings" panose="05000000000000000000" pitchFamily="2" charset="2"/>
              </a:rPr>
              <a:t>)</a:t>
            </a:r>
          </a:p>
          <a:p>
            <a:pPr marL="285750" indent="-285750" algn="ctr">
              <a:buFontTx/>
              <a:buChar char="-"/>
            </a:pPr>
            <a:endParaRPr lang="fr-FR" sz="1600" dirty="0">
              <a:solidFill>
                <a:schemeClr val="tx1"/>
              </a:solidFill>
              <a:sym typeface="Wingdings" panose="05000000000000000000" pitchFamily="2" charset="2"/>
            </a:endParaRPr>
          </a:p>
          <a:p>
            <a:r>
              <a:rPr lang="fr-FR" sz="1600" dirty="0">
                <a:solidFill>
                  <a:schemeClr val="tx1"/>
                </a:solidFill>
                <a:sym typeface="Wingdings" panose="05000000000000000000" pitchFamily="2" charset="2"/>
              </a:rPr>
              <a:t>Limite de cette approche</a:t>
            </a:r>
          </a:p>
          <a:p>
            <a:pPr marL="285750" indent="-285750">
              <a:buFontTx/>
              <a:buChar char="-"/>
            </a:pPr>
            <a:r>
              <a:rPr lang="fr-FR" sz="1600" dirty="0">
                <a:solidFill>
                  <a:schemeClr val="tx1"/>
                </a:solidFill>
                <a:sym typeface="Wingdings" panose="05000000000000000000" pitchFamily="2" charset="2"/>
              </a:rPr>
              <a:t>Biais vers la classe majoritaire</a:t>
            </a:r>
          </a:p>
          <a:p>
            <a:pPr marL="285750" indent="-285750">
              <a:buFontTx/>
              <a:buChar char="-"/>
            </a:pPr>
            <a:r>
              <a:rPr lang="fr-FR" sz="1600" dirty="0">
                <a:solidFill>
                  <a:schemeClr val="tx1"/>
                </a:solidFill>
                <a:sym typeface="Wingdings" panose="05000000000000000000" pitchFamily="2" charset="2"/>
              </a:rPr>
              <a:t>Faible rappel pour la classe minoritaire (mauvaise détection des cas rares)</a:t>
            </a:r>
            <a:endParaRPr lang="fr-FR" sz="1600" dirty="0">
              <a:solidFill>
                <a:schemeClr val="tx1"/>
              </a:solidFill>
            </a:endParaRPr>
          </a:p>
        </p:txBody>
      </p:sp>
      <p:sp>
        <p:nvSpPr>
          <p:cNvPr id="15" name="Rectangle : coins arrondis 14">
            <a:extLst>
              <a:ext uri="{FF2B5EF4-FFF2-40B4-BE49-F238E27FC236}">
                <a16:creationId xmlns:a16="http://schemas.microsoft.com/office/drawing/2014/main" id="{94095DF3-2026-A2C0-C7F8-0282234B9589}"/>
              </a:ext>
            </a:extLst>
          </p:cNvPr>
          <p:cNvSpPr/>
          <p:nvPr/>
        </p:nvSpPr>
        <p:spPr>
          <a:xfrm>
            <a:off x="5580743" y="1988457"/>
            <a:ext cx="4724401" cy="4869543"/>
          </a:xfrm>
          <a:prstGeom prst="roundRect">
            <a:avLst/>
          </a:prstGeom>
          <a:noFill/>
          <a:ln w="19050"/>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fr-FR" sz="1600" dirty="0">
                <a:solidFill>
                  <a:schemeClr val="tx1"/>
                </a:solidFill>
              </a:rPr>
              <a:t>Entrainement  avec </a:t>
            </a:r>
            <a:r>
              <a:rPr lang="fr-FR" sz="1600" dirty="0" err="1">
                <a:solidFill>
                  <a:schemeClr val="tx1"/>
                </a:solidFill>
              </a:rPr>
              <a:t>undersampling</a:t>
            </a:r>
            <a:r>
              <a:rPr lang="fr-FR" sz="1600" dirty="0">
                <a:solidFill>
                  <a:schemeClr val="tx1"/>
                </a:solidFill>
              </a:rPr>
              <a:t>: pour réduire les conséquences  du déséquilibre des données</a:t>
            </a:r>
          </a:p>
          <a:p>
            <a:r>
              <a:rPr lang="fr-FR" sz="1600" dirty="0">
                <a:solidFill>
                  <a:schemeClr val="tx1"/>
                </a:solidFill>
              </a:rPr>
              <a:t>• Collecter plus de données sur la classe minoritaire</a:t>
            </a:r>
          </a:p>
          <a:p>
            <a:r>
              <a:rPr lang="fr-FR" sz="1600" dirty="0">
                <a:solidFill>
                  <a:schemeClr val="tx1"/>
                </a:solidFill>
              </a:rPr>
              <a:t>• Under-sampling (réduire le nombre d’individus de la </a:t>
            </a:r>
          </a:p>
          <a:p>
            <a:r>
              <a:rPr lang="fr-FR" sz="1600" dirty="0">
                <a:solidFill>
                  <a:schemeClr val="tx1"/>
                </a:solidFill>
              </a:rPr>
              <a:t>classe majoritaire)</a:t>
            </a:r>
          </a:p>
          <a:p>
            <a:r>
              <a:rPr lang="fr-FR" sz="1600" dirty="0">
                <a:solidFill>
                  <a:schemeClr val="tx1"/>
                </a:solidFill>
              </a:rPr>
              <a:t>• Dupliquer des individus sous représentés</a:t>
            </a:r>
          </a:p>
          <a:p>
            <a:r>
              <a:rPr lang="fr-FR" sz="1600" dirty="0">
                <a:solidFill>
                  <a:schemeClr val="tx1"/>
                </a:solidFill>
              </a:rPr>
              <a:t>•  Création d’</a:t>
            </a:r>
            <a:r>
              <a:rPr lang="fr-FR" sz="1600" dirty="0" err="1">
                <a:solidFill>
                  <a:schemeClr val="tx1"/>
                </a:solidFill>
              </a:rPr>
              <a:t>invididus</a:t>
            </a:r>
            <a:r>
              <a:rPr lang="fr-FR" sz="1600" dirty="0">
                <a:solidFill>
                  <a:schemeClr val="tx1"/>
                </a:solidFill>
              </a:rPr>
              <a:t> « synthétiques »</a:t>
            </a:r>
          </a:p>
          <a:p>
            <a:endParaRPr lang="fr-FR" sz="1600" dirty="0">
              <a:solidFill>
                <a:schemeClr val="tx1"/>
              </a:solidFill>
            </a:endParaRPr>
          </a:p>
          <a:p>
            <a:r>
              <a:rPr lang="fr-FR" sz="1600" dirty="0">
                <a:solidFill>
                  <a:schemeClr val="tx1"/>
                </a:solidFill>
              </a:rPr>
              <a:t>Risque</a:t>
            </a:r>
          </a:p>
          <a:p>
            <a:pPr marL="285750" indent="-285750">
              <a:buFontTx/>
              <a:buChar char="-"/>
            </a:pPr>
            <a:r>
              <a:rPr lang="fr-FR" sz="1600" dirty="0">
                <a:solidFill>
                  <a:schemeClr val="tx1"/>
                </a:solidFill>
              </a:rPr>
              <a:t>Perte d’information</a:t>
            </a:r>
          </a:p>
          <a:p>
            <a:pPr marL="285750" indent="-285750">
              <a:buFontTx/>
              <a:buChar char="-"/>
            </a:pPr>
            <a:r>
              <a:rPr lang="fr-FR" sz="1600" dirty="0">
                <a:solidFill>
                  <a:schemeClr val="tx1"/>
                </a:solidFill>
              </a:rPr>
              <a:t>Risque de sous-apprentissage (</a:t>
            </a:r>
            <a:r>
              <a:rPr lang="fr-FR" sz="1600" dirty="0" err="1">
                <a:solidFill>
                  <a:schemeClr val="tx1"/>
                </a:solidFill>
              </a:rPr>
              <a:t>underfitting</a:t>
            </a:r>
            <a:r>
              <a:rPr lang="fr-FR" sz="1600" dirty="0">
                <a:solidFill>
                  <a:schemeClr val="tx1"/>
                </a:solidFill>
              </a:rPr>
              <a:t>): le modèle peut ne pas apprendre suffisamment de la classe majoritaire si trop de données sont supprimées</a:t>
            </a:r>
          </a:p>
        </p:txBody>
      </p:sp>
      <p:sp>
        <p:nvSpPr>
          <p:cNvPr id="9" name="ZoneTexte 8">
            <a:extLst>
              <a:ext uri="{FF2B5EF4-FFF2-40B4-BE49-F238E27FC236}">
                <a16:creationId xmlns:a16="http://schemas.microsoft.com/office/drawing/2014/main" id="{B5ED3601-EA51-BC0C-469E-5623B8535D38}"/>
              </a:ext>
            </a:extLst>
          </p:cNvPr>
          <p:cNvSpPr txBox="1"/>
          <p:nvPr/>
        </p:nvSpPr>
        <p:spPr>
          <a:xfrm>
            <a:off x="1288702" y="1731263"/>
            <a:ext cx="6242016" cy="329766"/>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Benchmarking des modèles</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10" name="Flèche : pentagone 9">
            <a:extLst>
              <a:ext uri="{FF2B5EF4-FFF2-40B4-BE49-F238E27FC236}">
                <a16:creationId xmlns:a16="http://schemas.microsoft.com/office/drawing/2014/main" id="{A942E297-D3A1-701A-AE12-24037E80A0AC}"/>
              </a:ext>
            </a:extLst>
          </p:cNvPr>
          <p:cNvSpPr/>
          <p:nvPr/>
        </p:nvSpPr>
        <p:spPr>
          <a:xfrm>
            <a:off x="299036" y="1711275"/>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4.2</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13" name="Rectangle : coins arrondis 12">
            <a:extLst>
              <a:ext uri="{FF2B5EF4-FFF2-40B4-BE49-F238E27FC236}">
                <a16:creationId xmlns:a16="http://schemas.microsoft.com/office/drawing/2014/main" id="{AD928776-70D5-D798-332E-FEED63E2CEA4}"/>
              </a:ext>
            </a:extLst>
          </p:cNvPr>
          <p:cNvSpPr/>
          <p:nvPr/>
        </p:nvSpPr>
        <p:spPr>
          <a:xfrm>
            <a:off x="10363201" y="2452913"/>
            <a:ext cx="1727200" cy="3410858"/>
          </a:xfrm>
          <a:prstGeom prst="roundRect">
            <a:avLst/>
          </a:prstGeom>
          <a:noFill/>
          <a:ln w="1905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sz="1600" dirty="0">
                <a:solidFill>
                  <a:schemeClr val="tx1"/>
                </a:solidFill>
              </a:rPr>
              <a:t>Evaluation comparative des performances:</a:t>
            </a:r>
          </a:p>
          <a:p>
            <a:pPr algn="ctr"/>
            <a:r>
              <a:rPr lang="fr-FR" sz="1600" dirty="0">
                <a:solidFill>
                  <a:schemeClr val="tx1"/>
                </a:solidFill>
              </a:rPr>
              <a:t>AUC</a:t>
            </a:r>
          </a:p>
          <a:p>
            <a:pPr algn="ctr"/>
            <a:r>
              <a:rPr lang="fr-FR" sz="1600" dirty="0">
                <a:solidFill>
                  <a:schemeClr val="tx1"/>
                </a:solidFill>
              </a:rPr>
              <a:t>Score business</a:t>
            </a:r>
          </a:p>
          <a:p>
            <a:pPr algn="ctr"/>
            <a:r>
              <a:rPr lang="fr-FR" sz="1600" dirty="0">
                <a:solidFill>
                  <a:schemeClr val="tx1"/>
                </a:solidFill>
              </a:rPr>
              <a:t> </a:t>
            </a:r>
          </a:p>
        </p:txBody>
      </p:sp>
      <p:sp>
        <p:nvSpPr>
          <p:cNvPr id="11" name="Ellipse 10">
            <a:extLst>
              <a:ext uri="{FF2B5EF4-FFF2-40B4-BE49-F238E27FC236}">
                <a16:creationId xmlns:a16="http://schemas.microsoft.com/office/drawing/2014/main" id="{79D059CB-D803-CF4A-C75E-CB83985F9D89}"/>
              </a:ext>
            </a:extLst>
          </p:cNvPr>
          <p:cNvSpPr/>
          <p:nvPr/>
        </p:nvSpPr>
        <p:spPr>
          <a:xfrm>
            <a:off x="2099257" y="2163651"/>
            <a:ext cx="528034" cy="41212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rPr>
              <a:t>1</a:t>
            </a:r>
          </a:p>
        </p:txBody>
      </p:sp>
      <p:sp>
        <p:nvSpPr>
          <p:cNvPr id="12" name="Ellipse 11">
            <a:extLst>
              <a:ext uri="{FF2B5EF4-FFF2-40B4-BE49-F238E27FC236}">
                <a16:creationId xmlns:a16="http://schemas.microsoft.com/office/drawing/2014/main" id="{5369F33B-B922-CED2-1411-87DB4A582440}"/>
              </a:ext>
            </a:extLst>
          </p:cNvPr>
          <p:cNvSpPr/>
          <p:nvPr/>
        </p:nvSpPr>
        <p:spPr>
          <a:xfrm>
            <a:off x="7686541" y="2032716"/>
            <a:ext cx="528034" cy="41212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rPr>
              <a:t>2</a:t>
            </a:r>
          </a:p>
        </p:txBody>
      </p:sp>
      <p:sp>
        <p:nvSpPr>
          <p:cNvPr id="16" name="Ellipse 15">
            <a:extLst>
              <a:ext uri="{FF2B5EF4-FFF2-40B4-BE49-F238E27FC236}">
                <a16:creationId xmlns:a16="http://schemas.microsoft.com/office/drawing/2014/main" id="{699E084F-E23D-8C16-CB41-502870E1F87A}"/>
              </a:ext>
            </a:extLst>
          </p:cNvPr>
          <p:cNvSpPr/>
          <p:nvPr/>
        </p:nvSpPr>
        <p:spPr>
          <a:xfrm>
            <a:off x="10970654" y="2676659"/>
            <a:ext cx="528034" cy="412124"/>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ln w="0"/>
                <a:solidFill>
                  <a:schemeClr val="accent1"/>
                </a:solidFill>
                <a:effectLst>
                  <a:outerShdw blurRad="38100" dist="25400" dir="5400000" algn="ctr" rotWithShape="0">
                    <a:srgbClr val="6E747A">
                      <a:alpha val="43000"/>
                    </a:srgbClr>
                  </a:outerShdw>
                </a:effectLst>
              </a:rPr>
              <a:t>3</a:t>
            </a:r>
          </a:p>
        </p:txBody>
      </p:sp>
    </p:spTree>
    <p:extLst>
      <p:ext uri="{BB962C8B-B14F-4D97-AF65-F5344CB8AC3E}">
        <p14:creationId xmlns:p14="http://schemas.microsoft.com/office/powerpoint/2010/main" val="2753639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A1234-FE68-971D-45D7-990BC21D20B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F6F31E3-7A9F-5881-1B54-7894983F2772}"/>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6B8DDC23-0719-4448-6A66-CC5E0466AD25}"/>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2E730E04-022F-5296-7390-FB5B525E1901}"/>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1ABA65C5-E92B-3B3E-9A55-C6E8F93E15A0}"/>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0F0F2A52-AA4D-FFE7-9D97-CF8907DF9E2A}"/>
              </a:ext>
            </a:extLst>
          </p:cNvPr>
          <p:cNvSpPr txBox="1"/>
          <p:nvPr/>
        </p:nvSpPr>
        <p:spPr>
          <a:xfrm>
            <a:off x="612778" y="3494148"/>
            <a:ext cx="5247695" cy="2554106"/>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5. Comparaison des résultats et choix du meilleur algo</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3B9F7369-8329-BDFE-8852-758274B36D23}"/>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56978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16C8B-3C7A-5942-41C2-DFAE50D4FB9D}"/>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D1A29939-99B9-692E-5625-FD18ED583552}"/>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Résultats de la comparaison</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6A3F4F3F-1793-140E-DD75-CAF9A1859CC2}"/>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5.1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pic>
        <p:nvPicPr>
          <p:cNvPr id="9" name="Image 8">
            <a:extLst>
              <a:ext uri="{FF2B5EF4-FFF2-40B4-BE49-F238E27FC236}">
                <a16:creationId xmlns:a16="http://schemas.microsoft.com/office/drawing/2014/main" id="{8919F8D1-DE12-F517-1936-6BA55B901416}"/>
              </a:ext>
            </a:extLst>
          </p:cNvPr>
          <p:cNvPicPr>
            <a:picLocks noChangeAspect="1"/>
          </p:cNvPicPr>
          <p:nvPr/>
        </p:nvPicPr>
        <p:blipFill>
          <a:blip r:embed="rId3"/>
          <a:stretch>
            <a:fillRect/>
          </a:stretch>
        </p:blipFill>
        <p:spPr>
          <a:xfrm>
            <a:off x="1321388" y="554087"/>
            <a:ext cx="3743847" cy="1943371"/>
          </a:xfrm>
          <a:prstGeom prst="rect">
            <a:avLst/>
          </a:prstGeom>
        </p:spPr>
      </p:pic>
      <p:pic>
        <p:nvPicPr>
          <p:cNvPr id="11" name="Image 10">
            <a:extLst>
              <a:ext uri="{FF2B5EF4-FFF2-40B4-BE49-F238E27FC236}">
                <a16:creationId xmlns:a16="http://schemas.microsoft.com/office/drawing/2014/main" id="{A3F81814-5131-B737-870F-80029ACD5A34}"/>
              </a:ext>
            </a:extLst>
          </p:cNvPr>
          <p:cNvPicPr>
            <a:picLocks noChangeAspect="1"/>
          </p:cNvPicPr>
          <p:nvPr/>
        </p:nvPicPr>
        <p:blipFill>
          <a:blip r:embed="rId4"/>
          <a:stretch>
            <a:fillRect/>
          </a:stretch>
        </p:blipFill>
        <p:spPr>
          <a:xfrm>
            <a:off x="6932428" y="156745"/>
            <a:ext cx="5018568" cy="2972219"/>
          </a:xfrm>
          <a:prstGeom prst="rect">
            <a:avLst/>
          </a:prstGeom>
        </p:spPr>
      </p:pic>
      <p:pic>
        <p:nvPicPr>
          <p:cNvPr id="13" name="Image 12">
            <a:extLst>
              <a:ext uri="{FF2B5EF4-FFF2-40B4-BE49-F238E27FC236}">
                <a16:creationId xmlns:a16="http://schemas.microsoft.com/office/drawing/2014/main" id="{6509AAB2-25E6-E680-2E3E-506745C8DFA5}"/>
              </a:ext>
            </a:extLst>
          </p:cNvPr>
          <p:cNvPicPr>
            <a:picLocks noChangeAspect="1"/>
          </p:cNvPicPr>
          <p:nvPr/>
        </p:nvPicPr>
        <p:blipFill>
          <a:blip r:embed="rId5"/>
          <a:stretch>
            <a:fillRect/>
          </a:stretch>
        </p:blipFill>
        <p:spPr>
          <a:xfrm>
            <a:off x="1244008" y="3232296"/>
            <a:ext cx="5031612" cy="3009015"/>
          </a:xfrm>
          <a:prstGeom prst="rect">
            <a:avLst/>
          </a:prstGeom>
        </p:spPr>
      </p:pic>
      <p:pic>
        <p:nvPicPr>
          <p:cNvPr id="15" name="Image 14">
            <a:extLst>
              <a:ext uri="{FF2B5EF4-FFF2-40B4-BE49-F238E27FC236}">
                <a16:creationId xmlns:a16="http://schemas.microsoft.com/office/drawing/2014/main" id="{F52B531A-1762-21BC-BF6E-DF77383A05B1}"/>
              </a:ext>
            </a:extLst>
          </p:cNvPr>
          <p:cNvPicPr>
            <a:picLocks noChangeAspect="1"/>
          </p:cNvPicPr>
          <p:nvPr/>
        </p:nvPicPr>
        <p:blipFill>
          <a:blip r:embed="rId6"/>
          <a:stretch>
            <a:fillRect/>
          </a:stretch>
        </p:blipFill>
        <p:spPr>
          <a:xfrm>
            <a:off x="6870404" y="3189766"/>
            <a:ext cx="5068012" cy="2962931"/>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Encre 15">
                <a:extLst>
                  <a:ext uri="{FF2B5EF4-FFF2-40B4-BE49-F238E27FC236}">
                    <a16:creationId xmlns:a16="http://schemas.microsoft.com/office/drawing/2014/main" id="{F7223ED1-1F9C-584F-8555-32396012E6E9}"/>
                  </a:ext>
                </a:extLst>
              </p14:cNvPr>
              <p14:cNvContentPartPr/>
              <p14:nvPr/>
            </p14:nvContentPartPr>
            <p14:xfrm>
              <a:off x="11321498" y="1072792"/>
              <a:ext cx="789120" cy="2063813"/>
            </p14:xfrm>
          </p:contentPart>
        </mc:Choice>
        <mc:Fallback xmlns="">
          <p:pic>
            <p:nvPicPr>
              <p:cNvPr id="16" name="Encre 15">
                <a:extLst>
                  <a:ext uri="{FF2B5EF4-FFF2-40B4-BE49-F238E27FC236}">
                    <a16:creationId xmlns:a16="http://schemas.microsoft.com/office/drawing/2014/main" id="{F7223ED1-1F9C-584F-8555-32396012E6E9}"/>
                  </a:ext>
                </a:extLst>
              </p:cNvPr>
              <p:cNvPicPr/>
              <p:nvPr/>
            </p:nvPicPr>
            <p:blipFill>
              <a:blip r:embed="rId8"/>
              <a:stretch>
                <a:fillRect/>
              </a:stretch>
            </p:blipFill>
            <p:spPr>
              <a:xfrm>
                <a:off x="11267858" y="965155"/>
                <a:ext cx="896760" cy="227944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Encre 16">
                <a:extLst>
                  <a:ext uri="{FF2B5EF4-FFF2-40B4-BE49-F238E27FC236}">
                    <a16:creationId xmlns:a16="http://schemas.microsoft.com/office/drawing/2014/main" id="{03D9DCDA-7788-EEA2-3E78-6C2536B19720}"/>
                  </a:ext>
                </a:extLst>
              </p14:cNvPr>
              <p14:cNvContentPartPr/>
              <p14:nvPr/>
            </p14:nvContentPartPr>
            <p14:xfrm>
              <a:off x="5654018" y="3231586"/>
              <a:ext cx="1002600" cy="3041623"/>
            </p14:xfrm>
          </p:contentPart>
        </mc:Choice>
        <mc:Fallback xmlns="">
          <p:pic>
            <p:nvPicPr>
              <p:cNvPr id="17" name="Encre 16">
                <a:extLst>
                  <a:ext uri="{FF2B5EF4-FFF2-40B4-BE49-F238E27FC236}">
                    <a16:creationId xmlns:a16="http://schemas.microsoft.com/office/drawing/2014/main" id="{03D9DCDA-7788-EEA2-3E78-6C2536B19720}"/>
                  </a:ext>
                </a:extLst>
              </p:cNvPr>
              <p:cNvPicPr/>
              <p:nvPr/>
            </p:nvPicPr>
            <p:blipFill>
              <a:blip r:embed="rId10"/>
              <a:stretch>
                <a:fillRect/>
              </a:stretch>
            </p:blipFill>
            <p:spPr>
              <a:xfrm>
                <a:off x="5600378" y="3123947"/>
                <a:ext cx="1110240" cy="3257262"/>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Encre 17">
                <a:extLst>
                  <a:ext uri="{FF2B5EF4-FFF2-40B4-BE49-F238E27FC236}">
                    <a16:creationId xmlns:a16="http://schemas.microsoft.com/office/drawing/2014/main" id="{BA6F3E1B-A4BC-04C9-DEFA-847168464077}"/>
                  </a:ext>
                </a:extLst>
              </p14:cNvPr>
              <p14:cNvContentPartPr/>
              <p14:nvPr/>
            </p14:nvContentPartPr>
            <p14:xfrm>
              <a:off x="11397985" y="5452108"/>
              <a:ext cx="637920" cy="791280"/>
            </p14:xfrm>
          </p:contentPart>
        </mc:Choice>
        <mc:Fallback xmlns="">
          <p:pic>
            <p:nvPicPr>
              <p:cNvPr id="18" name="Encre 17">
                <a:extLst>
                  <a:ext uri="{FF2B5EF4-FFF2-40B4-BE49-F238E27FC236}">
                    <a16:creationId xmlns:a16="http://schemas.microsoft.com/office/drawing/2014/main" id="{BA6F3E1B-A4BC-04C9-DEFA-847168464077}"/>
                  </a:ext>
                </a:extLst>
              </p:cNvPr>
              <p:cNvPicPr/>
              <p:nvPr/>
            </p:nvPicPr>
            <p:blipFill>
              <a:blip r:embed="rId12"/>
              <a:stretch>
                <a:fillRect/>
              </a:stretch>
            </p:blipFill>
            <p:spPr>
              <a:xfrm>
                <a:off x="11344345" y="5344468"/>
                <a:ext cx="745560" cy="1006920"/>
              </a:xfrm>
              <a:prstGeom prst="rect">
                <a:avLst/>
              </a:prstGeom>
            </p:spPr>
          </p:pic>
        </mc:Fallback>
      </mc:AlternateContent>
      <p:sp>
        <p:nvSpPr>
          <p:cNvPr id="19" name="Rectangle : coins arrondis 18">
            <a:extLst>
              <a:ext uri="{FF2B5EF4-FFF2-40B4-BE49-F238E27FC236}">
                <a16:creationId xmlns:a16="http://schemas.microsoft.com/office/drawing/2014/main" id="{C6A63735-70FC-D613-E767-531222BD4972}"/>
              </a:ext>
            </a:extLst>
          </p:cNvPr>
          <p:cNvSpPr/>
          <p:nvPr/>
        </p:nvSpPr>
        <p:spPr>
          <a:xfrm>
            <a:off x="382772" y="2551814"/>
            <a:ext cx="6358269" cy="563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a:t>Meilleurs params : {'lgbmclassifier__n_estimators': 100, 'lgbmclassifier__max_depth': 7, 'lgbmclassifier__learning_rate': 0.05, 'lgbmclassifier__is_unbalance': False} Meilleur business score : -30589.0 AUC : 0.7637591697248778 Fitting time 7.491894245147705</a:t>
            </a:r>
          </a:p>
        </p:txBody>
      </p:sp>
    </p:spTree>
    <p:extLst>
      <p:ext uri="{BB962C8B-B14F-4D97-AF65-F5344CB8AC3E}">
        <p14:creationId xmlns:p14="http://schemas.microsoft.com/office/powerpoint/2010/main" val="64221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5B307-6B4D-933B-B59A-D25803F408B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F105DA-EAAF-EBD0-B0C5-4B5C8A8104F2}"/>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E6A3547A-2EDD-3827-8E5B-1A0111C5A142}"/>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6D951104-44EB-4685-7B52-26CD95A070FC}"/>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0618F988-823D-6A28-89B4-266BA5CA8FE7}"/>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CC49BED2-3074-A165-5F95-B37C81BB8B1C}"/>
              </a:ext>
            </a:extLst>
          </p:cNvPr>
          <p:cNvSpPr txBox="1"/>
          <p:nvPr/>
        </p:nvSpPr>
        <p:spPr>
          <a:xfrm>
            <a:off x="612778" y="3494148"/>
            <a:ext cx="5247695" cy="1938553"/>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6. Tuning du seuil de classification</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DFED9D8D-712D-873C-3C54-E0453F09F8A0}"/>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35045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2A043-37BA-9AB6-AB0E-BA17359E09D0}"/>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E285E223-CCB9-CAA8-CC71-905647A27E21}"/>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LGBM avec </a:t>
            </a:r>
            <a:r>
              <a:rPr lang="fr-FR" sz="2000" b="1" dirty="0" err="1">
                <a:solidFill>
                  <a:srgbClr val="385723"/>
                </a:solidFill>
                <a:latin typeface="BNPP Sans Light"/>
              </a:rPr>
              <a:t>undersampling</a:t>
            </a:r>
            <a:r>
              <a:rPr lang="fr-FR" sz="2000" b="1" dirty="0">
                <a:solidFill>
                  <a:srgbClr val="385723"/>
                </a:solidFill>
                <a:latin typeface="BNPP Sans Light"/>
              </a:rPr>
              <a:t> - Seuil de classification </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DD339CEE-4BB3-5207-346A-7187C7CB2857}"/>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6.1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2" name="Rectangle 1">
            <a:extLst>
              <a:ext uri="{FF2B5EF4-FFF2-40B4-BE49-F238E27FC236}">
                <a16:creationId xmlns:a16="http://schemas.microsoft.com/office/drawing/2014/main" id="{53FDB52D-7C29-6DB0-15C8-888FF064A8A9}"/>
              </a:ext>
            </a:extLst>
          </p:cNvPr>
          <p:cNvSpPr/>
          <p:nvPr/>
        </p:nvSpPr>
        <p:spPr>
          <a:xfrm>
            <a:off x="797442" y="861237"/>
            <a:ext cx="3530009" cy="14991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Principe: trouver le meilleur seuil en appliquant les seuils entre 0,2 et 0,8 avec un pas de 0,05</a:t>
            </a:r>
          </a:p>
        </p:txBody>
      </p:sp>
      <p:pic>
        <p:nvPicPr>
          <p:cNvPr id="6" name="Image 5">
            <a:extLst>
              <a:ext uri="{FF2B5EF4-FFF2-40B4-BE49-F238E27FC236}">
                <a16:creationId xmlns:a16="http://schemas.microsoft.com/office/drawing/2014/main" id="{D8D6EF18-1569-1765-0A3A-B4B9D712762F}"/>
              </a:ext>
            </a:extLst>
          </p:cNvPr>
          <p:cNvPicPr>
            <a:picLocks noChangeAspect="1"/>
          </p:cNvPicPr>
          <p:nvPr/>
        </p:nvPicPr>
        <p:blipFill>
          <a:blip r:embed="rId3"/>
          <a:stretch>
            <a:fillRect/>
          </a:stretch>
        </p:blipFill>
        <p:spPr>
          <a:xfrm>
            <a:off x="5396171" y="913775"/>
            <a:ext cx="5801535" cy="4201111"/>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Encre 7">
                <a:extLst>
                  <a:ext uri="{FF2B5EF4-FFF2-40B4-BE49-F238E27FC236}">
                    <a16:creationId xmlns:a16="http://schemas.microsoft.com/office/drawing/2014/main" id="{318AB1B7-9A18-175D-62D7-58DB5909E2D6}"/>
                  </a:ext>
                </a:extLst>
              </p14:cNvPr>
              <p14:cNvContentPartPr/>
              <p14:nvPr/>
            </p14:nvContentPartPr>
            <p14:xfrm>
              <a:off x="8558967" y="4634632"/>
              <a:ext cx="385920" cy="23040"/>
            </p14:xfrm>
          </p:contentPart>
        </mc:Choice>
        <mc:Fallback xmlns="">
          <p:pic>
            <p:nvPicPr>
              <p:cNvPr id="8" name="Encre 7">
                <a:extLst>
                  <a:ext uri="{FF2B5EF4-FFF2-40B4-BE49-F238E27FC236}">
                    <a16:creationId xmlns:a16="http://schemas.microsoft.com/office/drawing/2014/main" id="{318AB1B7-9A18-175D-62D7-58DB5909E2D6}"/>
                  </a:ext>
                </a:extLst>
              </p:cNvPr>
              <p:cNvPicPr/>
              <p:nvPr/>
            </p:nvPicPr>
            <p:blipFill>
              <a:blip r:embed="rId5"/>
              <a:stretch>
                <a:fillRect/>
              </a:stretch>
            </p:blipFill>
            <p:spPr>
              <a:xfrm>
                <a:off x="8505327" y="4526992"/>
                <a:ext cx="493560" cy="238680"/>
              </a:xfrm>
              <a:prstGeom prst="rect">
                <a:avLst/>
              </a:prstGeom>
            </p:spPr>
          </p:pic>
        </mc:Fallback>
      </mc:AlternateContent>
      <p:sp>
        <p:nvSpPr>
          <p:cNvPr id="12" name="ZoneTexte 11">
            <a:extLst>
              <a:ext uri="{FF2B5EF4-FFF2-40B4-BE49-F238E27FC236}">
                <a16:creationId xmlns:a16="http://schemas.microsoft.com/office/drawing/2014/main" id="{4875A9E0-C34B-E80A-899E-715E49FDEA49}"/>
              </a:ext>
            </a:extLst>
          </p:cNvPr>
          <p:cNvSpPr txBox="1"/>
          <p:nvPr/>
        </p:nvSpPr>
        <p:spPr>
          <a:xfrm>
            <a:off x="2166384" y="5338672"/>
            <a:ext cx="6097772" cy="646331"/>
          </a:xfrm>
          <a:prstGeom prst="rect">
            <a:avLst/>
          </a:prstGeom>
          <a:noFill/>
        </p:spPr>
        <p:txBody>
          <a:bodyPr wrap="square">
            <a:spAutoFit/>
          </a:bodyPr>
          <a:lstStyle/>
          <a:p>
            <a:r>
              <a:rPr lang="en-US" dirty="0"/>
              <a:t>The best threshold based on the business score is: 0.5</a:t>
            </a:r>
          </a:p>
          <a:p>
            <a:r>
              <a:rPr lang="en-US" dirty="0"/>
              <a:t>The business score at this threshold is: -30682.2</a:t>
            </a:r>
            <a:endParaRPr lang="fr-FR" dirty="0"/>
          </a:p>
        </p:txBody>
      </p:sp>
    </p:spTree>
    <p:extLst>
      <p:ext uri="{BB962C8B-B14F-4D97-AF65-F5344CB8AC3E}">
        <p14:creationId xmlns:p14="http://schemas.microsoft.com/office/powerpoint/2010/main" val="94638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4307B10E-88D1-A88A-A28E-A92186C451B0}"/>
              </a:ext>
            </a:extLst>
          </p:cNvPr>
          <p:cNvSpPr/>
          <p:nvPr/>
        </p:nvSpPr>
        <p:spPr>
          <a:xfrm>
            <a:off x="305354" y="2518409"/>
            <a:ext cx="11339298" cy="248902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400" b="1" dirty="0">
                <a:solidFill>
                  <a:schemeClr val="tx1"/>
                </a:solidFill>
              </a:rPr>
              <a:t>OBJECTIFS et MISSIONS</a:t>
            </a:r>
          </a:p>
          <a:p>
            <a:pPr marL="742950" lvl="1" indent="-285750" algn="just">
              <a:buFont typeface="Courier New" panose="02070309020205020404" pitchFamily="49" charset="0"/>
              <a:buChar char="o"/>
            </a:pPr>
            <a:r>
              <a:rPr lang="fr-FR" b="1" i="0" dirty="0">
                <a:solidFill>
                  <a:srgbClr val="271A38"/>
                </a:solidFill>
                <a:effectLst/>
                <a:latin typeface="Inter"/>
              </a:rPr>
              <a:t>Mettre en œuvre un outil de « </a:t>
            </a:r>
            <a:r>
              <a:rPr lang="fr-FR" b="1" i="0" dirty="0" err="1">
                <a:solidFill>
                  <a:srgbClr val="271A38"/>
                </a:solidFill>
                <a:effectLst/>
                <a:latin typeface="Inter"/>
              </a:rPr>
              <a:t>scoring</a:t>
            </a:r>
            <a:r>
              <a:rPr lang="fr-FR" b="1" i="0" dirty="0">
                <a:solidFill>
                  <a:srgbClr val="271A38"/>
                </a:solidFill>
                <a:effectLst/>
                <a:latin typeface="Inter"/>
              </a:rPr>
              <a:t> crédit » pour évaluer la probabilité </a:t>
            </a:r>
            <a:r>
              <a:rPr lang="fr-FR" b="0" i="0" dirty="0">
                <a:solidFill>
                  <a:srgbClr val="271A38"/>
                </a:solidFill>
                <a:effectLst/>
                <a:latin typeface="Inter"/>
              </a:rPr>
              <a:t>qu’un client rembourse son prêt, même en l’absence ou avec un faible historique de crédit,</a:t>
            </a:r>
          </a:p>
          <a:p>
            <a:pPr marL="742950" lvl="1" indent="-285750" algn="just">
              <a:buFont typeface="Courier New" panose="02070309020205020404" pitchFamily="49" charset="0"/>
              <a:buChar char="o"/>
            </a:pPr>
            <a:r>
              <a:rPr lang="fr-FR" dirty="0">
                <a:solidFill>
                  <a:srgbClr val="271A38"/>
                </a:solidFill>
                <a:latin typeface="Inter"/>
              </a:rPr>
              <a:t>Développer un tableau de bord </a:t>
            </a:r>
            <a:r>
              <a:rPr lang="fr-FR" dirty="0" err="1">
                <a:solidFill>
                  <a:srgbClr val="271A38"/>
                </a:solidFill>
                <a:latin typeface="Inter"/>
              </a:rPr>
              <a:t>intéractif</a:t>
            </a:r>
            <a:r>
              <a:rPr lang="fr-FR" dirty="0">
                <a:solidFill>
                  <a:srgbClr val="271A38"/>
                </a:solidFill>
                <a:latin typeface="Inter"/>
              </a:rPr>
              <a:t> garantissant une transparence totale sur les décisions d’octroi de crédit</a:t>
            </a:r>
            <a:endParaRPr lang="fr-FR" b="0" i="0" dirty="0">
              <a:solidFill>
                <a:srgbClr val="271A38"/>
              </a:solidFill>
              <a:effectLst/>
              <a:latin typeface="Inter"/>
            </a:endParaRPr>
          </a:p>
          <a:p>
            <a:pPr lvl="1" algn="just"/>
            <a:r>
              <a:rPr lang="fr-FR" dirty="0">
                <a:solidFill>
                  <a:srgbClr val="271A38"/>
                </a:solidFill>
                <a:latin typeface="Inter"/>
                <a:sym typeface="Wingdings" panose="05000000000000000000" pitchFamily="2" charset="2"/>
              </a:rPr>
              <a:t> </a:t>
            </a:r>
            <a:r>
              <a:rPr lang="fr-FR" dirty="0">
                <a:solidFill>
                  <a:srgbClr val="271A38"/>
                </a:solidFill>
                <a:latin typeface="Inter"/>
              </a:rPr>
              <a:t>Mission: </a:t>
            </a:r>
            <a:r>
              <a:rPr lang="fr-FR" b="0" i="0" dirty="0">
                <a:solidFill>
                  <a:srgbClr val="271A38"/>
                </a:solidFill>
                <a:effectLst/>
                <a:latin typeface="Inter"/>
              </a:rPr>
              <a:t>développer un </a:t>
            </a:r>
            <a:r>
              <a:rPr lang="fr-FR" b="1" i="0" dirty="0">
                <a:solidFill>
                  <a:srgbClr val="271A38"/>
                </a:solidFill>
                <a:effectLst/>
                <a:latin typeface="Inter"/>
              </a:rPr>
              <a:t>algorithme de classification performant,</a:t>
            </a:r>
            <a:r>
              <a:rPr lang="fr-FR" b="0" i="0" dirty="0">
                <a:solidFill>
                  <a:srgbClr val="271A38"/>
                </a:solidFill>
                <a:effectLst/>
                <a:latin typeface="Inter"/>
              </a:rPr>
              <a:t> en s’appuyant sur des sources de données variées et hétérogènes, pour répondre aux enjeux du </a:t>
            </a:r>
            <a:r>
              <a:rPr lang="fr-FR" b="0" i="0" dirty="0" err="1">
                <a:solidFill>
                  <a:srgbClr val="271A38"/>
                </a:solidFill>
                <a:effectLst/>
                <a:latin typeface="Inter"/>
              </a:rPr>
              <a:t>scoring</a:t>
            </a:r>
            <a:r>
              <a:rPr lang="fr-FR" b="0" i="0" dirty="0">
                <a:solidFill>
                  <a:srgbClr val="271A38"/>
                </a:solidFill>
                <a:effectLst/>
                <a:latin typeface="Inter"/>
              </a:rPr>
              <a:t> et améliorer la prise de décision.</a:t>
            </a:r>
            <a:endParaRPr lang="fr-FR" dirty="0">
              <a:solidFill>
                <a:srgbClr val="271A38"/>
              </a:solidFill>
              <a:latin typeface="Inter"/>
            </a:endParaRPr>
          </a:p>
        </p:txBody>
      </p:sp>
      <p:sp>
        <p:nvSpPr>
          <p:cNvPr id="5" name="Rectangle : coins arrondis 4">
            <a:extLst>
              <a:ext uri="{FF2B5EF4-FFF2-40B4-BE49-F238E27FC236}">
                <a16:creationId xmlns:a16="http://schemas.microsoft.com/office/drawing/2014/main" id="{39773006-5F92-C421-2D89-20124CA26629}"/>
              </a:ext>
            </a:extLst>
          </p:cNvPr>
          <p:cNvSpPr/>
          <p:nvPr/>
        </p:nvSpPr>
        <p:spPr>
          <a:xfrm>
            <a:off x="300902" y="859853"/>
            <a:ext cx="11424671" cy="144330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fr-FR" sz="2400" b="1" dirty="0">
                <a:solidFill>
                  <a:schemeClr val="tx1"/>
                </a:solidFill>
              </a:rPr>
              <a:t>Société « Prêt à dépenser »</a:t>
            </a:r>
          </a:p>
          <a:p>
            <a:pPr marL="1200150" lvl="2" indent="-285750">
              <a:lnSpc>
                <a:spcPct val="100000"/>
              </a:lnSpc>
              <a:buFont typeface="Courier New" panose="02070309020205020404" pitchFamily="49" charset="0"/>
              <a:buChar char="o"/>
            </a:pPr>
            <a:r>
              <a:rPr lang="fr-FR" b="0" i="0" dirty="0">
                <a:solidFill>
                  <a:srgbClr val="271A38"/>
                </a:solidFill>
                <a:effectLst/>
                <a:latin typeface="Inter"/>
              </a:rPr>
              <a:t>entreprise qui propose des crédits à la consommation </a:t>
            </a:r>
            <a:r>
              <a:rPr lang="fr-FR" b="0" i="0" dirty="0">
                <a:solidFill>
                  <a:srgbClr val="FF0000"/>
                </a:solidFill>
                <a:effectLst/>
                <a:latin typeface="Inter"/>
              </a:rPr>
              <a:t>pour des </a:t>
            </a:r>
            <a:r>
              <a:rPr lang="fr-FR" dirty="0">
                <a:solidFill>
                  <a:srgbClr val="FF0000"/>
                </a:solidFill>
                <a:latin typeface="Inter"/>
              </a:rPr>
              <a:t>personnes </a:t>
            </a:r>
            <a:r>
              <a:rPr lang="fr-FR" b="0" i="0" dirty="0">
                <a:solidFill>
                  <a:srgbClr val="FF0000"/>
                </a:solidFill>
                <a:effectLst/>
                <a:latin typeface="Inter"/>
              </a:rPr>
              <a:t>ayant peu ou pas du tout d’historique de prêt</a:t>
            </a:r>
            <a:endParaRPr lang="fr-FR" sz="1100" dirty="0">
              <a:solidFill>
                <a:srgbClr val="FF0000"/>
              </a:solidFill>
            </a:endParaRPr>
          </a:p>
        </p:txBody>
      </p:sp>
    </p:spTree>
    <p:extLst>
      <p:ext uri="{BB962C8B-B14F-4D97-AF65-F5344CB8AC3E}">
        <p14:creationId xmlns:p14="http://schemas.microsoft.com/office/powerpoint/2010/main" val="258666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EA5B9-0C3D-3410-1EBA-F05DBDA79D02}"/>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446E519C-A422-A444-51C0-A24F6A0F007B}"/>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LGBM avec </a:t>
            </a:r>
            <a:r>
              <a:rPr lang="fr-FR" sz="2000" b="1" dirty="0" err="1">
                <a:solidFill>
                  <a:srgbClr val="385723"/>
                </a:solidFill>
                <a:latin typeface="BNPP Sans Light"/>
              </a:rPr>
              <a:t>undersampling</a:t>
            </a:r>
            <a:r>
              <a:rPr lang="fr-FR" sz="2000" b="1" dirty="0">
                <a:solidFill>
                  <a:srgbClr val="385723"/>
                </a:solidFill>
                <a:latin typeface="BNPP Sans Light"/>
              </a:rPr>
              <a:t> – </a:t>
            </a:r>
            <a:r>
              <a:rPr lang="fr-FR" sz="2000" b="1" dirty="0" err="1">
                <a:solidFill>
                  <a:srgbClr val="385723"/>
                </a:solidFill>
                <a:latin typeface="BNPP Sans Light"/>
              </a:rPr>
              <a:t>Feature</a:t>
            </a:r>
            <a:r>
              <a:rPr lang="fr-FR" sz="2000" b="1" dirty="0">
                <a:solidFill>
                  <a:srgbClr val="385723"/>
                </a:solidFill>
                <a:latin typeface="BNPP Sans Light"/>
              </a:rPr>
              <a:t> importance</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FD97B7B0-7774-E767-791F-E9B45E1EC6A1}"/>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6.2</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grpSp>
        <p:nvGrpSpPr>
          <p:cNvPr id="11" name="Groupe 10">
            <a:extLst>
              <a:ext uri="{FF2B5EF4-FFF2-40B4-BE49-F238E27FC236}">
                <a16:creationId xmlns:a16="http://schemas.microsoft.com/office/drawing/2014/main" id="{CF647E1E-1C89-DF0C-76D7-7A010A0849F3}"/>
              </a:ext>
            </a:extLst>
          </p:cNvPr>
          <p:cNvGrpSpPr/>
          <p:nvPr/>
        </p:nvGrpSpPr>
        <p:grpSpPr>
          <a:xfrm>
            <a:off x="323531" y="1031358"/>
            <a:ext cx="4535548" cy="5694786"/>
            <a:chOff x="408592" y="669851"/>
            <a:chExt cx="4535548" cy="5694786"/>
          </a:xfrm>
        </p:grpSpPr>
        <p:pic>
          <p:nvPicPr>
            <p:cNvPr id="7" name="Image 6">
              <a:extLst>
                <a:ext uri="{FF2B5EF4-FFF2-40B4-BE49-F238E27FC236}">
                  <a16:creationId xmlns:a16="http://schemas.microsoft.com/office/drawing/2014/main" id="{DCD4CCF0-D25E-2CEF-DE35-BFCEF83ADBAD}"/>
                </a:ext>
              </a:extLst>
            </p:cNvPr>
            <p:cNvPicPr>
              <a:picLocks noChangeAspect="1"/>
            </p:cNvPicPr>
            <p:nvPr/>
          </p:nvPicPr>
          <p:blipFill>
            <a:blip r:embed="rId3"/>
            <a:stretch>
              <a:fillRect/>
            </a:stretch>
          </p:blipFill>
          <p:spPr>
            <a:xfrm>
              <a:off x="408592" y="669851"/>
              <a:ext cx="4524916" cy="4348716"/>
            </a:xfrm>
            <a:prstGeom prst="rect">
              <a:avLst/>
            </a:prstGeom>
          </p:spPr>
        </p:pic>
        <p:pic>
          <p:nvPicPr>
            <p:cNvPr id="10" name="Image 9">
              <a:extLst>
                <a:ext uri="{FF2B5EF4-FFF2-40B4-BE49-F238E27FC236}">
                  <a16:creationId xmlns:a16="http://schemas.microsoft.com/office/drawing/2014/main" id="{EB9B7078-171E-DF52-7748-A7AE241EA825}"/>
                </a:ext>
              </a:extLst>
            </p:cNvPr>
            <p:cNvPicPr>
              <a:picLocks noChangeAspect="1"/>
            </p:cNvPicPr>
            <p:nvPr/>
          </p:nvPicPr>
          <p:blipFill>
            <a:blip r:embed="rId4"/>
            <a:stretch>
              <a:fillRect/>
            </a:stretch>
          </p:blipFill>
          <p:spPr>
            <a:xfrm>
              <a:off x="409129" y="5024133"/>
              <a:ext cx="4535011" cy="1340504"/>
            </a:xfrm>
            <a:prstGeom prst="rect">
              <a:avLst/>
            </a:prstGeom>
          </p:spPr>
        </p:pic>
      </p:grpSp>
      <p:sp>
        <p:nvSpPr>
          <p:cNvPr id="13" name="Rectangle : coins arrondis 12">
            <a:extLst>
              <a:ext uri="{FF2B5EF4-FFF2-40B4-BE49-F238E27FC236}">
                <a16:creationId xmlns:a16="http://schemas.microsoft.com/office/drawing/2014/main" id="{107DFEA9-1736-D412-D95C-2E2A64A59D15}"/>
              </a:ext>
            </a:extLst>
          </p:cNvPr>
          <p:cNvSpPr/>
          <p:nvPr/>
        </p:nvSpPr>
        <p:spPr>
          <a:xfrm>
            <a:off x="914400" y="691116"/>
            <a:ext cx="3200400" cy="297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Importance globale</a:t>
            </a:r>
          </a:p>
        </p:txBody>
      </p:sp>
      <p:sp>
        <p:nvSpPr>
          <p:cNvPr id="14" name="Rectangle : coins arrondis 13">
            <a:extLst>
              <a:ext uri="{FF2B5EF4-FFF2-40B4-BE49-F238E27FC236}">
                <a16:creationId xmlns:a16="http://schemas.microsoft.com/office/drawing/2014/main" id="{F7413A34-6D08-2189-CEAF-F809A08F4FB6}"/>
              </a:ext>
            </a:extLst>
          </p:cNvPr>
          <p:cNvSpPr/>
          <p:nvPr/>
        </p:nvSpPr>
        <p:spPr>
          <a:xfrm>
            <a:off x="7031665" y="630865"/>
            <a:ext cx="3200400" cy="297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Importance locale</a:t>
            </a:r>
          </a:p>
        </p:txBody>
      </p:sp>
      <p:pic>
        <p:nvPicPr>
          <p:cNvPr id="16" name="Image 15">
            <a:extLst>
              <a:ext uri="{FF2B5EF4-FFF2-40B4-BE49-F238E27FC236}">
                <a16:creationId xmlns:a16="http://schemas.microsoft.com/office/drawing/2014/main" id="{095440F8-AE0C-6605-A444-33DB55D89D6F}"/>
              </a:ext>
            </a:extLst>
          </p:cNvPr>
          <p:cNvPicPr>
            <a:picLocks noChangeAspect="1"/>
          </p:cNvPicPr>
          <p:nvPr/>
        </p:nvPicPr>
        <p:blipFill>
          <a:blip r:embed="rId5"/>
          <a:stretch>
            <a:fillRect/>
          </a:stretch>
        </p:blipFill>
        <p:spPr>
          <a:xfrm>
            <a:off x="5117906" y="1265274"/>
            <a:ext cx="6791845" cy="3516345"/>
          </a:xfrm>
          <a:prstGeom prst="rect">
            <a:avLst/>
          </a:prstGeom>
        </p:spPr>
      </p:pic>
    </p:spTree>
    <p:extLst>
      <p:ext uri="{BB962C8B-B14F-4D97-AF65-F5344CB8AC3E}">
        <p14:creationId xmlns:p14="http://schemas.microsoft.com/office/powerpoint/2010/main" val="281652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586DA-3AED-E585-5CFE-FEFA3E7C4854}"/>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9838DE9B-A2DC-9D73-7AB0-CE367DC11C79}"/>
              </a:ext>
            </a:extLst>
          </p:cNvPr>
          <p:cNvSpPr txBox="1"/>
          <p:nvPr/>
        </p:nvSpPr>
        <p:spPr>
          <a:xfrm>
            <a:off x="1426588" y="214520"/>
            <a:ext cx="10492510"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LGBM avec </a:t>
            </a:r>
            <a:r>
              <a:rPr lang="fr-FR" sz="2000" b="1" dirty="0" err="1">
                <a:solidFill>
                  <a:srgbClr val="385723"/>
                </a:solidFill>
                <a:latin typeface="BNPP Sans Light"/>
              </a:rPr>
              <a:t>undersampling</a:t>
            </a:r>
            <a:r>
              <a:rPr lang="fr-FR" sz="2000" b="1" dirty="0">
                <a:solidFill>
                  <a:srgbClr val="385723"/>
                </a:solidFill>
                <a:latin typeface="BNPP Sans Light"/>
              </a:rPr>
              <a:t> – </a:t>
            </a:r>
            <a:r>
              <a:rPr lang="fr-FR" sz="1600" b="1" dirty="0">
                <a:solidFill>
                  <a:srgbClr val="385723"/>
                </a:solidFill>
                <a:latin typeface="BNPP Sans Light"/>
              </a:rPr>
              <a:t>Résumé global basé sur les impacts locaux de chaque caractéristique</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AC766904-0594-4869-6EA9-0A057AC0A930}"/>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6.3</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grpSp>
        <p:nvGrpSpPr>
          <p:cNvPr id="9" name="Groupe 8">
            <a:extLst>
              <a:ext uri="{FF2B5EF4-FFF2-40B4-BE49-F238E27FC236}">
                <a16:creationId xmlns:a16="http://schemas.microsoft.com/office/drawing/2014/main" id="{661928C5-8CCA-7159-0C99-A53158266C0E}"/>
              </a:ext>
            </a:extLst>
          </p:cNvPr>
          <p:cNvGrpSpPr/>
          <p:nvPr/>
        </p:nvGrpSpPr>
        <p:grpSpPr>
          <a:xfrm>
            <a:off x="590844" y="861236"/>
            <a:ext cx="3903327" cy="4495483"/>
            <a:chOff x="590844" y="861236"/>
            <a:chExt cx="3903327" cy="4495483"/>
          </a:xfrm>
        </p:grpSpPr>
        <p:pic>
          <p:nvPicPr>
            <p:cNvPr id="3" name="Image 2">
              <a:extLst>
                <a:ext uri="{FF2B5EF4-FFF2-40B4-BE49-F238E27FC236}">
                  <a16:creationId xmlns:a16="http://schemas.microsoft.com/office/drawing/2014/main" id="{B1160C21-36F6-FE02-0F72-E63816E64547}"/>
                </a:ext>
              </a:extLst>
            </p:cNvPr>
            <p:cNvPicPr>
              <a:picLocks noChangeAspect="1"/>
            </p:cNvPicPr>
            <p:nvPr/>
          </p:nvPicPr>
          <p:blipFill>
            <a:blip r:embed="rId3"/>
            <a:stretch>
              <a:fillRect/>
            </a:stretch>
          </p:blipFill>
          <p:spPr>
            <a:xfrm>
              <a:off x="590844" y="861236"/>
              <a:ext cx="3903327" cy="4359349"/>
            </a:xfrm>
            <a:prstGeom prst="rect">
              <a:avLst/>
            </a:prstGeom>
          </p:spPr>
        </p:pic>
        <p:pic>
          <p:nvPicPr>
            <p:cNvPr id="8" name="Image 7">
              <a:extLst>
                <a:ext uri="{FF2B5EF4-FFF2-40B4-BE49-F238E27FC236}">
                  <a16:creationId xmlns:a16="http://schemas.microsoft.com/office/drawing/2014/main" id="{AF3BB71B-5B60-032A-09FF-6650D997B8DE}"/>
                </a:ext>
              </a:extLst>
            </p:cNvPr>
            <p:cNvPicPr>
              <a:picLocks noChangeAspect="1"/>
            </p:cNvPicPr>
            <p:nvPr/>
          </p:nvPicPr>
          <p:blipFill>
            <a:blip r:embed="rId4"/>
            <a:stretch>
              <a:fillRect/>
            </a:stretch>
          </p:blipFill>
          <p:spPr>
            <a:xfrm>
              <a:off x="2631899" y="5239802"/>
              <a:ext cx="1631757" cy="116917"/>
            </a:xfrm>
            <a:prstGeom prst="rect">
              <a:avLst/>
            </a:prstGeom>
          </p:spPr>
        </p:pic>
      </p:grpSp>
    </p:spTree>
    <p:extLst>
      <p:ext uri="{BB962C8B-B14F-4D97-AF65-F5344CB8AC3E}">
        <p14:creationId xmlns:p14="http://schemas.microsoft.com/office/powerpoint/2010/main" val="33849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D2991-3477-0CF8-6EBA-3E6A011FFA2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D505A4-20E6-0ABE-CFBA-D5E387B08488}"/>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A66171AA-A4F8-5799-D693-26DBEB23F5F5}"/>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25801D31-5D1B-5F4B-B31E-D672C08C91FB}"/>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990333E4-46AA-B0AE-917C-AF68EAE743D4}"/>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CB8AE322-453B-24F0-513F-BD9BCA43DC53}"/>
              </a:ext>
            </a:extLst>
          </p:cNvPr>
          <p:cNvSpPr txBox="1"/>
          <p:nvPr/>
        </p:nvSpPr>
        <p:spPr>
          <a:xfrm>
            <a:off x="612778" y="3494148"/>
            <a:ext cx="5247695" cy="1938553"/>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7. Simulation Data Drift</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554DFD80-C726-7045-ABC7-0EEB27E32496}"/>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349929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7FED2-B5D8-78F4-C0AA-FD368EBF7A38}"/>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45A8CCE8-AFC2-ACA2-A3D1-7387B4FAA1CE}"/>
              </a:ext>
            </a:extLst>
          </p:cNvPr>
          <p:cNvSpPr txBox="1"/>
          <p:nvPr/>
        </p:nvSpPr>
        <p:spPr>
          <a:xfrm>
            <a:off x="1426588" y="214520"/>
            <a:ext cx="10765412" cy="27581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Analyse de Data Drift entre les données de référence (train) et les nouvelles données (test)</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0841D4B7-780B-CBD1-B97B-8D362064648A}"/>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7.1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3" name="Rectangle : coins arrondis 2">
            <a:extLst>
              <a:ext uri="{FF2B5EF4-FFF2-40B4-BE49-F238E27FC236}">
                <a16:creationId xmlns:a16="http://schemas.microsoft.com/office/drawing/2014/main" id="{193E879A-E2CE-9289-53F4-FD18FA703059}"/>
              </a:ext>
            </a:extLst>
          </p:cNvPr>
          <p:cNvSpPr/>
          <p:nvPr/>
        </p:nvSpPr>
        <p:spPr>
          <a:xfrm>
            <a:off x="86061" y="781878"/>
            <a:ext cx="11930231" cy="82163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Objectif: identifier si les distributions des variables ont significativement changé. Evaluer les impacts sur la performance du modèle. Anticiper la nécessité d’une mise à jour du modèle</a:t>
            </a:r>
          </a:p>
        </p:txBody>
      </p:sp>
      <p:sp>
        <p:nvSpPr>
          <p:cNvPr id="7" name="Rectangle : coins arrondis 6">
            <a:extLst>
              <a:ext uri="{FF2B5EF4-FFF2-40B4-BE49-F238E27FC236}">
                <a16:creationId xmlns:a16="http://schemas.microsoft.com/office/drawing/2014/main" id="{C6C3F1DC-4791-4A54-30ED-F4B0EB9D18DD}"/>
              </a:ext>
            </a:extLst>
          </p:cNvPr>
          <p:cNvSpPr/>
          <p:nvPr/>
        </p:nvSpPr>
        <p:spPr>
          <a:xfrm>
            <a:off x="150607" y="1822174"/>
            <a:ext cx="11887200" cy="82163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Le rapport </a:t>
            </a:r>
            <a:r>
              <a:rPr lang="fr-FR" sz="1600" dirty="0" err="1">
                <a:solidFill>
                  <a:schemeClr val="tx1"/>
                </a:solidFill>
              </a:rPr>
              <a:t>evidently</a:t>
            </a:r>
            <a:r>
              <a:rPr lang="fr-FR" sz="1600" dirty="0">
                <a:solidFill>
                  <a:schemeClr val="tx1"/>
                </a:solidFill>
              </a:rPr>
              <a:t> fournit une vue d’ensemble du Data Drift (global), une analyse variable par variable avec des indicateurs de dérive et des visualisations pour comparer les distributions</a:t>
            </a:r>
          </a:p>
        </p:txBody>
      </p:sp>
      <p:pic>
        <p:nvPicPr>
          <p:cNvPr id="1026" name="Picture 2" descr="Image en ligne">
            <a:extLst>
              <a:ext uri="{FF2B5EF4-FFF2-40B4-BE49-F238E27FC236}">
                <a16:creationId xmlns:a16="http://schemas.microsoft.com/office/drawing/2014/main" id="{F08FCCF3-6BD5-1A5B-45D7-06D908E8B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13" y="3029558"/>
            <a:ext cx="6048458" cy="3156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BFFADDF1-3F60-9ACB-37F3-5B3443AE4045}"/>
              </a:ext>
            </a:extLst>
          </p:cNvPr>
          <p:cNvSpPr/>
          <p:nvPr/>
        </p:nvSpPr>
        <p:spPr>
          <a:xfrm>
            <a:off x="7444291" y="3227294"/>
            <a:ext cx="4512577" cy="30690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dirty="0">
                <a:solidFill>
                  <a:schemeClr val="tx1"/>
                </a:solidFill>
              </a:rPr>
              <a:t>La variable AMT_REQ_CREDIT_BUREAU_QRT (Nombre de requêtes trimestrielles au bureau de crédit) correspond au nombre de demandes de crédit faites par un client auprès du bureau de crédit au cours des trois derniers mois: </a:t>
            </a:r>
            <a:r>
              <a:rPr lang="fr-FR" sz="1600" dirty="0">
                <a:solidFill>
                  <a:schemeClr val="tx1"/>
                </a:solidFill>
              </a:rPr>
              <a:t>variable présentant un drift </a:t>
            </a:r>
            <a:r>
              <a:rPr lang="fr-FR" sz="1600" dirty="0" err="1">
                <a:solidFill>
                  <a:schemeClr val="tx1"/>
                </a:solidFill>
              </a:rPr>
              <a:t>détécté</a:t>
            </a:r>
            <a:endParaRPr lang="fr-FR" sz="1400" dirty="0">
              <a:solidFill>
                <a:schemeClr val="tx1"/>
              </a:solidFill>
            </a:endParaRPr>
          </a:p>
          <a:p>
            <a:endParaRPr lang="fr-FR" sz="1400" dirty="0">
              <a:solidFill>
                <a:schemeClr val="tx1"/>
              </a:solidFill>
            </a:endParaRPr>
          </a:p>
          <a:p>
            <a:r>
              <a:rPr lang="fr-FR" sz="1400" dirty="0">
                <a:solidFill>
                  <a:schemeClr val="tx1"/>
                </a:solidFill>
              </a:rPr>
              <a:t>•Référence (train) : La plupart des clients ont peu ou pas de requêtes trimestrielles auprès du bureau de crédit.</a:t>
            </a:r>
          </a:p>
          <a:p>
            <a:r>
              <a:rPr lang="fr-FR" sz="1400" dirty="0">
                <a:solidFill>
                  <a:schemeClr val="tx1"/>
                </a:solidFill>
              </a:rPr>
              <a:t>•Données actuelles (test) : La distribution montre une augmentation du nombre de clients ayant plus de requêtes, indiquant un changement dans le comportement des demandeurs de crédit.</a:t>
            </a:r>
          </a:p>
          <a:p>
            <a:r>
              <a:rPr lang="fr-FR" sz="1400" dirty="0">
                <a:solidFill>
                  <a:schemeClr val="tx1"/>
                </a:solidFill>
              </a:rPr>
              <a:t>•Score de drift : 0.359 (drift confirmé).</a:t>
            </a:r>
          </a:p>
          <a:p>
            <a:endParaRPr lang="fr-FR" sz="1400" dirty="0">
              <a:solidFill>
                <a:schemeClr val="tx1"/>
              </a:solidFill>
            </a:endParaRPr>
          </a:p>
        </p:txBody>
      </p:sp>
    </p:spTree>
    <p:extLst>
      <p:ext uri="{BB962C8B-B14F-4D97-AF65-F5344CB8AC3E}">
        <p14:creationId xmlns:p14="http://schemas.microsoft.com/office/powerpoint/2010/main" val="260344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38A0F-4D4B-BFC2-9B60-CC1FB539B8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AC64391-0351-18C9-25C2-4939BFD0C862}"/>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0AE2877D-DCA1-6B18-A3FF-E1523891E359}"/>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18E47831-04BA-21FE-3C5E-F08577416ECC}"/>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FFF1794D-2B69-D8AA-35A2-96C84607C3A5}"/>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6B65854D-68A3-AE6A-0AA1-32B2ADEB861A}"/>
              </a:ext>
            </a:extLst>
          </p:cNvPr>
          <p:cNvSpPr txBox="1"/>
          <p:nvPr/>
        </p:nvSpPr>
        <p:spPr>
          <a:xfrm>
            <a:off x="612778" y="3494148"/>
            <a:ext cx="5247695" cy="2553978"/>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8. Mise en place de </a:t>
            </a:r>
            <a:r>
              <a:rPr lang="fr-FR" sz="3999" b="1" dirty="0" err="1">
                <a:solidFill>
                  <a:srgbClr val="FFFFFF"/>
                </a:solidFill>
                <a:latin typeface="BNPP Sans "/>
              </a:rPr>
              <a:t>github</a:t>
            </a:r>
            <a:r>
              <a:rPr lang="fr-FR" sz="3999" b="1" dirty="0">
                <a:solidFill>
                  <a:srgbClr val="FFFFFF"/>
                </a:solidFill>
                <a:latin typeface="BNPP Sans "/>
              </a:rPr>
              <a:t>, </a:t>
            </a:r>
            <a:r>
              <a:rPr lang="fr-FR" sz="3999" b="1" dirty="0" err="1">
                <a:solidFill>
                  <a:srgbClr val="FFFFFF"/>
                </a:solidFill>
                <a:latin typeface="BNPP Sans "/>
              </a:rPr>
              <a:t>github</a:t>
            </a:r>
            <a:r>
              <a:rPr lang="fr-FR" sz="3999" b="1" dirty="0">
                <a:solidFill>
                  <a:srgbClr val="FFFFFF"/>
                </a:solidFill>
                <a:latin typeface="BNPP Sans "/>
              </a:rPr>
              <a:t> actions, tests unitaires</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5050026F-F951-1523-B6BD-90F20F2993EC}"/>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421106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1941-8AD5-2646-1E20-106C2D17582D}"/>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19E2F3EA-2F9F-840C-8879-CA562CCAEE7C}"/>
              </a:ext>
            </a:extLst>
          </p:cNvPr>
          <p:cNvSpPr txBox="1"/>
          <p:nvPr/>
        </p:nvSpPr>
        <p:spPr>
          <a:xfrm>
            <a:off x="1660504" y="-909300"/>
            <a:ext cx="7637812" cy="190230"/>
          </a:xfrm>
          <a:prstGeom prst="rect">
            <a:avLst/>
          </a:prstGeom>
          <a:noFill/>
        </p:spPr>
        <p:txBody>
          <a:bodyPr wrap="square" lIns="0" tIns="0" rIns="0" bIns="0" rtlCol="0" anchor="t">
            <a:noAutofit/>
          </a:bodyPr>
          <a:lstStyle/>
          <a:p>
            <a:pPr>
              <a:defRPr/>
            </a:pPr>
            <a:r>
              <a:rPr kumimoji="0" lang="fr-FR" sz="2000" b="1" i="0" u="none" strike="noStrike" kern="1200" cap="none" spc="0" normalizeH="0" baseline="0" noProof="0" dirty="0">
                <a:ln>
                  <a:noFill/>
                </a:ln>
                <a:solidFill>
                  <a:srgbClr val="385723"/>
                </a:solidFill>
                <a:effectLst/>
                <a:uLnTx/>
                <a:uFillTx/>
                <a:latin typeface="BNPP Sans Light"/>
              </a:rPr>
              <a:t>Organisation répertoires/fichiers</a:t>
            </a:r>
          </a:p>
        </p:txBody>
      </p:sp>
      <p:sp>
        <p:nvSpPr>
          <p:cNvPr id="5" name="Flèche : pentagone 4">
            <a:extLst>
              <a:ext uri="{FF2B5EF4-FFF2-40B4-BE49-F238E27FC236}">
                <a16:creationId xmlns:a16="http://schemas.microsoft.com/office/drawing/2014/main" id="{90588773-D13D-25EA-45D8-6DA534BEF0F0}"/>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pic>
        <p:nvPicPr>
          <p:cNvPr id="4098" name="Picture 2" descr="Image en ligne">
            <a:extLst>
              <a:ext uri="{FF2B5EF4-FFF2-40B4-BE49-F238E27FC236}">
                <a16:creationId xmlns:a16="http://schemas.microsoft.com/office/drawing/2014/main" id="{BBA70F54-672D-56A4-4F73-B5EFBBEFA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80" y="754658"/>
            <a:ext cx="5609228" cy="52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age en ligne">
            <a:extLst>
              <a:ext uri="{FF2B5EF4-FFF2-40B4-BE49-F238E27FC236}">
                <a16:creationId xmlns:a16="http://schemas.microsoft.com/office/drawing/2014/main" id="{9BA72466-7808-F0E5-44DE-0870D9956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2281" y="755314"/>
            <a:ext cx="5024436" cy="899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Image en ligne">
            <a:extLst>
              <a:ext uri="{FF2B5EF4-FFF2-40B4-BE49-F238E27FC236}">
                <a16:creationId xmlns:a16="http://schemas.microsoft.com/office/drawing/2014/main" id="{452042CD-8A6B-9C0D-7044-95B360B23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9116" y="1832813"/>
            <a:ext cx="5013805" cy="72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 en ligne">
            <a:extLst>
              <a:ext uri="{FF2B5EF4-FFF2-40B4-BE49-F238E27FC236}">
                <a16:creationId xmlns:a16="http://schemas.microsoft.com/office/drawing/2014/main" id="{DCE338E7-C85F-453C-A904-7B21A41C97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6586" y="2721934"/>
            <a:ext cx="4712560" cy="169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Image en ligne">
            <a:extLst>
              <a:ext uri="{FF2B5EF4-FFF2-40B4-BE49-F238E27FC236}">
                <a16:creationId xmlns:a16="http://schemas.microsoft.com/office/drawing/2014/main" id="{927ABD9A-D254-EEB7-2A44-9D161C8E98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9385" y="4753184"/>
            <a:ext cx="4876578" cy="1045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8">
            <p14:nvContentPartPr>
              <p14:cNvPr id="2" name="Encre 1">
                <a:extLst>
                  <a:ext uri="{FF2B5EF4-FFF2-40B4-BE49-F238E27FC236}">
                    <a16:creationId xmlns:a16="http://schemas.microsoft.com/office/drawing/2014/main" id="{C927BCD2-4EF9-A8A5-101B-80B01AD45221}"/>
                  </a:ext>
                </a:extLst>
              </p14:cNvPr>
              <p14:cNvContentPartPr/>
              <p14:nvPr/>
            </p14:nvContentPartPr>
            <p14:xfrm>
              <a:off x="9320109" y="846490"/>
              <a:ext cx="343080" cy="24840"/>
            </p14:xfrm>
          </p:contentPart>
        </mc:Choice>
        <mc:Fallback xmlns="">
          <p:pic>
            <p:nvPicPr>
              <p:cNvPr id="2" name="Encre 1">
                <a:extLst>
                  <a:ext uri="{FF2B5EF4-FFF2-40B4-BE49-F238E27FC236}">
                    <a16:creationId xmlns:a16="http://schemas.microsoft.com/office/drawing/2014/main" id="{C927BCD2-4EF9-A8A5-101B-80B01AD45221}"/>
                  </a:ext>
                </a:extLst>
              </p:cNvPr>
              <p:cNvPicPr/>
              <p:nvPr/>
            </p:nvPicPr>
            <p:blipFill>
              <a:blip r:embed="rId9"/>
              <a:stretch>
                <a:fillRect/>
              </a:stretch>
            </p:blipFill>
            <p:spPr>
              <a:xfrm>
                <a:off x="9266109" y="738850"/>
                <a:ext cx="45072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Encre 5">
                <a:extLst>
                  <a:ext uri="{FF2B5EF4-FFF2-40B4-BE49-F238E27FC236}">
                    <a16:creationId xmlns:a16="http://schemas.microsoft.com/office/drawing/2014/main" id="{53EC302A-26A9-6C1E-46B9-689055DEB831}"/>
                  </a:ext>
                </a:extLst>
              </p14:cNvPr>
              <p14:cNvContentPartPr/>
              <p14:nvPr/>
            </p14:nvContentPartPr>
            <p14:xfrm>
              <a:off x="594789" y="2533810"/>
              <a:ext cx="412920" cy="360"/>
            </p14:xfrm>
          </p:contentPart>
        </mc:Choice>
        <mc:Fallback xmlns="">
          <p:pic>
            <p:nvPicPr>
              <p:cNvPr id="6" name="Encre 5">
                <a:extLst>
                  <a:ext uri="{FF2B5EF4-FFF2-40B4-BE49-F238E27FC236}">
                    <a16:creationId xmlns:a16="http://schemas.microsoft.com/office/drawing/2014/main" id="{53EC302A-26A9-6C1E-46B9-689055DEB831}"/>
                  </a:ext>
                </a:extLst>
              </p:cNvPr>
              <p:cNvPicPr/>
              <p:nvPr/>
            </p:nvPicPr>
            <p:blipFill>
              <a:blip r:embed="rId11"/>
              <a:stretch>
                <a:fillRect/>
              </a:stretch>
            </p:blipFill>
            <p:spPr>
              <a:xfrm>
                <a:off x="540789" y="2425810"/>
                <a:ext cx="520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Encre 9">
                <a:extLst>
                  <a:ext uri="{FF2B5EF4-FFF2-40B4-BE49-F238E27FC236}">
                    <a16:creationId xmlns:a16="http://schemas.microsoft.com/office/drawing/2014/main" id="{A9E93E76-D627-5CB8-686B-C07B279B3892}"/>
                  </a:ext>
                </a:extLst>
              </p14:cNvPr>
              <p14:cNvContentPartPr/>
              <p14:nvPr/>
            </p14:nvContentPartPr>
            <p14:xfrm>
              <a:off x="9352869" y="1927930"/>
              <a:ext cx="342360" cy="360"/>
            </p14:xfrm>
          </p:contentPart>
        </mc:Choice>
        <mc:Fallback xmlns="">
          <p:pic>
            <p:nvPicPr>
              <p:cNvPr id="10" name="Encre 9">
                <a:extLst>
                  <a:ext uri="{FF2B5EF4-FFF2-40B4-BE49-F238E27FC236}">
                    <a16:creationId xmlns:a16="http://schemas.microsoft.com/office/drawing/2014/main" id="{A9E93E76-D627-5CB8-686B-C07B279B3892}"/>
                  </a:ext>
                </a:extLst>
              </p:cNvPr>
              <p:cNvPicPr/>
              <p:nvPr/>
            </p:nvPicPr>
            <p:blipFill>
              <a:blip r:embed="rId13"/>
              <a:stretch>
                <a:fillRect/>
              </a:stretch>
            </p:blipFill>
            <p:spPr>
              <a:xfrm>
                <a:off x="9298869" y="1819930"/>
                <a:ext cx="450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Encre 10">
                <a:extLst>
                  <a:ext uri="{FF2B5EF4-FFF2-40B4-BE49-F238E27FC236}">
                    <a16:creationId xmlns:a16="http://schemas.microsoft.com/office/drawing/2014/main" id="{9C863E7F-4CF5-195D-51D4-86D836EF5046}"/>
                  </a:ext>
                </a:extLst>
              </p14:cNvPr>
              <p14:cNvContentPartPr/>
              <p14:nvPr/>
            </p14:nvContentPartPr>
            <p14:xfrm>
              <a:off x="572469" y="2708050"/>
              <a:ext cx="297720" cy="35640"/>
            </p14:xfrm>
          </p:contentPart>
        </mc:Choice>
        <mc:Fallback xmlns="">
          <p:pic>
            <p:nvPicPr>
              <p:cNvPr id="11" name="Encre 10">
                <a:extLst>
                  <a:ext uri="{FF2B5EF4-FFF2-40B4-BE49-F238E27FC236}">
                    <a16:creationId xmlns:a16="http://schemas.microsoft.com/office/drawing/2014/main" id="{9C863E7F-4CF5-195D-51D4-86D836EF5046}"/>
                  </a:ext>
                </a:extLst>
              </p:cNvPr>
              <p:cNvPicPr/>
              <p:nvPr/>
            </p:nvPicPr>
            <p:blipFill>
              <a:blip r:embed="rId15"/>
              <a:stretch>
                <a:fillRect/>
              </a:stretch>
            </p:blipFill>
            <p:spPr>
              <a:xfrm>
                <a:off x="518829" y="2600050"/>
                <a:ext cx="40536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Encre 11">
                <a:extLst>
                  <a:ext uri="{FF2B5EF4-FFF2-40B4-BE49-F238E27FC236}">
                    <a16:creationId xmlns:a16="http://schemas.microsoft.com/office/drawing/2014/main" id="{B1B58D8A-4D18-5272-CE98-C1D7CCC74E10}"/>
                  </a:ext>
                </a:extLst>
              </p14:cNvPr>
              <p14:cNvContentPartPr/>
              <p14:nvPr/>
            </p14:nvContentPartPr>
            <p14:xfrm>
              <a:off x="583989" y="2907130"/>
              <a:ext cx="543600" cy="12600"/>
            </p14:xfrm>
          </p:contentPart>
        </mc:Choice>
        <mc:Fallback xmlns="">
          <p:pic>
            <p:nvPicPr>
              <p:cNvPr id="12" name="Encre 11">
                <a:extLst>
                  <a:ext uri="{FF2B5EF4-FFF2-40B4-BE49-F238E27FC236}">
                    <a16:creationId xmlns:a16="http://schemas.microsoft.com/office/drawing/2014/main" id="{B1B58D8A-4D18-5272-CE98-C1D7CCC74E10}"/>
                  </a:ext>
                </a:extLst>
              </p:cNvPr>
              <p:cNvPicPr/>
              <p:nvPr/>
            </p:nvPicPr>
            <p:blipFill>
              <a:blip r:embed="rId17"/>
              <a:stretch>
                <a:fillRect/>
              </a:stretch>
            </p:blipFill>
            <p:spPr>
              <a:xfrm>
                <a:off x="529989" y="2799130"/>
                <a:ext cx="6512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Encre 12">
                <a:extLst>
                  <a:ext uri="{FF2B5EF4-FFF2-40B4-BE49-F238E27FC236}">
                    <a16:creationId xmlns:a16="http://schemas.microsoft.com/office/drawing/2014/main" id="{2D0D29D0-F0F3-DCF0-68AE-A6D91205104E}"/>
                  </a:ext>
                </a:extLst>
              </p14:cNvPr>
              <p14:cNvContentPartPr/>
              <p14:nvPr/>
            </p14:nvContentPartPr>
            <p14:xfrm>
              <a:off x="9132549" y="2764210"/>
              <a:ext cx="473040" cy="45720"/>
            </p14:xfrm>
          </p:contentPart>
        </mc:Choice>
        <mc:Fallback xmlns="">
          <p:pic>
            <p:nvPicPr>
              <p:cNvPr id="13" name="Encre 12">
                <a:extLst>
                  <a:ext uri="{FF2B5EF4-FFF2-40B4-BE49-F238E27FC236}">
                    <a16:creationId xmlns:a16="http://schemas.microsoft.com/office/drawing/2014/main" id="{2D0D29D0-F0F3-DCF0-68AE-A6D91205104E}"/>
                  </a:ext>
                </a:extLst>
              </p:cNvPr>
              <p:cNvPicPr/>
              <p:nvPr/>
            </p:nvPicPr>
            <p:blipFill>
              <a:blip r:embed="rId19"/>
              <a:stretch>
                <a:fillRect/>
              </a:stretch>
            </p:blipFill>
            <p:spPr>
              <a:xfrm>
                <a:off x="9078909" y="2656210"/>
                <a:ext cx="5806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Encre 13">
                <a:extLst>
                  <a:ext uri="{FF2B5EF4-FFF2-40B4-BE49-F238E27FC236}">
                    <a16:creationId xmlns:a16="http://schemas.microsoft.com/office/drawing/2014/main" id="{2A17BD50-888A-8D5D-7711-95F9D127A858}"/>
                  </a:ext>
                </a:extLst>
              </p14:cNvPr>
              <p14:cNvContentPartPr/>
              <p14:nvPr/>
            </p14:nvContentPartPr>
            <p14:xfrm>
              <a:off x="561669" y="3117370"/>
              <a:ext cx="351360" cy="14400"/>
            </p14:xfrm>
          </p:contentPart>
        </mc:Choice>
        <mc:Fallback xmlns="">
          <p:pic>
            <p:nvPicPr>
              <p:cNvPr id="14" name="Encre 13">
                <a:extLst>
                  <a:ext uri="{FF2B5EF4-FFF2-40B4-BE49-F238E27FC236}">
                    <a16:creationId xmlns:a16="http://schemas.microsoft.com/office/drawing/2014/main" id="{2A17BD50-888A-8D5D-7711-95F9D127A858}"/>
                  </a:ext>
                </a:extLst>
              </p:cNvPr>
              <p:cNvPicPr/>
              <p:nvPr/>
            </p:nvPicPr>
            <p:blipFill>
              <a:blip r:embed="rId21"/>
              <a:stretch>
                <a:fillRect/>
              </a:stretch>
            </p:blipFill>
            <p:spPr>
              <a:xfrm>
                <a:off x="508029" y="3009370"/>
                <a:ext cx="4590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Encre 14">
                <a:extLst>
                  <a:ext uri="{FF2B5EF4-FFF2-40B4-BE49-F238E27FC236}">
                    <a16:creationId xmlns:a16="http://schemas.microsoft.com/office/drawing/2014/main" id="{8D99CCCB-51BC-8864-C9F2-DD05249E9CD7}"/>
                  </a:ext>
                </a:extLst>
              </p14:cNvPr>
              <p14:cNvContentPartPr/>
              <p14:nvPr/>
            </p14:nvContentPartPr>
            <p14:xfrm>
              <a:off x="9298149" y="4836010"/>
              <a:ext cx="274320" cy="33840"/>
            </p14:xfrm>
          </p:contentPart>
        </mc:Choice>
        <mc:Fallback xmlns="">
          <p:pic>
            <p:nvPicPr>
              <p:cNvPr id="15" name="Encre 14">
                <a:extLst>
                  <a:ext uri="{FF2B5EF4-FFF2-40B4-BE49-F238E27FC236}">
                    <a16:creationId xmlns:a16="http://schemas.microsoft.com/office/drawing/2014/main" id="{8D99CCCB-51BC-8864-C9F2-DD05249E9CD7}"/>
                  </a:ext>
                </a:extLst>
              </p:cNvPr>
              <p:cNvPicPr/>
              <p:nvPr/>
            </p:nvPicPr>
            <p:blipFill>
              <a:blip r:embed="rId23"/>
              <a:stretch>
                <a:fillRect/>
              </a:stretch>
            </p:blipFill>
            <p:spPr>
              <a:xfrm>
                <a:off x="9244149" y="4728010"/>
                <a:ext cx="381960" cy="249480"/>
              </a:xfrm>
              <a:prstGeom prst="rect">
                <a:avLst/>
              </a:prstGeom>
            </p:spPr>
          </p:pic>
        </mc:Fallback>
      </mc:AlternateContent>
      <p:sp>
        <p:nvSpPr>
          <p:cNvPr id="3" name="ZoneTexte 2">
            <a:extLst>
              <a:ext uri="{FF2B5EF4-FFF2-40B4-BE49-F238E27FC236}">
                <a16:creationId xmlns:a16="http://schemas.microsoft.com/office/drawing/2014/main" id="{D71FCB62-F4C7-4AAD-98DE-0CDF50239E53}"/>
              </a:ext>
            </a:extLst>
          </p:cNvPr>
          <p:cNvSpPr txBox="1"/>
          <p:nvPr/>
        </p:nvSpPr>
        <p:spPr>
          <a:xfrm>
            <a:off x="1616961" y="195943"/>
            <a:ext cx="7637812" cy="45720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Répertoire local</a:t>
            </a:r>
            <a:endParaRPr kumimoji="0" lang="fr-FR" sz="2000" b="1" i="0" u="none" strike="noStrike" kern="1200" cap="none" spc="0" normalizeH="0" baseline="0" noProof="0" dirty="0">
              <a:ln>
                <a:noFill/>
              </a:ln>
              <a:solidFill>
                <a:srgbClr val="385723"/>
              </a:solidFill>
              <a:effectLst/>
              <a:uLnTx/>
              <a:uFillTx/>
              <a:latin typeface="BNPP Sans Light"/>
            </a:endParaRPr>
          </a:p>
        </p:txBody>
      </p:sp>
    </p:spTree>
    <p:extLst>
      <p:ext uri="{BB962C8B-B14F-4D97-AF65-F5344CB8AC3E}">
        <p14:creationId xmlns:p14="http://schemas.microsoft.com/office/powerpoint/2010/main" val="180170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90F5B-8468-66B0-1F4A-A54D19E51C82}"/>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AB4A7C6F-70A6-2DAA-AB83-F8AB2600DD17}"/>
              </a:ext>
            </a:extLst>
          </p:cNvPr>
          <p:cNvSpPr txBox="1"/>
          <p:nvPr/>
        </p:nvSpPr>
        <p:spPr>
          <a:xfrm>
            <a:off x="1660504" y="-909300"/>
            <a:ext cx="7637812" cy="190230"/>
          </a:xfrm>
          <a:prstGeom prst="rect">
            <a:avLst/>
          </a:prstGeom>
          <a:noFill/>
        </p:spPr>
        <p:txBody>
          <a:bodyPr wrap="square" lIns="0" tIns="0" rIns="0" bIns="0" rtlCol="0" anchor="t">
            <a:noAutofit/>
          </a:bodyPr>
          <a:lstStyle/>
          <a:p>
            <a:pPr>
              <a:defRPr/>
            </a:pPr>
            <a:r>
              <a:rPr kumimoji="0" lang="fr-FR" sz="2000" b="1" i="0" u="none" strike="noStrike" kern="1200" cap="none" spc="0" normalizeH="0" baseline="0" noProof="0" dirty="0">
                <a:ln>
                  <a:noFill/>
                </a:ln>
                <a:solidFill>
                  <a:srgbClr val="385723"/>
                </a:solidFill>
                <a:effectLst/>
                <a:uLnTx/>
                <a:uFillTx/>
                <a:latin typeface="BNPP Sans Light"/>
              </a:rPr>
              <a:t>Organisation répertoires/fichiers</a:t>
            </a:r>
          </a:p>
        </p:txBody>
      </p:sp>
      <p:sp>
        <p:nvSpPr>
          <p:cNvPr id="5" name="Flèche : pentagone 4">
            <a:extLst>
              <a:ext uri="{FF2B5EF4-FFF2-40B4-BE49-F238E27FC236}">
                <a16:creationId xmlns:a16="http://schemas.microsoft.com/office/drawing/2014/main" id="{156021D8-67E1-0851-C9BE-2F2B9D23AE7A}"/>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pic>
        <p:nvPicPr>
          <p:cNvPr id="4098" name="Picture 2" descr="Image en ligne">
            <a:extLst>
              <a:ext uri="{FF2B5EF4-FFF2-40B4-BE49-F238E27FC236}">
                <a16:creationId xmlns:a16="http://schemas.microsoft.com/office/drawing/2014/main" id="{6387BE1D-3F80-D793-0976-AC6721FA5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80" y="754658"/>
            <a:ext cx="5609228" cy="52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descr="Image en ligne">
            <a:extLst>
              <a:ext uri="{FF2B5EF4-FFF2-40B4-BE49-F238E27FC236}">
                <a16:creationId xmlns:a16="http://schemas.microsoft.com/office/drawing/2014/main" id="{07853527-2BA8-7EB7-8FAF-24DD15A1D118}"/>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378766" y="903384"/>
            <a:ext cx="5089793" cy="77424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en ligne">
            <a:extLst>
              <a:ext uri="{FF2B5EF4-FFF2-40B4-BE49-F238E27FC236}">
                <a16:creationId xmlns:a16="http://schemas.microsoft.com/office/drawing/2014/main" id="{FB93CE8C-2ECF-EF66-78DA-0CBF2C910DD3}"/>
              </a:ext>
            </a:extLst>
          </p:cNvP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400800" y="1976725"/>
            <a:ext cx="4252511" cy="910853"/>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Image en ligne">
            <a:extLst>
              <a:ext uri="{FF2B5EF4-FFF2-40B4-BE49-F238E27FC236}">
                <a16:creationId xmlns:a16="http://schemas.microsoft.com/office/drawing/2014/main" id="{4DF1EBA9-DEF6-262A-6792-24CC9C6EB7BB}"/>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6334699" y="3287499"/>
            <a:ext cx="5486400" cy="30878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32E1C801-12CF-2F6F-526E-8B0F70E6B3EE}"/>
              </a:ext>
            </a:extLst>
          </p:cNvPr>
          <p:cNvSpPr>
            <a:spLocks noChangeArrowheads="1"/>
          </p:cNvSpPr>
          <p:nvPr/>
        </p:nvSpPr>
        <p:spPr bwMode="auto">
          <a:xfrm>
            <a:off x="4241494" y="176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 name="Rectangle 5">
            <a:extLst>
              <a:ext uri="{FF2B5EF4-FFF2-40B4-BE49-F238E27FC236}">
                <a16:creationId xmlns:a16="http://schemas.microsoft.com/office/drawing/2014/main" id="{EE63DC3A-7765-DE9B-8FFA-6BC6D91AEFAA}"/>
              </a:ext>
            </a:extLst>
          </p:cNvPr>
          <p:cNvSpPr>
            <a:spLocks noChangeArrowheads="1"/>
          </p:cNvSpPr>
          <p:nvPr/>
        </p:nvSpPr>
        <p:spPr bwMode="auto">
          <a:xfrm>
            <a:off x="4241494" y="12716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6">
            <a:extLst>
              <a:ext uri="{FF2B5EF4-FFF2-40B4-BE49-F238E27FC236}">
                <a16:creationId xmlns:a16="http://schemas.microsoft.com/office/drawing/2014/main" id="{6A351475-069A-C7FF-73E8-AB30D3701764}"/>
              </a:ext>
            </a:extLst>
          </p:cNvPr>
          <p:cNvSpPr>
            <a:spLocks noChangeArrowheads="1"/>
          </p:cNvSpPr>
          <p:nvPr/>
        </p:nvSpPr>
        <p:spPr bwMode="auto">
          <a:xfrm>
            <a:off x="4241494" y="2824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0">
            <p14:nvContentPartPr>
              <p14:cNvPr id="7" name="Encre 6">
                <a:extLst>
                  <a:ext uri="{FF2B5EF4-FFF2-40B4-BE49-F238E27FC236}">
                    <a16:creationId xmlns:a16="http://schemas.microsoft.com/office/drawing/2014/main" id="{6BC23AD4-19E8-3346-F75D-08B2E2E6A656}"/>
                  </a:ext>
                </a:extLst>
              </p14:cNvPr>
              <p14:cNvContentPartPr/>
              <p14:nvPr/>
            </p14:nvContentPartPr>
            <p14:xfrm>
              <a:off x="550509" y="3249850"/>
              <a:ext cx="374040" cy="21600"/>
            </p14:xfrm>
          </p:contentPart>
        </mc:Choice>
        <mc:Fallback xmlns="">
          <p:pic>
            <p:nvPicPr>
              <p:cNvPr id="7" name="Encre 6">
                <a:extLst>
                  <a:ext uri="{FF2B5EF4-FFF2-40B4-BE49-F238E27FC236}">
                    <a16:creationId xmlns:a16="http://schemas.microsoft.com/office/drawing/2014/main" id="{6BC23AD4-19E8-3346-F75D-08B2E2E6A656}"/>
                  </a:ext>
                </a:extLst>
              </p:cNvPr>
              <p:cNvPicPr/>
              <p:nvPr/>
            </p:nvPicPr>
            <p:blipFill>
              <a:blip r:embed="rId11"/>
              <a:stretch>
                <a:fillRect/>
              </a:stretch>
            </p:blipFill>
            <p:spPr>
              <a:xfrm>
                <a:off x="496869" y="3142210"/>
                <a:ext cx="481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Encre 7">
                <a:extLst>
                  <a:ext uri="{FF2B5EF4-FFF2-40B4-BE49-F238E27FC236}">
                    <a16:creationId xmlns:a16="http://schemas.microsoft.com/office/drawing/2014/main" id="{A174CB88-E4EA-3676-9144-17193B9A6E1A}"/>
                  </a:ext>
                </a:extLst>
              </p14:cNvPr>
              <p14:cNvContentPartPr/>
              <p14:nvPr/>
            </p14:nvContentPartPr>
            <p14:xfrm>
              <a:off x="9683709" y="1013530"/>
              <a:ext cx="412560" cy="33840"/>
            </p14:xfrm>
          </p:contentPart>
        </mc:Choice>
        <mc:Fallback xmlns="">
          <p:pic>
            <p:nvPicPr>
              <p:cNvPr id="8" name="Encre 7">
                <a:extLst>
                  <a:ext uri="{FF2B5EF4-FFF2-40B4-BE49-F238E27FC236}">
                    <a16:creationId xmlns:a16="http://schemas.microsoft.com/office/drawing/2014/main" id="{A174CB88-E4EA-3676-9144-17193B9A6E1A}"/>
                  </a:ext>
                </a:extLst>
              </p:cNvPr>
              <p:cNvPicPr/>
              <p:nvPr/>
            </p:nvPicPr>
            <p:blipFill>
              <a:blip r:embed="rId13"/>
              <a:stretch>
                <a:fillRect/>
              </a:stretch>
            </p:blipFill>
            <p:spPr>
              <a:xfrm>
                <a:off x="9629709" y="905530"/>
                <a:ext cx="5202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Encre 8">
                <a:extLst>
                  <a:ext uri="{FF2B5EF4-FFF2-40B4-BE49-F238E27FC236}">
                    <a16:creationId xmlns:a16="http://schemas.microsoft.com/office/drawing/2014/main" id="{8F706ABD-AD5B-951D-685A-FA9402DD7DAA}"/>
                  </a:ext>
                </a:extLst>
              </p14:cNvPr>
              <p14:cNvContentPartPr/>
              <p14:nvPr/>
            </p14:nvContentPartPr>
            <p14:xfrm>
              <a:off x="561669" y="3470170"/>
              <a:ext cx="340560" cy="11520"/>
            </p14:xfrm>
          </p:contentPart>
        </mc:Choice>
        <mc:Fallback xmlns="">
          <p:pic>
            <p:nvPicPr>
              <p:cNvPr id="9" name="Encre 8">
                <a:extLst>
                  <a:ext uri="{FF2B5EF4-FFF2-40B4-BE49-F238E27FC236}">
                    <a16:creationId xmlns:a16="http://schemas.microsoft.com/office/drawing/2014/main" id="{8F706ABD-AD5B-951D-685A-FA9402DD7DAA}"/>
                  </a:ext>
                </a:extLst>
              </p:cNvPr>
              <p:cNvPicPr/>
              <p:nvPr/>
            </p:nvPicPr>
            <p:blipFill>
              <a:blip r:embed="rId15"/>
              <a:stretch>
                <a:fillRect/>
              </a:stretch>
            </p:blipFill>
            <p:spPr>
              <a:xfrm>
                <a:off x="508029" y="3362530"/>
                <a:ext cx="4482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Encre 9">
                <a:extLst>
                  <a:ext uri="{FF2B5EF4-FFF2-40B4-BE49-F238E27FC236}">
                    <a16:creationId xmlns:a16="http://schemas.microsoft.com/office/drawing/2014/main" id="{F95A2B82-EDDF-CFE4-400C-68F65FD72163}"/>
                  </a:ext>
                </a:extLst>
              </p14:cNvPr>
              <p14:cNvContentPartPr/>
              <p14:nvPr/>
            </p14:nvContentPartPr>
            <p14:xfrm>
              <a:off x="9132549" y="2026930"/>
              <a:ext cx="362880" cy="11520"/>
            </p14:xfrm>
          </p:contentPart>
        </mc:Choice>
        <mc:Fallback xmlns="">
          <p:pic>
            <p:nvPicPr>
              <p:cNvPr id="10" name="Encre 9">
                <a:extLst>
                  <a:ext uri="{FF2B5EF4-FFF2-40B4-BE49-F238E27FC236}">
                    <a16:creationId xmlns:a16="http://schemas.microsoft.com/office/drawing/2014/main" id="{F95A2B82-EDDF-CFE4-400C-68F65FD72163}"/>
                  </a:ext>
                </a:extLst>
              </p:cNvPr>
              <p:cNvPicPr/>
              <p:nvPr/>
            </p:nvPicPr>
            <p:blipFill>
              <a:blip r:embed="rId17"/>
              <a:stretch>
                <a:fillRect/>
              </a:stretch>
            </p:blipFill>
            <p:spPr>
              <a:xfrm>
                <a:off x="9078909" y="1918930"/>
                <a:ext cx="4705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Encre 10">
                <a:extLst>
                  <a:ext uri="{FF2B5EF4-FFF2-40B4-BE49-F238E27FC236}">
                    <a16:creationId xmlns:a16="http://schemas.microsoft.com/office/drawing/2014/main" id="{488AD45B-E50F-7CF9-B78A-11139A9D23E1}"/>
                  </a:ext>
                </a:extLst>
              </p14:cNvPr>
              <p14:cNvContentPartPr/>
              <p14:nvPr/>
            </p14:nvContentPartPr>
            <p14:xfrm>
              <a:off x="561669" y="3657730"/>
              <a:ext cx="397080" cy="45360"/>
            </p14:xfrm>
          </p:contentPart>
        </mc:Choice>
        <mc:Fallback xmlns="">
          <p:pic>
            <p:nvPicPr>
              <p:cNvPr id="11" name="Encre 10">
                <a:extLst>
                  <a:ext uri="{FF2B5EF4-FFF2-40B4-BE49-F238E27FC236}">
                    <a16:creationId xmlns:a16="http://schemas.microsoft.com/office/drawing/2014/main" id="{488AD45B-E50F-7CF9-B78A-11139A9D23E1}"/>
                  </a:ext>
                </a:extLst>
              </p:cNvPr>
              <p:cNvPicPr/>
              <p:nvPr/>
            </p:nvPicPr>
            <p:blipFill>
              <a:blip r:embed="rId19"/>
              <a:stretch>
                <a:fillRect/>
              </a:stretch>
            </p:blipFill>
            <p:spPr>
              <a:xfrm>
                <a:off x="508029" y="3549730"/>
                <a:ext cx="5047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Encre 11">
                <a:extLst>
                  <a:ext uri="{FF2B5EF4-FFF2-40B4-BE49-F238E27FC236}">
                    <a16:creationId xmlns:a16="http://schemas.microsoft.com/office/drawing/2014/main" id="{3E598127-B5C0-7F96-EC2A-8B23358B2493}"/>
                  </a:ext>
                </a:extLst>
              </p14:cNvPr>
              <p14:cNvContentPartPr/>
              <p14:nvPr/>
            </p14:nvContentPartPr>
            <p14:xfrm>
              <a:off x="9606669" y="3371890"/>
              <a:ext cx="483120" cy="21600"/>
            </p14:xfrm>
          </p:contentPart>
        </mc:Choice>
        <mc:Fallback xmlns="">
          <p:pic>
            <p:nvPicPr>
              <p:cNvPr id="12" name="Encre 11">
                <a:extLst>
                  <a:ext uri="{FF2B5EF4-FFF2-40B4-BE49-F238E27FC236}">
                    <a16:creationId xmlns:a16="http://schemas.microsoft.com/office/drawing/2014/main" id="{3E598127-B5C0-7F96-EC2A-8B23358B2493}"/>
                  </a:ext>
                </a:extLst>
              </p:cNvPr>
              <p:cNvPicPr/>
              <p:nvPr/>
            </p:nvPicPr>
            <p:blipFill>
              <a:blip r:embed="rId21"/>
              <a:stretch>
                <a:fillRect/>
              </a:stretch>
            </p:blipFill>
            <p:spPr>
              <a:xfrm>
                <a:off x="9552669" y="3263890"/>
                <a:ext cx="590760" cy="237240"/>
              </a:xfrm>
              <a:prstGeom prst="rect">
                <a:avLst/>
              </a:prstGeom>
            </p:spPr>
          </p:pic>
        </mc:Fallback>
      </mc:AlternateContent>
      <p:sp>
        <p:nvSpPr>
          <p:cNvPr id="14" name="ZoneTexte 13">
            <a:extLst>
              <a:ext uri="{FF2B5EF4-FFF2-40B4-BE49-F238E27FC236}">
                <a16:creationId xmlns:a16="http://schemas.microsoft.com/office/drawing/2014/main" id="{5D34CAE5-8115-A3B8-978A-A570FE90100B}"/>
              </a:ext>
            </a:extLst>
          </p:cNvPr>
          <p:cNvSpPr txBox="1"/>
          <p:nvPr/>
        </p:nvSpPr>
        <p:spPr>
          <a:xfrm>
            <a:off x="1616961" y="195943"/>
            <a:ext cx="7637812" cy="45720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Répertoire local</a:t>
            </a:r>
            <a:endParaRPr kumimoji="0" lang="fr-FR" sz="2000" b="1" i="0" u="none" strike="noStrike" kern="1200" cap="none" spc="0" normalizeH="0" baseline="0" noProof="0" dirty="0">
              <a:ln>
                <a:noFill/>
              </a:ln>
              <a:solidFill>
                <a:srgbClr val="385723"/>
              </a:solidFill>
              <a:effectLst/>
              <a:uLnTx/>
              <a:uFillTx/>
              <a:latin typeface="BNPP Sans Light"/>
            </a:endParaRPr>
          </a:p>
        </p:txBody>
      </p:sp>
    </p:spTree>
    <p:extLst>
      <p:ext uri="{BB962C8B-B14F-4D97-AF65-F5344CB8AC3E}">
        <p14:creationId xmlns:p14="http://schemas.microsoft.com/office/powerpoint/2010/main" val="3348715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9FE84-B33D-DA95-7F36-303852AA11F9}"/>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88394733-66F4-34CA-6C11-086CE1C8ED75}"/>
              </a:ext>
            </a:extLst>
          </p:cNvPr>
          <p:cNvSpPr txBox="1"/>
          <p:nvPr/>
        </p:nvSpPr>
        <p:spPr>
          <a:xfrm>
            <a:off x="1616961" y="195943"/>
            <a:ext cx="7637812" cy="45720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Développement et déploiement d’une application web</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45EDD6FF-1045-4C58-BBC8-04C2FCF9E37E}"/>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8.2</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2" name="Rectangle 4">
            <a:extLst>
              <a:ext uri="{FF2B5EF4-FFF2-40B4-BE49-F238E27FC236}">
                <a16:creationId xmlns:a16="http://schemas.microsoft.com/office/drawing/2014/main" id="{D6EED9C3-0FCB-8000-6D5B-E139AE25A573}"/>
              </a:ext>
            </a:extLst>
          </p:cNvPr>
          <p:cNvSpPr>
            <a:spLocks noChangeArrowheads="1"/>
          </p:cNvSpPr>
          <p:nvPr/>
        </p:nvSpPr>
        <p:spPr bwMode="auto">
          <a:xfrm>
            <a:off x="4241494" y="176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6" name="Rectangle 6">
            <a:extLst>
              <a:ext uri="{FF2B5EF4-FFF2-40B4-BE49-F238E27FC236}">
                <a16:creationId xmlns:a16="http://schemas.microsoft.com/office/drawing/2014/main" id="{621DE5FF-B3AB-A798-0427-44DCC0FA1986}"/>
              </a:ext>
            </a:extLst>
          </p:cNvPr>
          <p:cNvSpPr>
            <a:spLocks noChangeArrowheads="1"/>
          </p:cNvSpPr>
          <p:nvPr/>
        </p:nvSpPr>
        <p:spPr bwMode="auto">
          <a:xfrm>
            <a:off x="4241494" y="28242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br>
              <a:rPr kumimoji="0" lang="fr-FR" altLang="fr-FR" sz="700" b="0" i="0" u="none" strike="noStrike" cap="none" normalizeH="0" baseline="0">
                <a:ln>
                  <a:noFill/>
                </a:ln>
                <a:solidFill>
                  <a:schemeClr val="tx1"/>
                </a:solidFill>
                <a:effectLst/>
                <a:latin typeface="Helvetica" panose="020B0604020202020204" pitchFamily="34" charset="0"/>
                <a:ea typeface="Times New Roman" panose="02020603050405020304" pitchFamily="18"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 coins arrondis 14">
            <a:extLst>
              <a:ext uri="{FF2B5EF4-FFF2-40B4-BE49-F238E27FC236}">
                <a16:creationId xmlns:a16="http://schemas.microsoft.com/office/drawing/2014/main" id="{BCACB0DD-FF79-766A-496D-A5C295BD4C6F}"/>
              </a:ext>
            </a:extLst>
          </p:cNvPr>
          <p:cNvSpPr/>
          <p:nvPr/>
        </p:nvSpPr>
        <p:spPr>
          <a:xfrm>
            <a:off x="283029" y="1573489"/>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Développement local</a:t>
            </a:r>
          </a:p>
        </p:txBody>
      </p:sp>
      <p:sp>
        <p:nvSpPr>
          <p:cNvPr id="16" name="Rectangle : coins arrondis 15">
            <a:extLst>
              <a:ext uri="{FF2B5EF4-FFF2-40B4-BE49-F238E27FC236}">
                <a16:creationId xmlns:a16="http://schemas.microsoft.com/office/drawing/2014/main" id="{B951B965-83F8-5A48-8511-FEBA54E2A773}"/>
              </a:ext>
            </a:extLst>
          </p:cNvPr>
          <p:cNvSpPr/>
          <p:nvPr/>
        </p:nvSpPr>
        <p:spPr>
          <a:xfrm>
            <a:off x="2721429" y="1551718"/>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Push vers GitHub</a:t>
            </a:r>
          </a:p>
        </p:txBody>
      </p:sp>
      <p:sp>
        <p:nvSpPr>
          <p:cNvPr id="17" name="Rectangle : coins arrondis 16">
            <a:extLst>
              <a:ext uri="{FF2B5EF4-FFF2-40B4-BE49-F238E27FC236}">
                <a16:creationId xmlns:a16="http://schemas.microsoft.com/office/drawing/2014/main" id="{36289F34-40DA-6C3C-712D-9CED3D0A9D06}"/>
              </a:ext>
            </a:extLst>
          </p:cNvPr>
          <p:cNvSpPr/>
          <p:nvPr/>
        </p:nvSpPr>
        <p:spPr>
          <a:xfrm>
            <a:off x="5029200" y="1551718"/>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Intégration continue</a:t>
            </a:r>
          </a:p>
        </p:txBody>
      </p:sp>
      <p:sp>
        <p:nvSpPr>
          <p:cNvPr id="18" name="Rectangle : coins arrondis 17">
            <a:extLst>
              <a:ext uri="{FF2B5EF4-FFF2-40B4-BE49-F238E27FC236}">
                <a16:creationId xmlns:a16="http://schemas.microsoft.com/office/drawing/2014/main" id="{A9A98F74-21EB-F680-4A8E-83C93B833A93}"/>
              </a:ext>
            </a:extLst>
          </p:cNvPr>
          <p:cNvSpPr/>
          <p:nvPr/>
        </p:nvSpPr>
        <p:spPr>
          <a:xfrm>
            <a:off x="7467601" y="1638804"/>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Déploiement automatique sur </a:t>
            </a:r>
            <a:r>
              <a:rPr lang="fr-FR" dirty="0" err="1"/>
              <a:t>heroku</a:t>
            </a:r>
            <a:endParaRPr lang="fr-FR" dirty="0"/>
          </a:p>
        </p:txBody>
      </p:sp>
      <p:sp>
        <p:nvSpPr>
          <p:cNvPr id="19" name="Rectangle : coins arrondis 18">
            <a:extLst>
              <a:ext uri="{FF2B5EF4-FFF2-40B4-BE49-F238E27FC236}">
                <a16:creationId xmlns:a16="http://schemas.microsoft.com/office/drawing/2014/main" id="{7D87CAFE-9D2D-9290-0C73-A9F434ABAB51}"/>
              </a:ext>
            </a:extLst>
          </p:cNvPr>
          <p:cNvSpPr/>
          <p:nvPr/>
        </p:nvSpPr>
        <p:spPr>
          <a:xfrm>
            <a:off x="9797143" y="1617032"/>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Supervision via le </a:t>
            </a:r>
            <a:r>
              <a:rPr lang="fr-FR" dirty="0" err="1"/>
              <a:t>dashboard</a:t>
            </a:r>
            <a:endParaRPr lang="fr-FR" dirty="0"/>
          </a:p>
        </p:txBody>
      </p:sp>
      <p:sp>
        <p:nvSpPr>
          <p:cNvPr id="24" name="ZoneTexte 23">
            <a:extLst>
              <a:ext uri="{FF2B5EF4-FFF2-40B4-BE49-F238E27FC236}">
                <a16:creationId xmlns:a16="http://schemas.microsoft.com/office/drawing/2014/main" id="{9CA80666-84DD-D5C7-58B5-7727CA548ED8}"/>
              </a:ext>
            </a:extLst>
          </p:cNvPr>
          <p:cNvSpPr txBox="1"/>
          <p:nvPr/>
        </p:nvSpPr>
        <p:spPr>
          <a:xfrm>
            <a:off x="318654" y="872836"/>
            <a:ext cx="2895600" cy="400110"/>
          </a:xfrm>
          <a:prstGeom prst="rect">
            <a:avLst/>
          </a:prstGeom>
          <a:noFill/>
        </p:spPr>
        <p:txBody>
          <a:bodyPr wrap="square" rtlCol="0">
            <a:spAutoFit/>
          </a:bodyPr>
          <a:lstStyle/>
          <a:p>
            <a:r>
              <a:rPr lang="fr-FR" sz="2000" b="1" dirty="0">
                <a:solidFill>
                  <a:schemeClr val="accent6">
                    <a:lumMod val="75000"/>
                  </a:schemeClr>
                </a:solidFill>
              </a:rPr>
              <a:t>Principe</a:t>
            </a:r>
          </a:p>
        </p:txBody>
      </p:sp>
      <p:sp>
        <p:nvSpPr>
          <p:cNvPr id="25" name="ZoneTexte 24">
            <a:extLst>
              <a:ext uri="{FF2B5EF4-FFF2-40B4-BE49-F238E27FC236}">
                <a16:creationId xmlns:a16="http://schemas.microsoft.com/office/drawing/2014/main" id="{7A2D224C-6399-53FE-A0AC-4FF9B8143215}"/>
              </a:ext>
            </a:extLst>
          </p:cNvPr>
          <p:cNvSpPr txBox="1"/>
          <p:nvPr/>
        </p:nvSpPr>
        <p:spPr>
          <a:xfrm>
            <a:off x="304800" y="2992582"/>
            <a:ext cx="2895600" cy="400110"/>
          </a:xfrm>
          <a:prstGeom prst="rect">
            <a:avLst/>
          </a:prstGeom>
          <a:noFill/>
        </p:spPr>
        <p:txBody>
          <a:bodyPr wrap="square" rtlCol="0">
            <a:spAutoFit/>
          </a:bodyPr>
          <a:lstStyle/>
          <a:p>
            <a:r>
              <a:rPr lang="fr-FR" sz="2000" b="1" dirty="0">
                <a:solidFill>
                  <a:schemeClr val="accent6">
                    <a:lumMod val="75000"/>
                  </a:schemeClr>
                </a:solidFill>
              </a:rPr>
              <a:t>Application</a:t>
            </a:r>
          </a:p>
        </p:txBody>
      </p:sp>
      <p:sp>
        <p:nvSpPr>
          <p:cNvPr id="26" name="Rectangle : coins arrondis 25">
            <a:extLst>
              <a:ext uri="{FF2B5EF4-FFF2-40B4-BE49-F238E27FC236}">
                <a16:creationId xmlns:a16="http://schemas.microsoft.com/office/drawing/2014/main" id="{C854AFC5-6E0B-BEA6-19FC-84E0997BA52B}"/>
              </a:ext>
            </a:extLst>
          </p:cNvPr>
          <p:cNvSpPr/>
          <p:nvPr/>
        </p:nvSpPr>
        <p:spPr>
          <a:xfrm>
            <a:off x="380010" y="3845635"/>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Développement: VS Code pour code python</a:t>
            </a:r>
          </a:p>
        </p:txBody>
      </p:sp>
      <p:sp>
        <p:nvSpPr>
          <p:cNvPr id="27" name="Rectangle : coins arrondis 26">
            <a:extLst>
              <a:ext uri="{FF2B5EF4-FFF2-40B4-BE49-F238E27FC236}">
                <a16:creationId xmlns:a16="http://schemas.microsoft.com/office/drawing/2014/main" id="{88FC7E6E-BE8B-A1FB-9D9F-09CB99F0C9A6}"/>
              </a:ext>
            </a:extLst>
          </p:cNvPr>
          <p:cNvSpPr/>
          <p:nvPr/>
        </p:nvSpPr>
        <p:spPr>
          <a:xfrm>
            <a:off x="3026229" y="3837718"/>
            <a:ext cx="2111827" cy="8708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Pousser le code sur GitHub</a:t>
            </a:r>
          </a:p>
        </p:txBody>
      </p:sp>
      <p:sp>
        <p:nvSpPr>
          <p:cNvPr id="28" name="Rectangle : coins arrondis 27">
            <a:extLst>
              <a:ext uri="{FF2B5EF4-FFF2-40B4-BE49-F238E27FC236}">
                <a16:creationId xmlns:a16="http://schemas.microsoft.com/office/drawing/2014/main" id="{A1009FB1-67F8-F96D-3F92-E2DE283ED1B6}"/>
              </a:ext>
            </a:extLst>
          </p:cNvPr>
          <p:cNvSpPr/>
          <p:nvPr/>
        </p:nvSpPr>
        <p:spPr>
          <a:xfrm>
            <a:off x="5569527" y="3491354"/>
            <a:ext cx="3131127" cy="18842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Déploiement: </a:t>
            </a:r>
            <a:r>
              <a:rPr lang="fr-FR" dirty="0" err="1"/>
              <a:t>Heroku</a:t>
            </a:r>
            <a:r>
              <a:rPr lang="fr-FR" dirty="0"/>
              <a:t> est connecté à mon repo </a:t>
            </a:r>
            <a:r>
              <a:rPr lang="fr-FR" dirty="0" err="1"/>
              <a:t>Github</a:t>
            </a:r>
            <a:r>
              <a:rPr lang="fr-FR" dirty="0"/>
              <a:t>. A chaque mise à jour, </a:t>
            </a:r>
            <a:r>
              <a:rPr lang="fr-FR" dirty="0" err="1"/>
              <a:t>Heroku</a:t>
            </a:r>
            <a:r>
              <a:rPr lang="fr-FR" dirty="0"/>
              <a:t> déploie automatiquement l’application</a:t>
            </a:r>
          </a:p>
        </p:txBody>
      </p:sp>
      <p:sp>
        <p:nvSpPr>
          <p:cNvPr id="29" name="Rectangle : coins arrondis 28">
            <a:extLst>
              <a:ext uri="{FF2B5EF4-FFF2-40B4-BE49-F238E27FC236}">
                <a16:creationId xmlns:a16="http://schemas.microsoft.com/office/drawing/2014/main" id="{914DE135-2EBB-D7C2-8DCD-FAEB20CC2CF8}"/>
              </a:ext>
            </a:extLst>
          </p:cNvPr>
          <p:cNvSpPr/>
          <p:nvPr/>
        </p:nvSpPr>
        <p:spPr>
          <a:xfrm>
            <a:off x="9213273" y="3439895"/>
            <a:ext cx="2679863" cy="22820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Déploiement: </a:t>
            </a:r>
            <a:r>
              <a:rPr lang="fr-FR" dirty="0" err="1"/>
              <a:t>Heroku</a:t>
            </a:r>
            <a:r>
              <a:rPr lang="fr-FR" dirty="0"/>
              <a:t> est connecté à mon repo </a:t>
            </a:r>
            <a:r>
              <a:rPr lang="fr-FR" dirty="0" err="1"/>
              <a:t>Github</a:t>
            </a:r>
            <a:r>
              <a:rPr lang="fr-FR" dirty="0"/>
              <a:t>. A chaque mise à jour, </a:t>
            </a:r>
            <a:r>
              <a:rPr lang="fr-FR" dirty="0" err="1"/>
              <a:t>Heroku</a:t>
            </a:r>
            <a:r>
              <a:rPr lang="fr-FR" dirty="0"/>
              <a:t> déploie automatiquement l’application</a:t>
            </a:r>
          </a:p>
        </p:txBody>
      </p:sp>
    </p:spTree>
    <p:extLst>
      <p:ext uri="{BB962C8B-B14F-4D97-AF65-F5344CB8AC3E}">
        <p14:creationId xmlns:p14="http://schemas.microsoft.com/office/powerpoint/2010/main" val="1941079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2624-291B-F23C-3758-F90111DB4D1D}"/>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B9143C89-D0A8-A166-4F31-0CC35344368C}"/>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GitHub</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FBE65C75-CBE7-31AE-1A91-1F53FF38C783}"/>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a:t>
            </a: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.3</a:t>
            </a:r>
          </a:p>
        </p:txBody>
      </p:sp>
      <p:pic>
        <p:nvPicPr>
          <p:cNvPr id="2050" name="Picture 2" descr="Image en ligne">
            <a:extLst>
              <a:ext uri="{FF2B5EF4-FFF2-40B4-BE49-F238E27FC236}">
                <a16:creationId xmlns:a16="http://schemas.microsoft.com/office/drawing/2014/main" id="{0E5CA6D0-BF2D-87E5-58CC-4E4C4C2F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4" y="717071"/>
            <a:ext cx="4252912" cy="197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Image en ligne">
            <a:extLst>
              <a:ext uri="{FF2B5EF4-FFF2-40B4-BE49-F238E27FC236}">
                <a16:creationId xmlns:a16="http://schemas.microsoft.com/office/drawing/2014/main" id="{2D95CFB8-9746-F36E-3849-4C810A994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4" y="3132485"/>
            <a:ext cx="4500561" cy="3649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Image en ligne">
            <a:extLst>
              <a:ext uri="{FF2B5EF4-FFF2-40B4-BE49-F238E27FC236}">
                <a16:creationId xmlns:a16="http://schemas.microsoft.com/office/drawing/2014/main" id="{FB2EB6EA-00CC-E7A4-1C8E-A9A539B32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018" y="561974"/>
            <a:ext cx="5151516"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27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0ED4-DB65-1F5F-48D9-6BF89FC94F97}"/>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A76873CA-D933-B44F-2A36-9176B94973A4}"/>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err="1">
                <a:solidFill>
                  <a:srgbClr val="385723"/>
                </a:solidFill>
                <a:latin typeface="BNPP Sans Light"/>
              </a:rPr>
              <a:t>Heroku</a:t>
            </a:r>
            <a:r>
              <a:rPr lang="fr-FR" sz="2000" b="1" dirty="0">
                <a:solidFill>
                  <a:srgbClr val="385723"/>
                </a:solidFill>
                <a:latin typeface="BNPP Sans Light"/>
              </a:rPr>
              <a:t> pour la mise en production de l’API</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448F6DAF-5041-6E4D-F1A2-93D6BC0F4833}"/>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a:t>
            </a: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.4</a:t>
            </a:r>
          </a:p>
        </p:txBody>
      </p:sp>
      <p:pic>
        <p:nvPicPr>
          <p:cNvPr id="3074" name="Picture 2" descr="Image en ligne">
            <a:extLst>
              <a:ext uri="{FF2B5EF4-FFF2-40B4-BE49-F238E27FC236}">
                <a16:creationId xmlns:a16="http://schemas.microsoft.com/office/drawing/2014/main" id="{7F655F6B-EF04-B7BB-D08D-257A62262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366" y="955016"/>
            <a:ext cx="4700525"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descr="Image en ligne">
            <a:extLst>
              <a:ext uri="{FF2B5EF4-FFF2-40B4-BE49-F238E27FC236}">
                <a16:creationId xmlns:a16="http://schemas.microsoft.com/office/drawing/2014/main" id="{D179D640-B0DA-14BE-6813-9A757C741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0868" y="931033"/>
            <a:ext cx="5395912" cy="373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75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p:cNvGrpSpPr/>
          <p:nvPr/>
        </p:nvGrpSpPr>
        <p:grpSpPr>
          <a:xfrm>
            <a:off x="1488963" y="-893337"/>
            <a:ext cx="0" cy="0"/>
            <a:chOff x="1488963" y="-893337"/>
            <a:chExt cx="0" cy="0"/>
          </a:xfrm>
        </p:grpSpPr>
        <p:sp>
          <p:nvSpPr>
            <p:cNvPr id="14" name="Line 5"/>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p:cNvSpPr txBox="1"/>
          <p:nvPr/>
        </p:nvSpPr>
        <p:spPr>
          <a:xfrm>
            <a:off x="768641" y="3514930"/>
            <a:ext cx="5039393" cy="1107685"/>
          </a:xfrm>
          <a:prstGeom prst="rect">
            <a:avLst/>
          </a:prstGeom>
          <a:noFill/>
        </p:spPr>
        <p:txBody>
          <a:bodyPr wrap="square" lIns="91388" tIns="45693" rIns="91388" bIns="45693" rtlCol="0" anchor="t">
            <a:spAutoFit/>
          </a:bodyPr>
          <a:lstStyle/>
          <a:p>
            <a:pPr defTabSz="1823388">
              <a:lnSpc>
                <a:spcPct val="80000"/>
              </a:lnSpc>
              <a:defRPr/>
            </a:pPr>
            <a:r>
              <a:rPr lang="fr-FR" sz="3999" b="1" dirty="0">
                <a:solidFill>
                  <a:srgbClr val="FFFFFF"/>
                </a:solidFill>
                <a:latin typeface="BNPP Sans "/>
              </a:rPr>
              <a:t>Sommaire</a:t>
            </a:r>
          </a:p>
          <a:p>
            <a:pPr defTabSz="1823388">
              <a:lnSpc>
                <a:spcPct val="80000"/>
              </a:lnSpc>
              <a:defRPr/>
            </a:pPr>
            <a:endParaRPr lang="fr-FR" sz="3999" b="1" dirty="0">
              <a:solidFill>
                <a:srgbClr val="FFFFFF"/>
              </a:solidFill>
              <a:latin typeface="BNPP Sans "/>
            </a:endParaRPr>
          </a:p>
        </p:txBody>
      </p:sp>
      <p:sp>
        <p:nvSpPr>
          <p:cNvPr id="16" name="Rectangle 15"/>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
        <p:nvSpPr>
          <p:cNvPr id="4" name="Espace réservé du contenu 2">
            <a:extLst>
              <a:ext uri="{FF2B5EF4-FFF2-40B4-BE49-F238E27FC236}">
                <a16:creationId xmlns:a16="http://schemas.microsoft.com/office/drawing/2014/main" id="{E1F5FBC4-97F3-CF64-E53A-2DFCBEE00130}"/>
              </a:ext>
            </a:extLst>
          </p:cNvPr>
          <p:cNvSpPr txBox="1">
            <a:spLocks/>
          </p:cNvSpPr>
          <p:nvPr/>
        </p:nvSpPr>
        <p:spPr>
          <a:xfrm>
            <a:off x="6215204" y="228601"/>
            <a:ext cx="5698839" cy="6494317"/>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fr-FR" sz="1900" b="1" dirty="0">
                <a:solidFill>
                  <a:schemeClr val="accent6">
                    <a:lumMod val="50000"/>
                  </a:schemeClr>
                </a:solidFill>
                <a:latin typeface="BNPP Sans" panose="02000000000000000000" pitchFamily="50" charset="0"/>
              </a:rPr>
              <a:t>Présentation et prétraitement des données</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Méthodologie</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Méthode de traitement du déséquilibre </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Résolution via classification</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Comparaison des résultats et choix du meilleur algo</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Tuning du seuil de classification</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Simulation Data Drift</a:t>
            </a:r>
          </a:p>
          <a:p>
            <a:pPr marL="457200" indent="-457200">
              <a:buFont typeface="+mj-lt"/>
              <a:buAutoNum type="arabicPeriod"/>
            </a:pPr>
            <a:r>
              <a:rPr lang="fr-FR" sz="1900" b="1" dirty="0">
                <a:solidFill>
                  <a:schemeClr val="accent6">
                    <a:lumMod val="50000"/>
                  </a:schemeClr>
                </a:solidFill>
                <a:latin typeface="BNPP Sans" panose="02000000000000000000" pitchFamily="50" charset="0"/>
              </a:rPr>
              <a:t>Mise en place de </a:t>
            </a:r>
            <a:r>
              <a:rPr lang="fr-FR" sz="1900" b="1" dirty="0" err="1">
                <a:solidFill>
                  <a:schemeClr val="accent6">
                    <a:lumMod val="50000"/>
                  </a:schemeClr>
                </a:solidFill>
                <a:latin typeface="BNPP Sans" panose="02000000000000000000" pitchFamily="50" charset="0"/>
              </a:rPr>
              <a:t>github</a:t>
            </a:r>
            <a:r>
              <a:rPr lang="fr-FR" sz="1900" b="1" dirty="0">
                <a:solidFill>
                  <a:schemeClr val="accent6">
                    <a:lumMod val="50000"/>
                  </a:schemeClr>
                </a:solidFill>
                <a:latin typeface="BNPP Sans" panose="02000000000000000000" pitchFamily="50" charset="0"/>
              </a:rPr>
              <a:t>, </a:t>
            </a:r>
            <a:r>
              <a:rPr lang="fr-FR" sz="1900" b="1" dirty="0" err="1">
                <a:solidFill>
                  <a:schemeClr val="accent6">
                    <a:lumMod val="50000"/>
                  </a:schemeClr>
                </a:solidFill>
                <a:latin typeface="BNPP Sans" panose="02000000000000000000" pitchFamily="50" charset="0"/>
              </a:rPr>
              <a:t>github</a:t>
            </a:r>
            <a:r>
              <a:rPr lang="fr-FR" sz="1900" b="1" dirty="0">
                <a:solidFill>
                  <a:schemeClr val="accent6">
                    <a:lumMod val="50000"/>
                  </a:schemeClr>
                </a:solidFill>
                <a:latin typeface="BNPP Sans" panose="02000000000000000000" pitchFamily="50" charset="0"/>
              </a:rPr>
              <a:t> actions, tests unitaires</a:t>
            </a:r>
          </a:p>
          <a:p>
            <a:pPr marL="0" indent="0">
              <a:buFont typeface="Arial" panose="020B0604020202020204" pitchFamily="34" charset="0"/>
              <a:buNone/>
            </a:pPr>
            <a:endParaRPr lang="fr-FR" sz="1900" b="1" dirty="0">
              <a:solidFill>
                <a:schemeClr val="accent6">
                  <a:lumMod val="50000"/>
                </a:schemeClr>
              </a:solidFill>
              <a:latin typeface="BNPP Sans" panose="02000000000000000000" pitchFamily="50" charset="0"/>
            </a:endParaRPr>
          </a:p>
        </p:txBody>
      </p:sp>
    </p:spTree>
    <p:extLst>
      <p:ext uri="{BB962C8B-B14F-4D97-AF65-F5344CB8AC3E}">
        <p14:creationId xmlns:p14="http://schemas.microsoft.com/office/powerpoint/2010/main" val="3992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B156D-62F8-FD6D-28D0-41715E8410B8}"/>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287A91D3-90D5-0658-BE03-BFF24B73D022}"/>
              </a:ext>
            </a:extLst>
          </p:cNvPr>
          <p:cNvSpPr txBox="1"/>
          <p:nvPr/>
        </p:nvSpPr>
        <p:spPr>
          <a:xfrm>
            <a:off x="1426587" y="214520"/>
            <a:ext cx="9701487" cy="267890"/>
          </a:xfrm>
          <a:prstGeom prst="rect">
            <a:avLst/>
          </a:prstGeom>
          <a:noFill/>
        </p:spPr>
        <p:txBody>
          <a:bodyPr wrap="square" lIns="0" tIns="0" rIns="0" bIns="0" rtlCol="0" anchor="t">
            <a:noAutofit/>
          </a:bodyPr>
          <a:lstStyle/>
          <a:p>
            <a:pPr>
              <a:defRPr/>
            </a:pPr>
            <a:r>
              <a:rPr kumimoji="0" lang="fr-FR" sz="2000" b="1" i="0" u="none" strike="noStrike" kern="1200" cap="none" spc="0" normalizeH="0" baseline="0" noProof="0" dirty="0">
                <a:ln>
                  <a:noFill/>
                </a:ln>
                <a:solidFill>
                  <a:srgbClr val="385723"/>
                </a:solidFill>
                <a:effectLst/>
                <a:uLnTx/>
                <a:uFillTx/>
                <a:latin typeface="BNPP Sans Light"/>
              </a:rPr>
              <a:t>Dashboard</a:t>
            </a:r>
          </a:p>
        </p:txBody>
      </p:sp>
      <p:sp>
        <p:nvSpPr>
          <p:cNvPr id="5" name="Flèche : pentagone 4">
            <a:extLst>
              <a:ext uri="{FF2B5EF4-FFF2-40B4-BE49-F238E27FC236}">
                <a16:creationId xmlns:a16="http://schemas.microsoft.com/office/drawing/2014/main" id="{B5F2FC33-2EDA-9F44-C81D-00FEB06D9567}"/>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8.5</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pic>
        <p:nvPicPr>
          <p:cNvPr id="4098" name="Picture 2" descr="Image en ligne">
            <a:extLst>
              <a:ext uri="{FF2B5EF4-FFF2-40B4-BE49-F238E27FC236}">
                <a16:creationId xmlns:a16="http://schemas.microsoft.com/office/drawing/2014/main" id="{8DF444DE-FE00-4EFD-F16E-A786C145C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892" y="877378"/>
            <a:ext cx="3977423" cy="271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Image en ligne">
            <a:extLst>
              <a:ext uri="{FF2B5EF4-FFF2-40B4-BE49-F238E27FC236}">
                <a16:creationId xmlns:a16="http://schemas.microsoft.com/office/drawing/2014/main" id="{A433F1C2-F529-A134-080A-1F5516E79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0118" y="3733718"/>
            <a:ext cx="3024816"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Image en ligne">
            <a:extLst>
              <a:ext uri="{FF2B5EF4-FFF2-40B4-BE49-F238E27FC236}">
                <a16:creationId xmlns:a16="http://schemas.microsoft.com/office/drawing/2014/main" id="{5C0409A9-76AD-1198-818C-9ABB596AD5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100" y="3639089"/>
            <a:ext cx="2963913"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Image en ligne">
            <a:extLst>
              <a:ext uri="{FF2B5EF4-FFF2-40B4-BE49-F238E27FC236}">
                <a16:creationId xmlns:a16="http://schemas.microsoft.com/office/drawing/2014/main" id="{0BA0E6AD-CB53-0E96-EB03-1EC3156498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394" y="3810306"/>
            <a:ext cx="2728911" cy="241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oneTexte 2">
            <a:extLst>
              <a:ext uri="{FF2B5EF4-FFF2-40B4-BE49-F238E27FC236}">
                <a16:creationId xmlns:a16="http://schemas.microsoft.com/office/drawing/2014/main" id="{E10EB275-C9F2-106F-ABCC-1184763D12F6}"/>
              </a:ext>
            </a:extLst>
          </p:cNvPr>
          <p:cNvSpPr txBox="1"/>
          <p:nvPr/>
        </p:nvSpPr>
        <p:spPr>
          <a:xfrm>
            <a:off x="793630" y="1009290"/>
            <a:ext cx="5676181" cy="523220"/>
          </a:xfrm>
          <a:prstGeom prst="rect">
            <a:avLst/>
          </a:prstGeom>
          <a:noFill/>
        </p:spPr>
        <p:txBody>
          <a:bodyPr wrap="square" rtlCol="0">
            <a:spAutoFit/>
          </a:bodyPr>
          <a:lstStyle/>
          <a:p>
            <a:r>
              <a:rPr lang="fr-FR" sz="1600" dirty="0"/>
              <a:t>Jauges </a:t>
            </a:r>
            <a:r>
              <a:rPr lang="fr-FR" sz="1200" dirty="0"/>
              <a:t>utilisées pour visualiser la probabilité de prédiction d'un modèle de machine </a:t>
            </a:r>
            <a:r>
              <a:rPr lang="fr-FR" sz="1200" dirty="0" err="1"/>
              <a:t>learning</a:t>
            </a:r>
            <a:r>
              <a:rPr lang="fr-FR" sz="1200" dirty="0"/>
              <a:t> dans le cadre d'un tableau de bord de prédiction client  </a:t>
            </a:r>
          </a:p>
        </p:txBody>
      </p:sp>
    </p:spTree>
    <p:extLst>
      <p:ext uri="{BB962C8B-B14F-4D97-AF65-F5344CB8AC3E}">
        <p14:creationId xmlns:p14="http://schemas.microsoft.com/office/powerpoint/2010/main" val="1987882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A39A93-57F8-C952-171D-6E70C5413011}"/>
              </a:ext>
            </a:extLst>
          </p:cNvPr>
          <p:cNvSpPr>
            <a:spLocks noGrp="1"/>
          </p:cNvSpPr>
          <p:nvPr>
            <p:ph type="title"/>
          </p:nvPr>
        </p:nvSpPr>
        <p:spPr>
          <a:xfrm>
            <a:off x="1247775" y="2432050"/>
            <a:ext cx="10515600" cy="1325563"/>
          </a:xfrm>
        </p:spPr>
        <p:txBody>
          <a:bodyPr>
            <a:normAutofit/>
          </a:bodyPr>
          <a:lstStyle/>
          <a:p>
            <a:r>
              <a:rPr lang="fr-FR" sz="6000" dirty="0">
                <a:latin typeface="BNPP Sans" panose="02000000000000000000" pitchFamily="50" charset="0"/>
              </a:rPr>
              <a:t>Merci pour votre attention!</a:t>
            </a:r>
          </a:p>
        </p:txBody>
      </p:sp>
    </p:spTree>
    <p:extLst>
      <p:ext uri="{BB962C8B-B14F-4D97-AF65-F5344CB8AC3E}">
        <p14:creationId xmlns:p14="http://schemas.microsoft.com/office/powerpoint/2010/main" val="42561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BB1AB-1F3A-20AB-3603-A82F688EA34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D24478F-30B5-2ED8-EA0E-9A9B049DC4D6}"/>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80618117-4A3D-221A-162E-97E927CCC640}"/>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B2625031-53ED-F171-92BE-B1E459F0E96F}"/>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2A75BB51-87A6-DCAC-3B1E-E3027A8966C0}"/>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657C9B81-31F6-6C89-41D8-716139113AF6}"/>
              </a:ext>
            </a:extLst>
          </p:cNvPr>
          <p:cNvSpPr txBox="1"/>
          <p:nvPr/>
        </p:nvSpPr>
        <p:spPr>
          <a:xfrm>
            <a:off x="612778" y="3494148"/>
            <a:ext cx="5247695" cy="2554363"/>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1. P</a:t>
            </a:r>
            <a:r>
              <a:rPr lang="fr-FR" sz="4000" b="1" dirty="0">
                <a:solidFill>
                  <a:schemeClr val="bg1"/>
                </a:solidFill>
                <a:latin typeface="BNPP Sans" panose="02000000000000000000" pitchFamily="50" charset="0"/>
              </a:rPr>
              <a:t>résentation et prétraitement des données</a:t>
            </a: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F14BD34E-79C4-76A2-655A-CF69CA2E52F1}"/>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345682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1D534-09B6-D93F-049F-34A2014F9F42}"/>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99154678-BCA4-2265-80AF-6A036E98F29A}"/>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Source de données</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D99C5F86-D68E-D5E2-9AA9-65DBE82561C5}"/>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lang="fr-FR" sz="2000" b="1" dirty="0">
                <a:solidFill>
                  <a:srgbClr val="FFFFFF"/>
                </a:solidFill>
                <a:latin typeface="BNPP Sans Light" panose="02000503020000020004" pitchFamily="50" charset="0"/>
              </a:rPr>
              <a:t>1.1</a:t>
            </a:r>
            <a:endPar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endParaRPr>
          </a:p>
        </p:txBody>
      </p:sp>
      <p:sp>
        <p:nvSpPr>
          <p:cNvPr id="2" name="Rectangle : coins arrondis 1">
            <a:extLst>
              <a:ext uri="{FF2B5EF4-FFF2-40B4-BE49-F238E27FC236}">
                <a16:creationId xmlns:a16="http://schemas.microsoft.com/office/drawing/2014/main" id="{87DEEFFA-B556-6E3D-21A5-CFCE7DD6DCD7}"/>
              </a:ext>
            </a:extLst>
          </p:cNvPr>
          <p:cNvSpPr/>
          <p:nvPr/>
        </p:nvSpPr>
        <p:spPr>
          <a:xfrm>
            <a:off x="597990" y="1291770"/>
            <a:ext cx="11424671" cy="330925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0150" lvl="2" indent="-285750">
              <a:lnSpc>
                <a:spcPct val="100000"/>
              </a:lnSpc>
              <a:buFont typeface="Courier New" panose="02070309020205020404" pitchFamily="49" charset="0"/>
              <a:buChar char="o"/>
            </a:pPr>
            <a:r>
              <a:rPr lang="fr-FR" dirty="0">
                <a:solidFill>
                  <a:srgbClr val="271A38"/>
                </a:solidFill>
                <a:latin typeface="Inter"/>
              </a:rPr>
              <a:t>1 fichier zip contenant 10 fichiers csv à combiner: comportant des données relatives aux clients et à la société: précédentes demandes de crédit,…</a:t>
            </a:r>
          </a:p>
          <a:p>
            <a:pPr marL="1200150" lvl="2" indent="-285750">
              <a:lnSpc>
                <a:spcPct val="100000"/>
              </a:lnSpc>
              <a:buFont typeface="Courier New" panose="02070309020205020404" pitchFamily="49" charset="0"/>
              <a:buChar char="o"/>
            </a:pPr>
            <a:r>
              <a:rPr lang="fr-FR" dirty="0">
                <a:solidFill>
                  <a:srgbClr val="271A38"/>
                </a:solidFill>
                <a:latin typeface="Inter"/>
              </a:rPr>
              <a:t>307.511 clients</a:t>
            </a:r>
          </a:p>
          <a:p>
            <a:pPr marL="1200150" lvl="2" indent="-285750">
              <a:lnSpc>
                <a:spcPct val="100000"/>
              </a:lnSpc>
              <a:buFont typeface="Courier New" panose="02070309020205020404" pitchFamily="49" charset="0"/>
              <a:buChar char="o"/>
            </a:pPr>
            <a:r>
              <a:rPr lang="fr-FR" dirty="0">
                <a:solidFill>
                  <a:srgbClr val="271A38"/>
                </a:solidFill>
                <a:latin typeface="Inter"/>
              </a:rPr>
              <a:t>122 </a:t>
            </a:r>
            <a:r>
              <a:rPr lang="fr-FR" dirty="0" err="1">
                <a:solidFill>
                  <a:srgbClr val="271A38"/>
                </a:solidFill>
                <a:latin typeface="Inter"/>
              </a:rPr>
              <a:t>features</a:t>
            </a:r>
            <a:r>
              <a:rPr lang="fr-FR" dirty="0">
                <a:solidFill>
                  <a:srgbClr val="271A38"/>
                </a:solidFill>
                <a:latin typeface="Inter"/>
              </a:rPr>
              <a:t> ( </a:t>
            </a:r>
            <a:r>
              <a:rPr lang="fr-FR" dirty="0" err="1">
                <a:solidFill>
                  <a:srgbClr val="271A38"/>
                </a:solidFill>
                <a:latin typeface="Inter"/>
              </a:rPr>
              <a:t>name_contract_type</a:t>
            </a:r>
            <a:r>
              <a:rPr lang="fr-FR" dirty="0">
                <a:solidFill>
                  <a:srgbClr val="271A38"/>
                </a:solidFill>
                <a:latin typeface="Inter"/>
              </a:rPr>
              <a:t>, </a:t>
            </a:r>
            <a:r>
              <a:rPr lang="fr-FR" dirty="0" err="1">
                <a:solidFill>
                  <a:srgbClr val="271A38"/>
                </a:solidFill>
                <a:latin typeface="Inter"/>
              </a:rPr>
              <a:t>code_gender</a:t>
            </a:r>
            <a:r>
              <a:rPr lang="fr-FR" dirty="0">
                <a:solidFill>
                  <a:srgbClr val="271A38"/>
                </a:solidFill>
                <a:latin typeface="Inter"/>
              </a:rPr>
              <a:t>,…)</a:t>
            </a:r>
          </a:p>
          <a:p>
            <a:pPr marL="1200150" lvl="2" indent="-285750">
              <a:lnSpc>
                <a:spcPct val="100000"/>
              </a:lnSpc>
              <a:buFont typeface="Courier New" panose="02070309020205020404" pitchFamily="49" charset="0"/>
              <a:buChar char="o"/>
            </a:pPr>
            <a:r>
              <a:rPr lang="fr-FR" dirty="0">
                <a:solidFill>
                  <a:srgbClr val="271A38"/>
                </a:solidFill>
                <a:latin typeface="Inter"/>
              </a:rPr>
              <a:t>Label cible (</a:t>
            </a:r>
            <a:r>
              <a:rPr lang="fr-FR" dirty="0" err="1">
                <a:solidFill>
                  <a:srgbClr val="271A38"/>
                </a:solidFill>
                <a:latin typeface="Inter"/>
              </a:rPr>
              <a:t>target</a:t>
            </a:r>
            <a:r>
              <a:rPr lang="fr-FR" dirty="0">
                <a:solidFill>
                  <a:srgbClr val="271A38"/>
                </a:solidFill>
                <a:latin typeface="Inter"/>
              </a:rPr>
              <a:t>): valorisé en binaire (défaut de crédit ou pas de défaut de crédit)</a:t>
            </a:r>
          </a:p>
        </p:txBody>
      </p:sp>
    </p:spTree>
    <p:extLst>
      <p:ext uri="{BB962C8B-B14F-4D97-AF65-F5344CB8AC3E}">
        <p14:creationId xmlns:p14="http://schemas.microsoft.com/office/powerpoint/2010/main" val="404409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1B3B7-C289-FFAD-212C-B29F225E26FB}"/>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807D5653-59DF-0DEE-73DD-7E16054A803D}"/>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Exploration des données</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FAFD2C04-5DA8-CDC8-358F-2BC72CED9D85}"/>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1.2</a:t>
            </a:r>
          </a:p>
        </p:txBody>
      </p:sp>
      <p:sp>
        <p:nvSpPr>
          <p:cNvPr id="3" name="ZoneTexte 2">
            <a:extLst>
              <a:ext uri="{FF2B5EF4-FFF2-40B4-BE49-F238E27FC236}">
                <a16:creationId xmlns:a16="http://schemas.microsoft.com/office/drawing/2014/main" id="{7CB810E6-851F-F3C8-AF96-7CC8990E8CB0}"/>
              </a:ext>
            </a:extLst>
          </p:cNvPr>
          <p:cNvSpPr txBox="1"/>
          <p:nvPr/>
        </p:nvSpPr>
        <p:spPr>
          <a:xfrm>
            <a:off x="118641" y="671691"/>
            <a:ext cx="11858711" cy="6186309"/>
          </a:xfrm>
          <a:prstGeom prst="rect">
            <a:avLst/>
          </a:prstGeom>
          <a:noFill/>
        </p:spPr>
        <p:txBody>
          <a:bodyPr wrap="square" rtlCol="0">
            <a:spAutoFit/>
          </a:bodyPr>
          <a:lstStyle/>
          <a:p>
            <a:pPr marL="285750" indent="-285750">
              <a:buFont typeface="Wingdings" panose="05000000000000000000" pitchFamily="2" charset="2"/>
              <a:buChar char="Ø"/>
            </a:pPr>
            <a:r>
              <a:rPr lang="fr-FR" dirty="0"/>
              <a:t>Utilisation d’un notebook issu de </a:t>
            </a:r>
            <a:r>
              <a:rPr lang="fr-FR" dirty="0" err="1"/>
              <a:t>Kaggle</a:t>
            </a:r>
            <a:endParaRPr lang="fr-FR" dirty="0"/>
          </a:p>
          <a:p>
            <a:pPr marL="285750" indent="-285750">
              <a:buFont typeface="Arial" panose="020B0604020202020204" pitchFamily="34" charset="0"/>
              <a:buChar char="•"/>
            </a:pPr>
            <a:endParaRPr lang="fr-FR" dirty="0"/>
          </a:p>
          <a:p>
            <a:pPr marL="285750" indent="-285750">
              <a:buFont typeface="Wingdings" panose="05000000000000000000" pitchFamily="2" charset="2"/>
              <a:buChar char="Ø"/>
            </a:pPr>
            <a:r>
              <a:rPr lang="fr-FR" dirty="0"/>
              <a:t>Distribution de la colonne cible</a:t>
            </a:r>
          </a:p>
          <a:p>
            <a:pPr marL="742950" lvl="1" indent="-285750">
              <a:buFont typeface="Courier New" panose="02070309020205020404" pitchFamily="49" charset="0"/>
              <a:buChar char="o"/>
            </a:pPr>
            <a:r>
              <a:rPr lang="fr-FR" dirty="0"/>
              <a:t>Près 92 % des clients réguliers</a:t>
            </a:r>
          </a:p>
          <a:p>
            <a:pPr marL="742950" lvl="1" indent="-285750">
              <a:buFont typeface="Courier New" panose="02070309020205020404" pitchFamily="49" charset="0"/>
              <a:buChar char="o"/>
            </a:pPr>
            <a:r>
              <a:rPr lang="fr-FR" dirty="0"/>
              <a:t>8% des clients avec des défauts de paiement</a:t>
            </a:r>
          </a:p>
          <a:p>
            <a:r>
              <a:rPr lang="fr-FR" dirty="0"/>
              <a:t> </a:t>
            </a:r>
            <a:r>
              <a:rPr lang="fr-FR" dirty="0">
                <a:sym typeface="Wingdings" panose="05000000000000000000" pitchFamily="2" charset="2"/>
              </a:rPr>
              <a:t> </a:t>
            </a:r>
            <a:r>
              <a:rPr lang="fr-FR" dirty="0"/>
              <a:t>Données déséquilibrées</a:t>
            </a:r>
          </a:p>
          <a:p>
            <a:pPr marL="285750" indent="-285750">
              <a:buFontTx/>
              <a:buChar char="-"/>
            </a:pPr>
            <a:endParaRPr lang="fr-FR" dirty="0"/>
          </a:p>
          <a:p>
            <a:endParaRPr lang="fr-FR" dirty="0"/>
          </a:p>
          <a:p>
            <a:endParaRPr lang="fr-FR" dirty="0"/>
          </a:p>
          <a:p>
            <a:pPr marL="285750" indent="-285750">
              <a:buFontTx/>
              <a:buChar char="-"/>
            </a:pPr>
            <a:endParaRPr lang="fr-FR" dirty="0"/>
          </a:p>
          <a:p>
            <a:pPr marL="285750" indent="-285750">
              <a:buFont typeface="Wingdings" panose="05000000000000000000" pitchFamily="2" charset="2"/>
              <a:buChar char="Ø"/>
            </a:pPr>
            <a:r>
              <a:rPr lang="fr-FR" dirty="0"/>
              <a:t>Processus:</a:t>
            </a:r>
          </a:p>
          <a:p>
            <a:pPr marL="742950" lvl="1" indent="-285750">
              <a:buFontTx/>
              <a:buChar char="-"/>
            </a:pPr>
            <a:r>
              <a:rPr lang="fr-FR" dirty="0"/>
              <a:t>One hot </a:t>
            </a:r>
            <a:r>
              <a:rPr lang="fr-FR" dirty="0" err="1"/>
              <a:t>encoding</a:t>
            </a:r>
            <a:endParaRPr lang="fr-FR" dirty="0"/>
          </a:p>
          <a:p>
            <a:pPr marL="742950" lvl="1" indent="-285750">
              <a:buFontTx/>
              <a:buChar char="-"/>
            </a:pPr>
            <a:r>
              <a:rPr lang="fr-FR" dirty="0"/>
              <a:t> Détection des </a:t>
            </a:r>
            <a:r>
              <a:rPr lang="fr-FR" dirty="0" err="1"/>
              <a:t>outliers</a:t>
            </a:r>
            <a:r>
              <a:rPr lang="fr-FR" dirty="0"/>
              <a:t> / anomalies </a:t>
            </a:r>
          </a:p>
          <a:p>
            <a:pPr lvl="2"/>
            <a:r>
              <a:rPr lang="fr-FR" dirty="0"/>
              <a:t>	Exemple colonne </a:t>
            </a:r>
            <a:r>
              <a:rPr lang="fr-FR" dirty="0" err="1"/>
              <a:t>days_employed</a:t>
            </a:r>
            <a:r>
              <a:rPr lang="fr-FR" dirty="0"/>
              <a:t>:  La valeur maximale (en plus d'être positive) est d'environ 1000 ans</a:t>
            </a:r>
          </a:p>
          <a:p>
            <a:pPr marL="742950" lvl="1" indent="-285750">
              <a:buFontTx/>
              <a:buChar char="-"/>
            </a:pPr>
            <a:endParaRPr lang="fr-FR" dirty="0"/>
          </a:p>
          <a:p>
            <a:pPr lvl="1"/>
            <a:endParaRPr lang="fr-FR" dirty="0"/>
          </a:p>
          <a:p>
            <a:pPr lvl="2"/>
            <a:r>
              <a:rPr lang="fr-FR" dirty="0"/>
              <a:t>                                                                  </a:t>
            </a:r>
            <a:r>
              <a:rPr lang="fr-FR" dirty="0">
                <a:sym typeface="Wingdings" panose="05000000000000000000" pitchFamily="2" charset="2"/>
              </a:rPr>
              <a:t> valeur anormale remplacé par nan puis création d’</a:t>
            </a:r>
            <a:r>
              <a:rPr lang="fr-FR" dirty="0"/>
              <a:t>une</a:t>
            </a:r>
            <a:r>
              <a:rPr lang="fr-FR" b="0" i="0" dirty="0">
                <a:solidFill>
                  <a:srgbClr val="2D2926"/>
                </a:solidFill>
                <a:effectLst/>
                <a:latin typeface="Open Sans" panose="020B0606030504020204" pitchFamily="34" charset="0"/>
              </a:rPr>
              <a:t> 				</a:t>
            </a:r>
            <a:r>
              <a:rPr lang="fr-FR" dirty="0">
                <a:solidFill>
                  <a:srgbClr val="2D2926"/>
                </a:solidFill>
                <a:latin typeface="Open Sans" panose="020B0606030504020204" pitchFamily="34" charset="0"/>
              </a:rPr>
              <a:t>		</a:t>
            </a:r>
            <a:r>
              <a:rPr lang="fr-FR" dirty="0"/>
              <a:t>nouvelle</a:t>
            </a:r>
            <a:r>
              <a:rPr lang="fr-FR" b="0" i="0" dirty="0">
                <a:solidFill>
                  <a:srgbClr val="2D2926"/>
                </a:solidFill>
                <a:effectLst/>
                <a:latin typeface="Open Sans" panose="020B0606030504020204" pitchFamily="34" charset="0"/>
              </a:rPr>
              <a:t> </a:t>
            </a:r>
            <a:r>
              <a:rPr lang="fr-FR" dirty="0"/>
              <a:t>colonne</a:t>
            </a:r>
            <a:r>
              <a:rPr lang="fr-FR" b="0" i="0" dirty="0">
                <a:solidFill>
                  <a:srgbClr val="2D2926"/>
                </a:solidFill>
                <a:effectLst/>
                <a:latin typeface="Open Sans" panose="020B0606030504020204" pitchFamily="34" charset="0"/>
              </a:rPr>
              <a:t> </a:t>
            </a:r>
            <a:r>
              <a:rPr lang="fr-FR" dirty="0"/>
              <a:t>booléenne</a:t>
            </a:r>
            <a:r>
              <a:rPr lang="fr-FR" b="0" i="0" dirty="0">
                <a:solidFill>
                  <a:srgbClr val="2D2926"/>
                </a:solidFill>
                <a:effectLst/>
                <a:latin typeface="Open Sans" panose="020B0606030504020204" pitchFamily="34" charset="0"/>
              </a:rPr>
              <a:t> </a:t>
            </a:r>
            <a:r>
              <a:rPr lang="fr-FR" dirty="0"/>
              <a:t>indiquant</a:t>
            </a:r>
            <a:r>
              <a:rPr lang="fr-FR" b="0" i="0" dirty="0">
                <a:solidFill>
                  <a:srgbClr val="2D2926"/>
                </a:solidFill>
                <a:effectLst/>
                <a:latin typeface="Open Sans" panose="020B0606030504020204" pitchFamily="34" charset="0"/>
              </a:rPr>
              <a:t> </a:t>
            </a:r>
            <a:r>
              <a:rPr lang="fr-FR" dirty="0"/>
              <a:t>si</a:t>
            </a:r>
            <a:r>
              <a:rPr lang="fr-FR" b="0" i="0" dirty="0">
                <a:solidFill>
                  <a:srgbClr val="2D2926"/>
                </a:solidFill>
                <a:effectLst/>
                <a:latin typeface="Open Sans" panose="020B0606030504020204" pitchFamily="34" charset="0"/>
              </a:rPr>
              <a:t> </a:t>
            </a:r>
            <a:r>
              <a:rPr lang="fr-FR" dirty="0"/>
              <a:t>la</a:t>
            </a:r>
            <a:r>
              <a:rPr lang="fr-FR" b="0" i="0" dirty="0">
                <a:solidFill>
                  <a:srgbClr val="2D2926"/>
                </a:solidFill>
                <a:effectLst/>
                <a:latin typeface="Open Sans" panose="020B0606030504020204" pitchFamily="34" charset="0"/>
              </a:rPr>
              <a:t> </a:t>
            </a:r>
            <a:r>
              <a:rPr lang="fr-FR" dirty="0"/>
              <a:t>valeur</a:t>
            </a:r>
            <a:r>
              <a:rPr lang="fr-FR" b="0" i="0" dirty="0">
                <a:solidFill>
                  <a:srgbClr val="2D2926"/>
                </a:solidFill>
                <a:effectLst/>
                <a:latin typeface="Open Sans" panose="020B0606030504020204" pitchFamily="34" charset="0"/>
              </a:rPr>
              <a:t> </a:t>
            </a:r>
            <a:r>
              <a:rPr lang="fr-FR" dirty="0"/>
              <a:t>était</a:t>
            </a:r>
            <a:r>
              <a:rPr lang="fr-FR" b="0" i="0" dirty="0">
                <a:solidFill>
                  <a:srgbClr val="2D2926"/>
                </a:solidFill>
                <a:effectLst/>
                <a:latin typeface="Open Sans" panose="020B0606030504020204" pitchFamily="34" charset="0"/>
              </a:rPr>
              <a:t> </a:t>
            </a:r>
            <a:r>
              <a:rPr lang="fr-FR" dirty="0"/>
              <a:t>anormale</a:t>
            </a:r>
            <a:r>
              <a:rPr lang="fr-FR" b="0" i="0" dirty="0">
                <a:solidFill>
                  <a:srgbClr val="2D2926"/>
                </a:solidFill>
                <a:effectLst/>
                <a:latin typeface="Open Sans" panose="020B0606030504020204" pitchFamily="34" charset="0"/>
              </a:rPr>
              <a:t> 					</a:t>
            </a:r>
            <a:r>
              <a:rPr lang="fr-FR" dirty="0"/>
              <a:t>ou</a:t>
            </a:r>
            <a:r>
              <a:rPr lang="fr-FR" b="0" i="0" dirty="0">
                <a:solidFill>
                  <a:srgbClr val="2D2926"/>
                </a:solidFill>
                <a:effectLst/>
                <a:latin typeface="Open Sans" panose="020B0606030504020204" pitchFamily="34" charset="0"/>
              </a:rPr>
              <a:t> </a:t>
            </a:r>
            <a:r>
              <a:rPr lang="fr-FR" dirty="0"/>
              <a:t>non</a:t>
            </a:r>
          </a:p>
          <a:p>
            <a:pPr marL="742950" lvl="1" indent="-285750">
              <a:buFontTx/>
              <a:buChar char="-"/>
            </a:pPr>
            <a:endParaRPr lang="fr-FR" dirty="0"/>
          </a:p>
          <a:p>
            <a:pPr marL="742950" lvl="1" indent="-285750">
              <a:buFontTx/>
              <a:buChar char="-"/>
            </a:pPr>
            <a:endParaRPr lang="fr-FR" dirty="0"/>
          </a:p>
          <a:p>
            <a:pPr marL="742950" lvl="1" indent="-285750">
              <a:buFontTx/>
              <a:buChar char="-"/>
            </a:pPr>
            <a:endParaRPr lang="fr-FR" dirty="0"/>
          </a:p>
        </p:txBody>
      </p:sp>
      <p:pic>
        <p:nvPicPr>
          <p:cNvPr id="8" name="Image 7">
            <a:extLst>
              <a:ext uri="{FF2B5EF4-FFF2-40B4-BE49-F238E27FC236}">
                <a16:creationId xmlns:a16="http://schemas.microsoft.com/office/drawing/2014/main" id="{51FD14EC-4F45-3D62-3ABF-575912A209BD}"/>
              </a:ext>
            </a:extLst>
          </p:cNvPr>
          <p:cNvPicPr>
            <a:picLocks noChangeAspect="1"/>
          </p:cNvPicPr>
          <p:nvPr/>
        </p:nvPicPr>
        <p:blipFill>
          <a:blip r:embed="rId3"/>
          <a:stretch>
            <a:fillRect/>
          </a:stretch>
        </p:blipFill>
        <p:spPr>
          <a:xfrm>
            <a:off x="1846862" y="4662153"/>
            <a:ext cx="2532451" cy="1559780"/>
          </a:xfrm>
          <a:prstGeom prst="rect">
            <a:avLst/>
          </a:prstGeom>
        </p:spPr>
      </p:pic>
      <p:pic>
        <p:nvPicPr>
          <p:cNvPr id="10" name="Image 9">
            <a:extLst>
              <a:ext uri="{FF2B5EF4-FFF2-40B4-BE49-F238E27FC236}">
                <a16:creationId xmlns:a16="http://schemas.microsoft.com/office/drawing/2014/main" id="{D636927A-1603-6A32-4731-A86695F0A2B5}"/>
              </a:ext>
            </a:extLst>
          </p:cNvPr>
          <p:cNvPicPr>
            <a:picLocks noChangeAspect="1"/>
          </p:cNvPicPr>
          <p:nvPr/>
        </p:nvPicPr>
        <p:blipFill>
          <a:blip r:embed="rId4"/>
          <a:stretch>
            <a:fillRect/>
          </a:stretch>
        </p:blipFill>
        <p:spPr>
          <a:xfrm>
            <a:off x="5917152" y="1311805"/>
            <a:ext cx="3444840" cy="2171500"/>
          </a:xfrm>
          <a:prstGeom prst="rect">
            <a:avLst/>
          </a:prstGeom>
        </p:spPr>
      </p:pic>
    </p:spTree>
    <p:extLst>
      <p:ext uri="{BB962C8B-B14F-4D97-AF65-F5344CB8AC3E}">
        <p14:creationId xmlns:p14="http://schemas.microsoft.com/office/powerpoint/2010/main" val="1782300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9664-D3A3-50DA-71E1-BD51D42E0B69}"/>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165083A0-3A5C-3D65-AE29-6409A9077284}"/>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a:solidFill>
                  <a:srgbClr val="385723"/>
                </a:solidFill>
                <a:latin typeface="BNPP Sans Light"/>
              </a:rPr>
              <a:t>Exploration des données / </a:t>
            </a:r>
            <a:r>
              <a:rPr lang="fr-FR" sz="2000" b="1" dirty="0" err="1">
                <a:solidFill>
                  <a:srgbClr val="385723"/>
                </a:solidFill>
                <a:latin typeface="BNPP Sans Light"/>
              </a:rPr>
              <a:t>Feature</a:t>
            </a:r>
            <a:r>
              <a:rPr lang="fr-FR" sz="2000" b="1" dirty="0">
                <a:solidFill>
                  <a:srgbClr val="385723"/>
                </a:solidFill>
                <a:latin typeface="BNPP Sans Light"/>
              </a:rPr>
              <a:t> engineering</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C3D11071-839E-43C8-3B75-C8D84D9650CF}"/>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1.2</a:t>
            </a:r>
          </a:p>
        </p:txBody>
      </p:sp>
      <p:sp>
        <p:nvSpPr>
          <p:cNvPr id="3" name="ZoneTexte 2">
            <a:extLst>
              <a:ext uri="{FF2B5EF4-FFF2-40B4-BE49-F238E27FC236}">
                <a16:creationId xmlns:a16="http://schemas.microsoft.com/office/drawing/2014/main" id="{86903FBA-FCA3-96A2-657A-A347A62D75BF}"/>
              </a:ext>
            </a:extLst>
          </p:cNvPr>
          <p:cNvSpPr txBox="1"/>
          <p:nvPr/>
        </p:nvSpPr>
        <p:spPr>
          <a:xfrm>
            <a:off x="334852" y="622479"/>
            <a:ext cx="11243256" cy="4801314"/>
          </a:xfrm>
          <a:prstGeom prst="rect">
            <a:avLst/>
          </a:prstGeom>
          <a:noFill/>
        </p:spPr>
        <p:txBody>
          <a:bodyPr wrap="square" rtlCol="0">
            <a:spAutoFit/>
          </a:bodyPr>
          <a:lstStyle/>
          <a:p>
            <a:pPr lvl="1"/>
            <a:endParaRPr lang="fr-FR" dirty="0"/>
          </a:p>
          <a:p>
            <a:pPr marL="742950" lvl="1" indent="-285750">
              <a:buFont typeface="Wingdings" panose="05000000000000000000" pitchFamily="2" charset="2"/>
              <a:buChar char="Ø"/>
            </a:pPr>
            <a:r>
              <a:rPr lang="fr-FR" dirty="0"/>
              <a:t>Création de </a:t>
            </a:r>
            <a:r>
              <a:rPr lang="fr-FR" dirty="0" err="1"/>
              <a:t>features</a:t>
            </a:r>
            <a:r>
              <a:rPr lang="fr-FR" dirty="0"/>
              <a:t> métier : </a:t>
            </a:r>
          </a:p>
          <a:p>
            <a:pPr marL="1200150" lvl="2" indent="-285750">
              <a:buFont typeface="Arial" panose="020B0604020202020204" pitchFamily="34" charset="0"/>
              <a:buChar char="•"/>
            </a:pPr>
            <a:r>
              <a:rPr lang="fr-FR" dirty="0"/>
              <a:t>Ratio de la durée d’emploi ramenée à l’âge</a:t>
            </a:r>
          </a:p>
          <a:p>
            <a:pPr marL="1200150" lvl="2" indent="-285750">
              <a:buFont typeface="Arial" panose="020B0604020202020204" pitchFamily="34" charset="0"/>
              <a:buChar char="•"/>
            </a:pPr>
            <a:r>
              <a:rPr lang="fr-FR" dirty="0"/>
              <a:t>Ratio du montant du crédit ramené au revenu</a:t>
            </a:r>
          </a:p>
          <a:p>
            <a:pPr marL="1200150" lvl="2" indent="-285750">
              <a:buFont typeface="Arial" panose="020B0604020202020204" pitchFamily="34" charset="0"/>
              <a:buChar char="•"/>
            </a:pPr>
            <a:r>
              <a:rPr lang="fr-FR" dirty="0"/>
              <a:t>Ratio du revenu total du ménage ramené au nombre de personnes dans le foyer</a:t>
            </a:r>
          </a:p>
          <a:p>
            <a:pPr marL="1200150" lvl="2" indent="-285750">
              <a:buFont typeface="Arial" panose="020B0604020202020204" pitchFamily="34" charset="0"/>
              <a:buChar char="•"/>
            </a:pPr>
            <a:r>
              <a:rPr lang="fr-FR" dirty="0"/>
              <a:t>Ratio de l’annuité du prêt ramenées au revenu total</a:t>
            </a:r>
          </a:p>
          <a:p>
            <a:pPr marL="1200150" lvl="2" indent="-285750">
              <a:buFont typeface="Arial" panose="020B0604020202020204" pitchFamily="34" charset="0"/>
              <a:buChar char="•"/>
            </a:pPr>
            <a:r>
              <a:rPr lang="fr-FR" dirty="0"/>
              <a:t>Durée du crédit (ratio du paiement annuel ramené au montant du crédit)</a:t>
            </a:r>
          </a:p>
          <a:p>
            <a:pPr lvl="2"/>
            <a:endParaRPr lang="fr-FR" dirty="0"/>
          </a:p>
          <a:p>
            <a:pPr marL="742950" lvl="1" indent="-285750">
              <a:buFont typeface="Wingdings" panose="05000000000000000000" pitchFamily="2" charset="2"/>
              <a:buChar char="Ø"/>
            </a:pPr>
            <a:r>
              <a:rPr lang="fr-FR" dirty="0"/>
              <a:t> Imputation des valeurs manquantes (par la médiane) et </a:t>
            </a:r>
            <a:r>
              <a:rPr lang="fr-FR" b="0" i="0" dirty="0">
                <a:solidFill>
                  <a:srgbClr val="2D2926"/>
                </a:solidFill>
                <a:effectLst/>
              </a:rPr>
              <a:t>normalisation de la gamme des caractéristiques (</a:t>
            </a:r>
            <a:r>
              <a:rPr lang="fr-FR" b="0" i="0" dirty="0" err="1">
                <a:solidFill>
                  <a:srgbClr val="2D2926"/>
                </a:solidFill>
                <a:effectLst/>
              </a:rPr>
              <a:t>minmaxscaler</a:t>
            </a:r>
            <a:r>
              <a:rPr lang="fr-FR" b="0" i="0" dirty="0">
                <a:solidFill>
                  <a:srgbClr val="2D2926"/>
                </a:solidFill>
                <a:effectLst/>
              </a:rPr>
              <a:t> avec normalisation entre 0 et 1)</a:t>
            </a:r>
          </a:p>
          <a:p>
            <a:pPr marL="742950" lvl="1" indent="-285750">
              <a:buFont typeface="Wingdings" panose="05000000000000000000" pitchFamily="2" charset="2"/>
              <a:buChar char="Ø"/>
            </a:pPr>
            <a:endParaRPr lang="fr-FR" dirty="0"/>
          </a:p>
          <a:p>
            <a:pPr marL="742950" lvl="1" indent="-285750">
              <a:buFont typeface="Wingdings" panose="05000000000000000000" pitchFamily="2" charset="2"/>
              <a:buChar char="Ø"/>
            </a:pPr>
            <a:r>
              <a:rPr lang="fr-FR" dirty="0"/>
              <a:t>Faire la prédiction (sur test data) avec: </a:t>
            </a:r>
          </a:p>
          <a:p>
            <a:pPr marL="1200150" lvl="2" indent="-285750">
              <a:buFontTx/>
              <a:buChar char="-"/>
            </a:pPr>
            <a:r>
              <a:rPr lang="fr-FR" dirty="0" err="1"/>
              <a:t>logistic</a:t>
            </a:r>
            <a:r>
              <a:rPr lang="fr-FR" dirty="0"/>
              <a:t> </a:t>
            </a:r>
            <a:r>
              <a:rPr lang="fr-FR" dirty="0" err="1"/>
              <a:t>regression</a:t>
            </a:r>
            <a:r>
              <a:rPr lang="fr-FR" dirty="0"/>
              <a:t> en minimisant le </a:t>
            </a:r>
            <a:r>
              <a:rPr lang="fr-FR" dirty="0" err="1"/>
              <a:t>parametre</a:t>
            </a:r>
            <a:r>
              <a:rPr lang="fr-FR" dirty="0"/>
              <a:t> de régularisation C qui contrôle la quantité de superposition (valeur inférieure diminue la superposition/</a:t>
            </a:r>
            <a:r>
              <a:rPr lang="fr-FR" dirty="0" err="1"/>
              <a:t>overfitting</a:t>
            </a:r>
            <a:r>
              <a:rPr lang="fr-FR" dirty="0"/>
              <a:t>)</a:t>
            </a:r>
            <a:endParaRPr lang="fr-FR" dirty="0">
              <a:sym typeface="Wingdings" panose="05000000000000000000" pitchFamily="2" charset="2"/>
            </a:endParaRPr>
          </a:p>
          <a:p>
            <a:pPr marL="1200150" lvl="2" indent="-285750">
              <a:buFontTx/>
              <a:buChar char="-"/>
            </a:pPr>
            <a:r>
              <a:rPr lang="fr-FR" dirty="0">
                <a:sym typeface="Wingdings" panose="05000000000000000000" pitchFamily="2" charset="2"/>
              </a:rPr>
              <a:t>Améliorer le modèle avec </a:t>
            </a:r>
            <a:r>
              <a:rPr lang="fr-FR" dirty="0" err="1">
                <a:sym typeface="Wingdings" panose="05000000000000000000" pitchFamily="2" charset="2"/>
              </a:rPr>
              <a:t>random</a:t>
            </a:r>
            <a:r>
              <a:rPr lang="fr-FR" dirty="0">
                <a:sym typeface="Wingdings" panose="05000000000000000000" pitchFamily="2" charset="2"/>
              </a:rPr>
              <a:t> </a:t>
            </a:r>
            <a:r>
              <a:rPr lang="fr-FR" dirty="0" err="1">
                <a:sym typeface="Wingdings" panose="05000000000000000000" pitchFamily="2" charset="2"/>
              </a:rPr>
              <a:t>forest</a:t>
            </a:r>
            <a:r>
              <a:rPr lang="fr-FR" dirty="0">
                <a:sym typeface="Wingdings" panose="05000000000000000000" pitchFamily="2" charset="2"/>
              </a:rPr>
              <a:t> avec utilisation de 100 arbres</a:t>
            </a:r>
          </a:p>
          <a:p>
            <a:pPr marL="1200150" lvl="2" indent="-285750">
              <a:buFontTx/>
              <a:buChar char="-"/>
            </a:pPr>
            <a:r>
              <a:rPr lang="fr-FR" dirty="0">
                <a:sym typeface="Wingdings" panose="05000000000000000000" pitchFamily="2" charset="2"/>
              </a:rPr>
              <a:t>Utilisation </a:t>
            </a:r>
            <a:r>
              <a:rPr lang="fr-FR" dirty="0" err="1">
                <a:sym typeface="Wingdings" panose="05000000000000000000" pitchFamily="2" charset="2"/>
              </a:rPr>
              <a:t>engineered</a:t>
            </a:r>
            <a:r>
              <a:rPr lang="fr-FR" dirty="0">
                <a:sym typeface="Wingdings" panose="05000000000000000000" pitchFamily="2" charset="2"/>
              </a:rPr>
              <a:t> </a:t>
            </a:r>
            <a:r>
              <a:rPr lang="fr-FR" dirty="0" err="1">
                <a:sym typeface="Wingdings" panose="05000000000000000000" pitchFamily="2" charset="2"/>
              </a:rPr>
              <a:t>features</a:t>
            </a:r>
            <a:r>
              <a:rPr lang="fr-FR" dirty="0">
                <a:sym typeface="Wingdings" panose="05000000000000000000" pitchFamily="2" charset="2"/>
              </a:rPr>
              <a:t> (polynomial </a:t>
            </a:r>
            <a:r>
              <a:rPr lang="fr-FR" dirty="0" err="1">
                <a:sym typeface="Wingdings" panose="05000000000000000000" pitchFamily="2" charset="2"/>
              </a:rPr>
              <a:t>feature</a:t>
            </a:r>
            <a:r>
              <a:rPr lang="fr-FR" dirty="0">
                <a:sym typeface="Wingdings" panose="05000000000000000000" pitchFamily="2" charset="2"/>
              </a:rPr>
              <a:t> et </a:t>
            </a:r>
            <a:r>
              <a:rPr lang="fr-FR" dirty="0" err="1">
                <a:sym typeface="Wingdings" panose="05000000000000000000" pitchFamily="2" charset="2"/>
              </a:rPr>
              <a:t>domain</a:t>
            </a:r>
            <a:r>
              <a:rPr lang="fr-FR" dirty="0">
                <a:sym typeface="Wingdings" panose="05000000000000000000" pitchFamily="2" charset="2"/>
              </a:rPr>
              <a:t> </a:t>
            </a:r>
            <a:r>
              <a:rPr lang="fr-FR" dirty="0" err="1">
                <a:sym typeface="Wingdings" panose="05000000000000000000" pitchFamily="2" charset="2"/>
              </a:rPr>
              <a:t>knowledge</a:t>
            </a:r>
            <a:r>
              <a:rPr lang="fr-FR" dirty="0">
                <a:sym typeface="Wingdings" panose="05000000000000000000" pitchFamily="2" charset="2"/>
              </a:rPr>
              <a:t>)</a:t>
            </a:r>
          </a:p>
          <a:p>
            <a:pPr marL="1200150" lvl="2" indent="-285750">
              <a:buFontTx/>
              <a:buChar char="-"/>
            </a:pPr>
            <a:r>
              <a:rPr lang="fr-FR" dirty="0" err="1">
                <a:sym typeface="Wingdings" panose="05000000000000000000" pitchFamily="2" charset="2"/>
              </a:rPr>
              <a:t>Testing</a:t>
            </a:r>
            <a:r>
              <a:rPr lang="fr-FR" dirty="0">
                <a:sym typeface="Wingdings" panose="05000000000000000000" pitchFamily="2" charset="2"/>
              </a:rPr>
              <a:t> </a:t>
            </a:r>
            <a:r>
              <a:rPr lang="fr-FR" dirty="0" err="1">
                <a:sym typeface="Wingdings" panose="05000000000000000000" pitchFamily="2" charset="2"/>
              </a:rPr>
              <a:t>domain</a:t>
            </a:r>
            <a:r>
              <a:rPr lang="fr-FR" dirty="0">
                <a:sym typeface="Wingdings" panose="05000000000000000000" pitchFamily="2" charset="2"/>
              </a:rPr>
              <a:t> </a:t>
            </a:r>
            <a:r>
              <a:rPr lang="fr-FR" dirty="0" err="1">
                <a:sym typeface="Wingdings" panose="05000000000000000000" pitchFamily="2" charset="2"/>
              </a:rPr>
              <a:t>features</a:t>
            </a:r>
            <a:r>
              <a:rPr lang="fr-FR" dirty="0">
                <a:sym typeface="Wingdings" panose="05000000000000000000" pitchFamily="2" charset="2"/>
              </a:rPr>
              <a:t> (avec les </a:t>
            </a:r>
            <a:r>
              <a:rPr lang="fr-FR" dirty="0" err="1">
                <a:sym typeface="Wingdings" panose="05000000000000000000" pitchFamily="2" charset="2"/>
              </a:rPr>
              <a:t>feature</a:t>
            </a:r>
            <a:r>
              <a:rPr lang="fr-FR" dirty="0">
                <a:sym typeface="Wingdings" panose="05000000000000000000" pitchFamily="2" charset="2"/>
              </a:rPr>
              <a:t> </a:t>
            </a:r>
            <a:r>
              <a:rPr lang="fr-FR" dirty="0" err="1">
                <a:sym typeface="Wingdings" panose="05000000000000000000" pitchFamily="2" charset="2"/>
              </a:rPr>
              <a:t>metier</a:t>
            </a:r>
            <a:r>
              <a:rPr lang="fr-FR" dirty="0">
                <a:sym typeface="Wingdings" panose="05000000000000000000" pitchFamily="2" charset="2"/>
              </a:rPr>
              <a:t> cités en haut)</a:t>
            </a:r>
            <a:endParaRPr lang="fr-FR" dirty="0"/>
          </a:p>
        </p:txBody>
      </p:sp>
    </p:spTree>
    <p:extLst>
      <p:ext uri="{BB962C8B-B14F-4D97-AF65-F5344CB8AC3E}">
        <p14:creationId xmlns:p14="http://schemas.microsoft.com/office/powerpoint/2010/main" val="339510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6DCCC-5F02-01E0-DC9D-07912D5B3CCC}"/>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651F5422-DFA2-C24B-4AEB-3DA806C93230}"/>
              </a:ext>
            </a:extLst>
          </p:cNvPr>
          <p:cNvSpPr txBox="1"/>
          <p:nvPr/>
        </p:nvSpPr>
        <p:spPr>
          <a:xfrm>
            <a:off x="1426588" y="214520"/>
            <a:ext cx="6242016" cy="267890"/>
          </a:xfrm>
          <a:prstGeom prst="rect">
            <a:avLst/>
          </a:prstGeom>
          <a:noFill/>
        </p:spPr>
        <p:txBody>
          <a:bodyPr wrap="square" lIns="0" tIns="0" rIns="0" bIns="0" rtlCol="0" anchor="t">
            <a:noAutofit/>
          </a:bodyPr>
          <a:lstStyle/>
          <a:p>
            <a:pPr>
              <a:defRPr/>
            </a:pPr>
            <a:r>
              <a:rPr lang="fr-FR" sz="2000" b="1" dirty="0" err="1">
                <a:solidFill>
                  <a:srgbClr val="385723"/>
                </a:solidFill>
                <a:latin typeface="BNPP Sans Light"/>
              </a:rPr>
              <a:t>Feature</a:t>
            </a:r>
            <a:r>
              <a:rPr lang="fr-FR" sz="2000" b="1" dirty="0">
                <a:solidFill>
                  <a:srgbClr val="385723"/>
                </a:solidFill>
                <a:latin typeface="BNPP Sans Light"/>
              </a:rPr>
              <a:t> engineering</a:t>
            </a:r>
            <a:endParaRPr kumimoji="0" lang="fr-FR" sz="2000" b="1" i="0" u="none" strike="noStrike" kern="1200" cap="none" spc="0" normalizeH="0" baseline="0" noProof="0" dirty="0">
              <a:ln>
                <a:noFill/>
              </a:ln>
              <a:solidFill>
                <a:srgbClr val="385723"/>
              </a:solidFill>
              <a:effectLst/>
              <a:uLnTx/>
              <a:uFillTx/>
              <a:latin typeface="BNPP Sans Light"/>
            </a:endParaRPr>
          </a:p>
        </p:txBody>
      </p:sp>
      <p:sp>
        <p:nvSpPr>
          <p:cNvPr id="5" name="Flèche : pentagone 4">
            <a:extLst>
              <a:ext uri="{FF2B5EF4-FFF2-40B4-BE49-F238E27FC236}">
                <a16:creationId xmlns:a16="http://schemas.microsoft.com/office/drawing/2014/main" id="{08D5DCE2-E044-A018-B139-DCCC946800B2}"/>
              </a:ext>
            </a:extLst>
          </p:cNvPr>
          <p:cNvSpPr/>
          <p:nvPr/>
        </p:nvSpPr>
        <p:spPr>
          <a:xfrm>
            <a:off x="436922" y="194532"/>
            <a:ext cx="952965" cy="354108"/>
          </a:xfrm>
          <a:prstGeom prst="homePlate">
            <a:avLst/>
          </a:prstGeom>
          <a:solidFill>
            <a:srgbClr val="385723"/>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0000" rIns="91440" bIns="90000" numCol="1" spcCol="0" rtlCol="0" fromWordArt="0" anchor="ctr" anchorCtr="0" forceAA="0" compatLnSpc="1">
            <a:prstTxWarp prst="textNoShape">
              <a:avLst/>
            </a:prstTxWarp>
            <a:noAutofit/>
          </a:bodyPr>
          <a:lstStyle/>
          <a:p>
            <a:pPr marL="0" marR="0" lvl="0" indent="0" algn="ctr" defTabSz="1213121"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noProof="0" dirty="0">
                <a:ln>
                  <a:noFill/>
                </a:ln>
                <a:solidFill>
                  <a:srgbClr val="FFFFFF"/>
                </a:solidFill>
                <a:effectLst/>
                <a:uLnTx/>
                <a:uFillTx/>
                <a:latin typeface="BNPP Sans Light" panose="02000503020000020004" pitchFamily="50" charset="0"/>
                <a:ea typeface="+mn-ea"/>
                <a:cs typeface="+mn-cs"/>
              </a:rPr>
              <a:t>1.3</a:t>
            </a:r>
          </a:p>
        </p:txBody>
      </p:sp>
      <p:sp>
        <p:nvSpPr>
          <p:cNvPr id="10" name="ZoneTexte 9">
            <a:extLst>
              <a:ext uri="{FF2B5EF4-FFF2-40B4-BE49-F238E27FC236}">
                <a16:creationId xmlns:a16="http://schemas.microsoft.com/office/drawing/2014/main" id="{3984FA7E-69BB-A965-A868-1392D9C2F065}"/>
              </a:ext>
            </a:extLst>
          </p:cNvPr>
          <p:cNvSpPr txBox="1"/>
          <p:nvPr/>
        </p:nvSpPr>
        <p:spPr>
          <a:xfrm>
            <a:off x="504729" y="1017430"/>
            <a:ext cx="4337727" cy="4185761"/>
          </a:xfrm>
          <a:prstGeom prst="rect">
            <a:avLst/>
          </a:prstGeom>
          <a:noFill/>
        </p:spPr>
        <p:txBody>
          <a:bodyPr wrap="square" rtlCol="0">
            <a:spAutoFit/>
          </a:bodyPr>
          <a:lstStyle/>
          <a:p>
            <a:r>
              <a:rPr lang="en-US" sz="1400" dirty="0"/>
              <a:t>Train samples: 307511, test samples: 48744</a:t>
            </a:r>
          </a:p>
          <a:p>
            <a:r>
              <a:rPr lang="en-US" sz="1400" dirty="0"/>
              <a:t>Initial </a:t>
            </a:r>
            <a:r>
              <a:rPr lang="en-US" sz="1400" dirty="0" err="1"/>
              <a:t>df</a:t>
            </a:r>
            <a:r>
              <a:rPr lang="en-US" sz="1400" dirty="0"/>
              <a:t> shape: (356251, 247)</a:t>
            </a:r>
          </a:p>
          <a:p>
            <a:r>
              <a:rPr lang="en-US" sz="1400" dirty="0"/>
              <a:t>Bureau </a:t>
            </a:r>
            <a:r>
              <a:rPr lang="en-US" sz="1400" dirty="0" err="1"/>
              <a:t>df</a:t>
            </a:r>
            <a:r>
              <a:rPr lang="en-US" sz="1400" dirty="0"/>
              <a:t> shape: (305811, 116)</a:t>
            </a:r>
          </a:p>
          <a:p>
            <a:r>
              <a:rPr lang="en-US" sz="1400" dirty="0" err="1"/>
              <a:t>df</a:t>
            </a:r>
            <a:r>
              <a:rPr lang="en-US" sz="1400" dirty="0"/>
              <a:t> after joining bureau: (356251, 363)</a:t>
            </a:r>
          </a:p>
          <a:p>
            <a:r>
              <a:rPr lang="en-US" sz="1400" dirty="0"/>
              <a:t>Process bureau and </a:t>
            </a:r>
            <a:r>
              <a:rPr lang="en-US" sz="1400" dirty="0" err="1"/>
              <a:t>bureau_balance</a:t>
            </a:r>
            <a:r>
              <a:rPr lang="en-US" sz="1400" dirty="0"/>
              <a:t> - done in 41s</a:t>
            </a:r>
          </a:p>
          <a:p>
            <a:r>
              <a:rPr lang="en-US" sz="1400" dirty="0"/>
              <a:t>Previous applications </a:t>
            </a:r>
            <a:r>
              <a:rPr lang="en-US" sz="1400" dirty="0" err="1"/>
              <a:t>df</a:t>
            </a:r>
            <a:r>
              <a:rPr lang="en-US" sz="1400" dirty="0"/>
              <a:t> shape: (338857, 249)</a:t>
            </a:r>
          </a:p>
          <a:p>
            <a:r>
              <a:rPr lang="en-US" sz="1400" dirty="0" err="1"/>
              <a:t>df</a:t>
            </a:r>
            <a:r>
              <a:rPr lang="en-US" sz="1400" dirty="0"/>
              <a:t> after joining previous applications: (356251, 612)</a:t>
            </a:r>
          </a:p>
          <a:p>
            <a:r>
              <a:rPr lang="en-US" sz="1400" dirty="0"/>
              <a:t>Process </a:t>
            </a:r>
            <a:r>
              <a:rPr lang="en-US" sz="1400" dirty="0" err="1"/>
              <a:t>previous_applications</a:t>
            </a:r>
            <a:r>
              <a:rPr lang="en-US" sz="1400" dirty="0"/>
              <a:t> - done in 60s</a:t>
            </a:r>
          </a:p>
          <a:p>
            <a:r>
              <a:rPr lang="en-US" sz="1400" dirty="0"/>
              <a:t>Pos-cash balance </a:t>
            </a:r>
            <a:r>
              <a:rPr lang="en-US" sz="1400" dirty="0" err="1"/>
              <a:t>df</a:t>
            </a:r>
            <a:r>
              <a:rPr lang="en-US" sz="1400" dirty="0"/>
              <a:t> shape: (337252, 18)</a:t>
            </a:r>
          </a:p>
          <a:p>
            <a:r>
              <a:rPr lang="en-US" sz="1400" dirty="0" err="1"/>
              <a:t>df</a:t>
            </a:r>
            <a:r>
              <a:rPr lang="en-US" sz="1400" dirty="0"/>
              <a:t> after joining pos: (356251, 630)</a:t>
            </a:r>
          </a:p>
          <a:p>
            <a:r>
              <a:rPr lang="en-US" sz="1400" dirty="0"/>
              <a:t>Process POS-CASH balance - done in 33s</a:t>
            </a:r>
          </a:p>
          <a:p>
            <a:r>
              <a:rPr lang="en-US" sz="1400" dirty="0"/>
              <a:t>Installments payments </a:t>
            </a:r>
            <a:r>
              <a:rPr lang="en-US" sz="1400" dirty="0" err="1"/>
              <a:t>df</a:t>
            </a:r>
            <a:r>
              <a:rPr lang="en-US" sz="1400" dirty="0"/>
              <a:t> shape: (339587, 26)</a:t>
            </a:r>
          </a:p>
          <a:p>
            <a:r>
              <a:rPr lang="en-US" sz="1400" dirty="0" err="1"/>
              <a:t>df</a:t>
            </a:r>
            <a:r>
              <a:rPr lang="en-US" sz="1400" dirty="0"/>
              <a:t> after joining installments payments: (356251, 656)</a:t>
            </a:r>
          </a:p>
          <a:p>
            <a:r>
              <a:rPr lang="en-US" sz="1400" dirty="0"/>
              <a:t>Process installments payments - done in 49s</a:t>
            </a:r>
          </a:p>
          <a:p>
            <a:r>
              <a:rPr lang="en-US" sz="1400" dirty="0"/>
              <a:t>Credit card balance </a:t>
            </a:r>
            <a:r>
              <a:rPr lang="en-US" sz="1400" dirty="0" err="1"/>
              <a:t>df</a:t>
            </a:r>
            <a:r>
              <a:rPr lang="en-US" sz="1400" dirty="0"/>
              <a:t> shape: (103558, 141)</a:t>
            </a:r>
          </a:p>
          <a:p>
            <a:r>
              <a:rPr lang="en-US" sz="1400" dirty="0" err="1"/>
              <a:t>df</a:t>
            </a:r>
            <a:r>
              <a:rPr lang="en-US" sz="1400" dirty="0"/>
              <a:t> after joining credit card balance: (356251, 797)</a:t>
            </a:r>
          </a:p>
          <a:p>
            <a:r>
              <a:rPr lang="en-US" sz="1400" dirty="0"/>
              <a:t>Process credit card balance - done in 46s</a:t>
            </a:r>
          </a:p>
          <a:p>
            <a:r>
              <a:rPr lang="en-US" sz="1400" dirty="0"/>
              <a:t>Full model run - done in 244s</a:t>
            </a:r>
          </a:p>
          <a:p>
            <a:r>
              <a:rPr lang="en-US" sz="1400" dirty="0"/>
              <a:t>Final </a:t>
            </a:r>
            <a:r>
              <a:rPr lang="en-US" sz="1400" dirty="0" err="1"/>
              <a:t>DataFrame</a:t>
            </a:r>
            <a:r>
              <a:rPr lang="en-US" sz="1400" dirty="0"/>
              <a:t> shape: (356251, 797)</a:t>
            </a:r>
            <a:endParaRPr lang="fr-FR" sz="1400" dirty="0"/>
          </a:p>
        </p:txBody>
      </p:sp>
      <p:sp>
        <p:nvSpPr>
          <p:cNvPr id="11" name="ZoneTexte 10">
            <a:extLst>
              <a:ext uri="{FF2B5EF4-FFF2-40B4-BE49-F238E27FC236}">
                <a16:creationId xmlns:a16="http://schemas.microsoft.com/office/drawing/2014/main" id="{CDE3C3D6-FAB8-D642-E813-1CD7517E37A0}"/>
              </a:ext>
            </a:extLst>
          </p:cNvPr>
          <p:cNvSpPr txBox="1"/>
          <p:nvPr/>
        </p:nvSpPr>
        <p:spPr>
          <a:xfrm>
            <a:off x="5911403" y="1002712"/>
            <a:ext cx="5966190" cy="3970318"/>
          </a:xfrm>
          <a:prstGeom prst="rect">
            <a:avLst/>
          </a:prstGeom>
          <a:noFill/>
        </p:spPr>
        <p:txBody>
          <a:bodyPr wrap="square" rtlCol="0">
            <a:spAutoFit/>
          </a:bodyPr>
          <a:lstStyle/>
          <a:p>
            <a:pPr marL="285750" indent="-285750">
              <a:buFont typeface="Wingdings" panose="05000000000000000000" pitchFamily="2" charset="2"/>
              <a:buChar char="v"/>
            </a:pPr>
            <a:r>
              <a:rPr lang="fr-FR" dirty="0"/>
              <a:t>Gestion des valeurs infinies =&gt; remplacement par Nan</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Renommage des </a:t>
            </a:r>
            <a:r>
              <a:rPr lang="fr-FR" dirty="0" err="1"/>
              <a:t>features</a:t>
            </a:r>
            <a:r>
              <a:rPr lang="fr-FR" dirty="0"/>
              <a:t> car les caractères spéciaux ne sont pas pris en compte (suppression des </a:t>
            </a:r>
            <a:r>
              <a:rPr lang="fr-FR" dirty="0" err="1"/>
              <a:t>Ktrs</a:t>
            </a:r>
            <a:r>
              <a:rPr lang="fr-FR" dirty="0"/>
              <a:t> spéciaux)</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Suppression des colonnes et lignes avec bcp de données manquantes (nan)</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On arrive à un </a:t>
            </a:r>
            <a:r>
              <a:rPr lang="fr-FR" dirty="0" err="1"/>
              <a:t>dataframe</a:t>
            </a:r>
            <a:r>
              <a:rPr lang="fr-FR" dirty="0"/>
              <a:t> de (339232, 552)</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Séparation des données en train/test et imputation des valeurs manquantes par médiane</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a:t>Entrainement et suivi avec </a:t>
            </a:r>
            <a:r>
              <a:rPr lang="fr-FR" dirty="0" err="1"/>
              <a:t>MLFlow</a:t>
            </a:r>
            <a:endParaRPr lang="fr-FR" dirty="0"/>
          </a:p>
        </p:txBody>
      </p:sp>
    </p:spTree>
    <p:extLst>
      <p:ext uri="{BB962C8B-B14F-4D97-AF65-F5344CB8AC3E}">
        <p14:creationId xmlns:p14="http://schemas.microsoft.com/office/powerpoint/2010/main" val="285287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A6935-43FE-8BE5-671A-580DE4C4BD6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9526E99-5786-5DC9-52A1-74EB2A70EA67}"/>
              </a:ext>
            </a:extLst>
          </p:cNvPr>
          <p:cNvSpPr/>
          <p:nvPr/>
        </p:nvSpPr>
        <p:spPr>
          <a:xfrm>
            <a:off x="8334" y="0"/>
            <a:ext cx="5884703" cy="687455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276" tIns="45638" rIns="91276" bIns="45638" rtlCol="0" anchor="ctr"/>
          <a:lstStyle/>
          <a:p>
            <a:pPr algn="ctr" defTabSz="1211221">
              <a:defRPr/>
            </a:pPr>
            <a:endParaRPr lang="fr-FR" sz="2400" dirty="0">
              <a:solidFill>
                <a:schemeClr val="accent5">
                  <a:lumMod val="75000"/>
                </a:schemeClr>
              </a:solidFill>
              <a:latin typeface="Arial"/>
            </a:endParaRPr>
          </a:p>
        </p:txBody>
      </p:sp>
      <p:grpSp>
        <p:nvGrpSpPr>
          <p:cNvPr id="3" name="Group 2">
            <a:extLst>
              <a:ext uri="{FF2B5EF4-FFF2-40B4-BE49-F238E27FC236}">
                <a16:creationId xmlns:a16="http://schemas.microsoft.com/office/drawing/2014/main" id="{8BD4E185-EB6E-8064-7EE3-999DBD24C30A}"/>
              </a:ext>
            </a:extLst>
          </p:cNvPr>
          <p:cNvGrpSpPr/>
          <p:nvPr/>
        </p:nvGrpSpPr>
        <p:grpSpPr>
          <a:xfrm>
            <a:off x="1488963" y="-893337"/>
            <a:ext cx="0" cy="0"/>
            <a:chOff x="1488963" y="-893337"/>
            <a:chExt cx="0" cy="0"/>
          </a:xfrm>
        </p:grpSpPr>
        <p:sp>
          <p:nvSpPr>
            <p:cNvPr id="14" name="Line 5">
              <a:extLst>
                <a:ext uri="{FF2B5EF4-FFF2-40B4-BE49-F238E27FC236}">
                  <a16:creationId xmlns:a16="http://schemas.microsoft.com/office/drawing/2014/main" id="{030CD105-9289-546B-5DD3-D16BEBB819D9}"/>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sp>
          <p:nvSpPr>
            <p:cNvPr id="15" name="Line 6">
              <a:extLst>
                <a:ext uri="{FF2B5EF4-FFF2-40B4-BE49-F238E27FC236}">
                  <a16:creationId xmlns:a16="http://schemas.microsoft.com/office/drawing/2014/main" id="{0EE7F27F-A071-2234-A9A0-420725140DB2}"/>
                </a:ext>
              </a:extLst>
            </p:cNvPr>
            <p:cNvSpPr>
              <a:spLocks noChangeShapeType="1"/>
            </p:cNvSpPr>
            <p:nvPr/>
          </p:nvSpPr>
          <p:spPr bwMode="auto">
            <a:xfrm>
              <a:off x="1493979" y="-1748368"/>
              <a:ext cx="0" cy="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41" tIns="121871" rIns="243741" bIns="121871" numCol="1" anchor="t" anchorCtr="0" compatLnSpc="1">
              <a:prstTxWarp prst="textNoShape">
                <a:avLst/>
              </a:prstTxWarp>
            </a:bodyPr>
            <a:lstStyle/>
            <a:p>
              <a:pPr defTabSz="1823388">
                <a:defRPr/>
              </a:pPr>
              <a:endParaRPr lang="en-US" sz="1600" dirty="0">
                <a:solidFill>
                  <a:srgbClr val="91969B"/>
                </a:solidFill>
                <a:latin typeface="BNPP Sans Light" pitchFamily="50" charset="0"/>
              </a:endParaRPr>
            </a:p>
          </p:txBody>
        </p:sp>
      </p:grpSp>
      <p:sp>
        <p:nvSpPr>
          <p:cNvPr id="13" name="TextBox 12">
            <a:extLst>
              <a:ext uri="{FF2B5EF4-FFF2-40B4-BE49-F238E27FC236}">
                <a16:creationId xmlns:a16="http://schemas.microsoft.com/office/drawing/2014/main" id="{BB1B6D00-E85E-DE62-6C07-A48AC6087F8F}"/>
              </a:ext>
            </a:extLst>
          </p:cNvPr>
          <p:cNvSpPr txBox="1"/>
          <p:nvPr/>
        </p:nvSpPr>
        <p:spPr>
          <a:xfrm>
            <a:off x="612778" y="3494148"/>
            <a:ext cx="5247695" cy="1938681"/>
          </a:xfrm>
          <a:prstGeom prst="rect">
            <a:avLst/>
          </a:prstGeom>
          <a:noFill/>
        </p:spPr>
        <p:txBody>
          <a:bodyPr wrap="square" lIns="91388" tIns="45693" rIns="91388" bIns="45693" rtlCol="0" anchor="t">
            <a:spAutoFit/>
          </a:bodyPr>
          <a:lstStyle/>
          <a:p>
            <a:pPr marL="0" indent="0">
              <a:buFont typeface="Arial" panose="020B0604020202020204" pitchFamily="34" charset="0"/>
              <a:buNone/>
            </a:pPr>
            <a:r>
              <a:rPr lang="fr-FR" sz="3999" b="1" dirty="0">
                <a:solidFill>
                  <a:srgbClr val="FFFFFF"/>
                </a:solidFill>
                <a:latin typeface="BNPP Sans "/>
              </a:rPr>
              <a:t>2. Méthodologie</a:t>
            </a: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4000" b="1" dirty="0">
              <a:solidFill>
                <a:schemeClr val="bg1"/>
              </a:solidFill>
              <a:latin typeface="BNPP Sans" panose="02000000000000000000" pitchFamily="50" charset="0"/>
            </a:endParaRPr>
          </a:p>
          <a:p>
            <a:pPr marL="0" indent="0">
              <a:buFont typeface="Arial" panose="020B0604020202020204" pitchFamily="34" charset="0"/>
              <a:buNone/>
            </a:pPr>
            <a:endParaRPr lang="fr-FR" sz="3999" b="1" dirty="0">
              <a:solidFill>
                <a:srgbClr val="FFFFFF"/>
              </a:solidFill>
              <a:latin typeface="BNPP Sans "/>
            </a:endParaRPr>
          </a:p>
        </p:txBody>
      </p:sp>
      <p:sp>
        <p:nvSpPr>
          <p:cNvPr id="16" name="Rectangle 15">
            <a:extLst>
              <a:ext uri="{FF2B5EF4-FFF2-40B4-BE49-F238E27FC236}">
                <a16:creationId xmlns:a16="http://schemas.microsoft.com/office/drawing/2014/main" id="{1D3F4BDA-669F-2C06-BD9D-E397D510F170}"/>
              </a:ext>
            </a:extLst>
          </p:cNvPr>
          <p:cNvSpPr/>
          <p:nvPr/>
        </p:nvSpPr>
        <p:spPr>
          <a:xfrm>
            <a:off x="558771" y="3037244"/>
            <a:ext cx="74651" cy="2555408"/>
          </a:xfrm>
          <a:prstGeom prst="rect">
            <a:avLst/>
          </a:prstGeom>
          <a:solidFill>
            <a:sysClr val="window" lastClr="FFFFFF"/>
          </a:solidFill>
          <a:ln w="6350" cap="flat" cmpd="sng" algn="ctr">
            <a:noFill/>
            <a:prstDash val="solid"/>
            <a:miter lim="800000"/>
          </a:ln>
          <a:effectLst/>
        </p:spPr>
        <p:txBody>
          <a:bodyPr lIns="91388" tIns="45693" rIns="91388" bIns="45693" rtlCol="0" anchor="ctr"/>
          <a:lstStyle/>
          <a:p>
            <a:pPr defTabSz="1823388">
              <a:defRPr/>
            </a:pPr>
            <a:endParaRPr lang="fr-FR" sz="900" kern="0" dirty="0">
              <a:solidFill>
                <a:prstClr val="white"/>
              </a:solidFill>
              <a:latin typeface="BNPP Sans Light" pitchFamily="50" charset="0"/>
            </a:endParaRPr>
          </a:p>
        </p:txBody>
      </p:sp>
    </p:spTree>
    <p:extLst>
      <p:ext uri="{BB962C8B-B14F-4D97-AF65-F5344CB8AC3E}">
        <p14:creationId xmlns:p14="http://schemas.microsoft.com/office/powerpoint/2010/main" val="111016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26160</TotalTime>
  <Words>1769</Words>
  <Application>Microsoft Office PowerPoint</Application>
  <PresentationFormat>Grand écran</PresentationFormat>
  <Paragraphs>258</Paragraphs>
  <Slides>31</Slides>
  <Notes>31</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31</vt:i4>
      </vt:variant>
    </vt:vector>
  </HeadingPairs>
  <TitlesOfParts>
    <vt:vector size="45" baseType="lpstr">
      <vt:lpstr>Aptos</vt:lpstr>
      <vt:lpstr>Arial</vt:lpstr>
      <vt:lpstr>BNPP Sans</vt:lpstr>
      <vt:lpstr>BNPP Sans </vt:lpstr>
      <vt:lpstr>BNPP Sans Light</vt:lpstr>
      <vt:lpstr>Calibri</vt:lpstr>
      <vt:lpstr>Calibri Light</vt:lpstr>
      <vt:lpstr>Courier New</vt:lpstr>
      <vt:lpstr>Helvetica</vt:lpstr>
      <vt:lpstr>Inter</vt:lpstr>
      <vt:lpstr>Open Sans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pour votre attention!</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  Analysez des données de systèmes éducatifs </dc:title>
  <dc:creator>Saholy RATSIMANOHITRA</dc:creator>
  <cp:lastModifiedBy>Saholy RATSIMANOHITRA</cp:lastModifiedBy>
  <cp:revision>12</cp:revision>
  <cp:lastPrinted>2024-11-12T13:32:02Z</cp:lastPrinted>
  <dcterms:created xsi:type="dcterms:W3CDTF">2023-11-24T15:58:07Z</dcterms:created>
  <dcterms:modified xsi:type="dcterms:W3CDTF">2025-02-18T14:44:18Z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2023-11-24T16:28:35Z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92d2fc43-6fe9-41e2-8bd9-6ce81b05975b</vt:lpwstr>
  </property>
  <property fmtid="{D5CDD505-2E9C-101B-9397-08002B2CF9AE}" pid="8" name="MSIP_Label_8ffbc0b8-e97b-47d1-beac-cb0955d66f3b_ContentBits">
    <vt:lpwstr>2</vt:lpwstr>
  </property>
</Properties>
</file>