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231" r:id="rId6"/>
    <p:sldId id="2232" r:id="rId7"/>
    <p:sldId id="22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A0FF-4C70-1AD4-D758-97062F3E8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20748-1B31-83DF-5617-6173B9CCA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E283-7734-2D17-C92D-3C5216FD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D4F-AFA6-47C5-BF36-C465E2AA01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2FA19-80A8-3B8A-D09E-D7E88F47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94ED-7759-0BA3-7252-1F88E2A8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3DE-5ADB-48AA-AD99-84401ED7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4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0E4B-C9CA-DCCD-36DD-F7CDA668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8EE18-67F7-51B0-03AB-905F7731A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91E03-B5B3-223C-95FC-90CD6BA8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D4F-AFA6-47C5-BF36-C465E2AA01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E28C5-84C1-682A-BB9C-41230784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BD6BF-BB52-C6BF-B906-A9950558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3DE-5ADB-48AA-AD99-84401ED7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7C4DFA-C073-BE20-94FE-6EF8F8E9F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B9987-EBE1-9766-5078-B59921F3B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EBE0-63C7-7A6C-C0C0-98BA751E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D4F-AFA6-47C5-BF36-C465E2AA01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B0F7B-E95D-5F59-2032-FF4B0221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9BCB-5DFE-25A0-86E3-1EE0C343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3DE-5ADB-48AA-AD99-84401ED7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1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6D4F-E362-7900-81B7-1CA601C2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0E22-0304-DF73-3708-F2A130624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172A5-B6DB-8108-A2DA-524C0144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D4F-AFA6-47C5-BF36-C465E2AA01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A6978-99FD-7D65-33ED-2CB208D9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E8434-1E46-FA63-A137-AE3D3D9A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3DE-5ADB-48AA-AD99-84401ED7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4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F089-2147-E2B1-A654-AF78C64F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FE660-0BCD-809B-3536-EE3D78DD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CF877-37A0-8EA2-137C-519EEAC51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D4F-AFA6-47C5-BF36-C465E2AA01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7F7D0-7CF9-E475-575A-D62E6EF4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486A-C24E-CAB1-F59A-E68F171D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3DE-5ADB-48AA-AD99-84401ED7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B0BE-0B80-4A6E-23E4-B52CE04A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A4CD-F06F-5FD4-C9B6-BCD5CBD1B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BF71D-3DFE-F73D-120A-678D4455C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3C02C-557F-15D4-3FBB-22737021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D4F-AFA6-47C5-BF36-C465E2AA01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090F1-F96C-704E-6D01-E2B8876E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08046-FF92-81E5-B46A-0F6B9F86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3DE-5ADB-48AA-AD99-84401ED7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1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BCD2-5236-F0DB-BCD7-4D583BAC5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17D64-2D1B-D279-EECD-0D5A6AA6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7B4AB-4328-5BF1-976B-A674E5E3F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9BD51-A84B-17E0-DB86-6139E6B3E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49F7A-06B8-A21E-001E-B7B7D5605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4CA5C-03CB-19F8-189D-F8ADCDD3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D4F-AFA6-47C5-BF36-C465E2AA01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8D2E9-1C3A-D75B-920E-B16589FC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F6BEF-0A75-C498-3FF3-3E3A6859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3DE-5ADB-48AA-AD99-84401ED7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4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2E16-F260-42E0-C5FF-B9D2D903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7000D-0E24-4B4C-F58F-EEA8AE59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D4F-AFA6-47C5-BF36-C465E2AA01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08DF-113E-91FD-57D5-7558E146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3E3A2-3574-1B73-3255-A5EC26C5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3DE-5ADB-48AA-AD99-84401ED7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7B86A-DBFF-E2A5-FB68-32853205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D4F-AFA6-47C5-BF36-C465E2AA01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2E14E-DDAF-C638-4FB9-A2EF3704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259E-2D5E-2DBE-833D-27836ADA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3DE-5ADB-48AA-AD99-84401ED7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1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B93A-3C4C-DE6E-D2B3-7FB18608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62B7-F01E-4884-CDAB-DE3BA5E9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34219-406D-F1F4-BDC6-BE2BF3F9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5CC79-8C7A-EB5E-4A3A-34E50BC5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D4F-AFA6-47C5-BF36-C465E2AA01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5A674-15B3-C489-8961-ECA18EA3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EC19E-194D-D749-CE35-665D11FB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3DE-5ADB-48AA-AD99-84401ED7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2FC7-9E35-6FEE-CFE1-E1B8B11F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4D6C5-C29E-42F1-5AE2-9BA624EBD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406AC-3B8C-E544-46CB-56693469A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212F4-45BD-79CA-9448-625DB4F4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2AD4F-AFA6-47C5-BF36-C465E2AA01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67596-EC33-0431-A038-E292D30F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9B15A-4DA8-B3CA-9966-A75C9B7A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423DE-5ADB-48AA-AD99-84401ED7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8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DF559-A6C5-50EE-2B21-6FEBDFF2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51A67-01D7-4906-F673-05087597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74ED5-598A-9719-37E0-973005680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2AD4F-AFA6-47C5-BF36-C465E2AA0195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C504-81CB-5064-2F20-3B23F1C4A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BAEA-2B75-521B-C747-23FA0D932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23DE-5ADB-48AA-AD99-84401ED72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microsoft.com/office/2007/relationships/hdphoto" Target="../media/hdphoto7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microsoft.com/office/2007/relationships/hdphoto" Target="../media/hdphoto4.wdp"/><Relationship Id="rId9" Type="http://schemas.microsoft.com/office/2007/relationships/hdphoto" Target="../media/hdphoto6.wdp"/><Relationship Id="rId14" Type="http://schemas.microsoft.com/office/2007/relationships/hdphoto" Target="../media/hdphoto8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4.png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2" Type="http://schemas.openxmlformats.org/officeDocument/2006/relationships/image" Target="../media/image4.png"/><Relationship Id="rId16" Type="http://schemas.microsoft.com/office/2007/relationships/hdphoto" Target="../media/hdphoto8.wdp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microsoft.com/office/2007/relationships/hdphoto" Target="../media/hdphoto6.wdp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microsoft.com/office/2007/relationships/hdphoto" Target="../media/hdphoto9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A7EC6A5-7918-2D36-CCB0-38AB8BE362F9}"/>
              </a:ext>
            </a:extLst>
          </p:cNvPr>
          <p:cNvSpPr/>
          <p:nvPr/>
        </p:nvSpPr>
        <p:spPr>
          <a:xfrm>
            <a:off x="0" y="0"/>
            <a:ext cx="5275385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52A0ED-65FC-54A5-3D92-B0B7A8474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52" b="99828" l="1052" r="97161">
                        <a14:foregroundMark x1="64774" y1="29655" x2="29232" y2="80862"/>
                        <a14:foregroundMark x1="71609" y1="27586" x2="68349" y2="80172"/>
                        <a14:foregroundMark x1="86540" y1="28276" x2="84753" y2="95690"/>
                        <a14:foregroundMark x1="91798" y1="22759" x2="93060" y2="97414"/>
                        <a14:foregroundMark x1="95689" y1="41897" x2="92219" y2="22759"/>
                        <a14:foregroundMark x1="92219" y1="22759" x2="84227" y2="10172"/>
                        <a14:foregroundMark x1="84227" y1="10172" x2="42587" y2="4310"/>
                        <a14:foregroundMark x1="42587" y1="4310" x2="27655" y2="8966"/>
                        <a14:foregroundMark x1="27655" y1="8966" x2="8833" y2="83793"/>
                        <a14:foregroundMark x1="8833" y1="83793" x2="14616" y2="94310"/>
                        <a14:foregroundMark x1="14616" y1="94310" x2="90747" y2="96034"/>
                        <a14:foregroundMark x1="90747" y1="96034" x2="98738" y2="50862"/>
                        <a14:foregroundMark x1="98738" y1="50862" x2="97371" y2="32586"/>
                        <a14:foregroundMark x1="97371" y1="32586" x2="92429" y2="31034"/>
                        <a14:foregroundMark x1="94637" y1="7414" x2="70978" y2="6724"/>
                        <a14:foregroundMark x1="75815" y1="1552" x2="52787" y2="3966"/>
                        <a14:foregroundMark x1="49422" y1="64138" x2="53523" y2="80517"/>
                        <a14:foregroundMark x1="75605" y1="60000" x2="77813" y2="73448"/>
                        <a14:foregroundMark x1="11251" y1="83966" x2="5152" y2="91207"/>
                        <a14:foregroundMark x1="5152" y1="91207" x2="5783" y2="96724"/>
                        <a14:foregroundMark x1="13039" y1="48621" x2="12829" y2="51034"/>
                        <a14:foregroundMark x1="1788" y1="99483" x2="1052" y2="99828"/>
                        <a14:foregroundMark x1="27971" y1="34828" x2="22292" y2="62069"/>
                        <a14:foregroundMark x1="10620" y1="61034" x2="10620" y2="66724"/>
                        <a14:foregroundMark x1="31335" y1="41034" x2="31966" y2="56724"/>
                        <a14:foregroundMark x1="70032" y1="78966" x2="73502" y2="91379"/>
                        <a14:foregroundMark x1="9989" y1="61552" x2="9674" y2="65172"/>
                        <a14:foregroundMark x1="9779" y1="61897" x2="9674" y2="62414"/>
                        <a14:foregroundMark x1="9989" y1="60517" x2="9359" y2="634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197" y="0"/>
            <a:ext cx="11292840" cy="6858000"/>
          </a:xfrm>
          <a:prstGeom prst="rect">
            <a:avLst/>
          </a:prstGeom>
        </p:spPr>
      </p:pic>
      <p:pic>
        <p:nvPicPr>
          <p:cNvPr id="8" name="Picture 2" descr="PT Maxnitron Racing 2022 สนามปิดฤดูกาลโคราช 19-23 ต.ค.นี้ - Hoonsmart">
            <a:extLst>
              <a:ext uri="{FF2B5EF4-FFF2-40B4-BE49-F238E27FC236}">
                <a16:creationId xmlns:a16="http://schemas.microsoft.com/office/drawing/2014/main" id="{8273ECDF-C808-8820-93D3-D05EC28D4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659" y="3429000"/>
            <a:ext cx="3520341" cy="528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BAB75F-19E7-B8D9-982F-5B3904BF0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290" b="88525" l="7000" r="93500">
                        <a14:foregroundMark x1="22024" y1="69031" x2="23000" y2="69399"/>
                        <a14:foregroundMark x1="21549" y1="68852" x2="21995" y2="69020"/>
                        <a14:foregroundMark x1="20101" y1="68306" x2="21549" y2="68852"/>
                        <a14:foregroundMark x1="18653" y1="67760" x2="20101" y2="68306"/>
                        <a14:foregroundMark x1="17528" y1="67336" x2="18653" y2="67760"/>
                        <a14:foregroundMark x1="16101" y1="66799" x2="17026" y2="67147"/>
                        <a14:foregroundMark x1="8500" y1="63934" x2="11399" y2="65026"/>
                        <a14:foregroundMark x1="56593" y1="68859" x2="63870" y2="68412"/>
                        <a14:foregroundMark x1="48166" y1="69377" x2="55812" y2="68907"/>
                        <a14:foregroundMark x1="46648" y1="69470" x2="47979" y2="69388"/>
                        <a14:foregroundMark x1="41745" y1="69771" x2="46292" y2="69492"/>
                        <a14:foregroundMark x1="30000" y1="70492" x2="33371" y2="70285"/>
                        <a14:foregroundMark x1="89777" y1="51440" x2="89500" y2="27869"/>
                        <a14:foregroundMark x1="45730" y1="28360" x2="54160" y2="27535"/>
                        <a14:foregroundMark x1="75468" y1="26727" x2="85000" y2="27322"/>
                        <a14:foregroundMark x1="54022" y1="26178" x2="45555" y2="27019"/>
                        <a14:foregroundMark x1="53978" y1="25748" x2="40985" y2="26166"/>
                        <a14:foregroundMark x1="79500" y1="60656" x2="79500" y2="60656"/>
                        <a14:foregroundMark x1="77500" y1="60109" x2="77500" y2="60109"/>
                        <a14:foregroundMark x1="76500" y1="59563" x2="73500" y2="60109"/>
                        <a14:foregroundMark x1="88500" y1="66120" x2="88500" y2="66120"/>
                        <a14:foregroundMark x1="93500" y1="60109" x2="93500" y2="60109"/>
                        <a14:foregroundMark x1="33500" y1="28415" x2="33500" y2="28648"/>
                        <a14:foregroundMark x1="33590" y1="28013" x2="33670" y2="28621"/>
                        <a14:foregroundMark x1="34500" y1="27869" x2="34500" y2="28493"/>
                        <a14:backgroundMark x1="34000" y1="52459" x2="33000" y2="55738"/>
                        <a14:backgroundMark x1="34000" y1="54645" x2="31000" y2="58470"/>
                        <a14:backgroundMark x1="35500" y1="46995" x2="35500" y2="46995"/>
                        <a14:backgroundMark x1="35000" y1="49727" x2="33500" y2="37158"/>
                        <a14:backgroundMark x1="35737" y1="26975" x2="36000" y2="25683"/>
                        <a14:backgroundMark x1="34000" y1="35519" x2="34667" y2="32240"/>
                        <a14:backgroundMark x1="39000" y1="24590" x2="37251" y2="26741"/>
                        <a14:backgroundMark x1="67000" y1="50820" x2="67000" y2="43716"/>
                        <a14:backgroundMark x1="73500" y1="42623" x2="66500" y2="41530"/>
                        <a14:backgroundMark x1="65000" y1="31694" x2="64500" y2="29508"/>
                        <a14:backgroundMark x1="64500" y1="24044" x2="65000" y2="28962"/>
                        <a14:backgroundMark x1="17500" y1="68306" x2="17000" y2="69945"/>
                        <a14:backgroundMark x1="17000" y1="68852" x2="14500" y2="75956"/>
                        <a14:backgroundMark x1="10000" y1="75410" x2="7000" y2="74863"/>
                        <a14:backgroundMark x1="38500" y1="63388" x2="38500" y2="67760"/>
                        <a14:backgroundMark x1="39000" y1="71038" x2="39000" y2="68306"/>
                        <a14:backgroundMark x1="36000" y1="71038" x2="38500" y2="69399"/>
                        <a14:backgroundMark x1="37500" y1="69945" x2="37000" y2="68306"/>
                        <a14:backgroundMark x1="41000" y1="70492" x2="41000" y2="67213"/>
                        <a14:backgroundMark x1="46500" y1="58470" x2="47000" y2="60656"/>
                        <a14:backgroundMark x1="69500" y1="59563" x2="71500" y2="59563"/>
                        <a14:backgroundMark x1="76000" y1="66667" x2="78000" y2="67213"/>
                        <a14:backgroundMark x1="55000" y1="66120" x2="55000" y2="63388"/>
                        <a14:backgroundMark x1="55500" y1="70492" x2="55500" y2="67760"/>
                        <a14:backgroundMark x1="46500" y1="69945" x2="47000" y2="67213"/>
                        <a14:backgroundMark x1="44000" y1="74317" x2="44000" y2="75956"/>
                        <a14:backgroundMark x1="29500" y1="68852" x2="30000" y2="67760"/>
                        <a14:backgroundMark x1="23500" y1="64481" x2="24000" y2="62842"/>
                        <a14:backgroundMark x1="11500" y1="65027" x2="11500" y2="62842"/>
                        <a14:backgroundMark x1="17000" y1="67213" x2="18000" y2="66120"/>
                        <a14:backgroundMark x1="25500" y1="73224" x2="26500" y2="75410"/>
                        <a14:backgroundMark x1="33500" y1="73224" x2="33500" y2="76503"/>
                        <a14:backgroundMark x1="48500" y1="71038" x2="48000" y2="68852"/>
                        <a14:backgroundMark x1="45000" y1="72131" x2="42000" y2="77049"/>
                        <a14:backgroundMark x1="55000" y1="71585" x2="54500" y2="75410"/>
                        <a14:backgroundMark x1="68500" y1="71585" x2="69000" y2="77049"/>
                        <a14:backgroundMark x1="76000" y1="67760" x2="78480" y2="67760"/>
                        <a14:backgroundMark x1="81881" y1="67829" x2="84500" y2="68306"/>
                        <a14:backgroundMark x1="83000" y1="72678" x2="83000" y2="75410"/>
                        <a14:backgroundMark x1="91500" y1="66120" x2="91500" y2="65574"/>
                        <a14:backgroundMark x1="91500" y1="69399" x2="91500" y2="66120"/>
                        <a14:backgroundMark x1="86000" y1="57923" x2="92000" y2="57923"/>
                        <a14:backgroundMark x1="66000" y1="66667" x2="69000" y2="66667"/>
                        <a14:backgroundMark x1="74500" y1="63934" x2="74000" y2="66120"/>
                        <a14:backgroundMark x1="74500" y1="66667" x2="74500" y2="69945"/>
                        <a14:backgroundMark x1="92000" y1="62842" x2="92500" y2="66120"/>
                        <a14:backgroundMark x1="91000" y1="61202" x2="91500" y2="65574"/>
                        <a14:backgroundMark x1="90000" y1="66120" x2="90000" y2="71585"/>
                        <a14:backgroundMark x1="90000" y1="65574" x2="90000" y2="66120"/>
                        <a14:backgroundMark x1="41500" y1="25683" x2="41500" y2="25683"/>
                        <a14:backgroundMark x1="40500" y1="25683" x2="40500" y2="25683"/>
                        <a14:backgroundMark x1="40000" y1="25683" x2="40000" y2="25683"/>
                        <a14:backgroundMark x1="40000" y1="26230" x2="40000" y2="26230"/>
                        <a14:backgroundMark x1="35000" y1="28415" x2="35500" y2="32240"/>
                        <a14:backgroundMark x1="33500" y1="26230" x2="34000" y2="27869"/>
                        <a14:backgroundMark x1="24000" y1="70492" x2="24500" y2="71585"/>
                        <a14:backgroundMark x1="12000" y1="75410" x2="9500" y2="75410"/>
                        <a14:backgroundMark x1="18500" y1="68306" x2="18500" y2="68306"/>
                        <a14:backgroundMark x1="18500" y1="66667" x2="18500" y2="66667"/>
                        <a14:backgroundMark x1="17000" y1="67213" x2="17000" y2="67213"/>
                        <a14:backgroundMark x1="15500" y1="67760" x2="15500" y2="67760"/>
                        <a14:backgroundMark x1="16000" y1="67760" x2="16000" y2="67760"/>
                        <a14:backgroundMark x1="62500" y1="71038" x2="62500" y2="71038"/>
                        <a14:backgroundMark x1="62000" y1="68852" x2="62000" y2="68852"/>
                        <a14:backgroundMark x1="61000" y1="68306" x2="61000" y2="68306"/>
                        <a14:backgroundMark x1="61000" y1="69399" x2="61000" y2="69399"/>
                        <a14:backgroundMark x1="54500" y1="69945" x2="54500" y2="69945"/>
                        <a14:backgroundMark x1="54000" y1="68852" x2="54000" y2="68852"/>
                        <a14:backgroundMark x1="49000" y1="69399" x2="49000" y2="69399"/>
                        <a14:backgroundMark x1="45500" y1="69945" x2="45500" y2="69945"/>
                        <a14:backgroundMark x1="31500" y1="71038" x2="31500" y2="71038"/>
                        <a14:backgroundMark x1="30500" y1="71038" x2="30500" y2="71038"/>
                        <a14:backgroundMark x1="30000" y1="70492" x2="30000" y2="70492"/>
                        <a14:backgroundMark x1="31500" y1="70492" x2="31500" y2="70492"/>
                        <a14:backgroundMark x1="23500" y1="68852" x2="23500" y2="68852"/>
                        <a14:backgroundMark x1="23500" y1="69945" x2="23500" y2="69945"/>
                        <a14:backgroundMark x1="16500" y1="67760" x2="16500" y2="67760"/>
                        <a14:backgroundMark x1="16000" y1="66667" x2="16000" y2="66667"/>
                        <a14:backgroundMark x1="15000" y1="67760" x2="15000" y2="67760"/>
                        <a14:backgroundMark x1="13000" y1="65574" x2="13000" y2="65574"/>
                        <a14:backgroundMark x1="15000" y1="67760" x2="15000" y2="67760"/>
                        <a14:backgroundMark x1="16000" y1="66667" x2="13500" y2="67760"/>
                        <a14:backgroundMark x1="76500" y1="60656" x2="76500" y2="60656"/>
                        <a14:backgroundMark x1="76000" y1="60656" x2="76000" y2="60656"/>
                        <a14:backgroundMark x1="75500" y1="60656" x2="75500" y2="60656"/>
                        <a14:backgroundMark x1="74500" y1="60656" x2="74500" y2="60656"/>
                        <a14:backgroundMark x1="64500" y1="69399" x2="64500" y2="69399"/>
                        <a14:backgroundMark x1="64500" y1="68306" x2="64500" y2="68306"/>
                        <a14:backgroundMark x1="53500" y1="69945" x2="53500" y2="69945"/>
                        <a14:backgroundMark x1="69500" y1="53552" x2="69500" y2="53552"/>
                        <a14:backgroundMark x1="56500" y1="69399" x2="56500" y2="69399"/>
                        <a14:backgroundMark x1="45000" y1="69945" x2="45000" y2="69945"/>
                        <a14:backgroundMark x1="49000" y1="68852" x2="49000" y2="688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131" y="-106680"/>
            <a:ext cx="1524132" cy="13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7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C64F3-E218-AD7F-E63D-DA2FCC47E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PT Maxnitron Racing Series พร้อมระเบิดความมัน 19-23 ม.ค.65 นี้ -  ข่าวในวงการรถยนต์ |">
            <a:extLst>
              <a:ext uri="{FF2B5EF4-FFF2-40B4-BE49-F238E27FC236}">
                <a16:creationId xmlns:a16="http://schemas.microsoft.com/office/drawing/2014/main" id="{D564484F-AEA9-79C8-931E-98ED74B6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497CEE-6A86-B5B1-1D18-F26D756B9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89" y="1066800"/>
            <a:ext cx="10199939" cy="50901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B722D5-090B-89B0-4A75-3DF70C8E1717}"/>
              </a:ext>
            </a:extLst>
          </p:cNvPr>
          <p:cNvSpPr/>
          <p:nvPr/>
        </p:nvSpPr>
        <p:spPr>
          <a:xfrm>
            <a:off x="2326640" y="1275144"/>
            <a:ext cx="1519113" cy="2326704"/>
          </a:xfrm>
          <a:prstGeom prst="roundRect">
            <a:avLst>
              <a:gd name="adj" fmla="val 8638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T Maxnitron Racing 2022 สนามปิดฤดูกาลโคราช 19-23 ต.ค.นี้ - Hoonsmart">
            <a:extLst>
              <a:ext uri="{FF2B5EF4-FFF2-40B4-BE49-F238E27FC236}">
                <a16:creationId xmlns:a16="http://schemas.microsoft.com/office/drawing/2014/main" id="{79587E19-39F5-9B81-74BE-0F04C4246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113" y="-721360"/>
            <a:ext cx="1152579" cy="232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70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87C0A-8914-9178-5D5F-92097A27F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T Maxnitron Racing Series พร้อมระเบิดความมัน 19-23 ม.ค.65 นี้ -  ข่าวในวงการรถยนต์ |">
            <a:extLst>
              <a:ext uri="{FF2B5EF4-FFF2-40B4-BE49-F238E27FC236}">
                <a16:creationId xmlns:a16="http://schemas.microsoft.com/office/drawing/2014/main" id="{D457BCEB-BDEF-5ED2-5258-89130DCEE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T Maxnitron Racing 2022 สนามปิดฤดูกาลโคราช 19-23 ต.ค.นี้ - Hoonsmart">
            <a:extLst>
              <a:ext uri="{FF2B5EF4-FFF2-40B4-BE49-F238E27FC236}">
                <a16:creationId xmlns:a16="http://schemas.microsoft.com/office/drawing/2014/main" id="{918B1040-B276-D6CD-A122-F0CF6D925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113" y="-721360"/>
            <a:ext cx="1152579" cy="232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F8C618-3247-921C-95C6-3B506A0BBB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25" y="1075456"/>
            <a:ext cx="10386349" cy="51526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660909-C1E5-893B-B434-EEB8430A1EB5}"/>
              </a:ext>
            </a:extLst>
          </p:cNvPr>
          <p:cNvSpPr/>
          <p:nvPr/>
        </p:nvSpPr>
        <p:spPr>
          <a:xfrm>
            <a:off x="2296160" y="1275144"/>
            <a:ext cx="2225040" cy="1803336"/>
          </a:xfrm>
          <a:prstGeom prst="roundRect">
            <a:avLst>
              <a:gd name="adj" fmla="val 8638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29984-4B1D-3F6F-4B43-02440152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T Maxnitron Racing Series พร้อมระเบิดความมัน 19-23 ม.ค.65 นี้ -  ข่าวในวงการรถยนต์ |">
            <a:extLst>
              <a:ext uri="{FF2B5EF4-FFF2-40B4-BE49-F238E27FC236}">
                <a16:creationId xmlns:a16="http://schemas.microsoft.com/office/drawing/2014/main" id="{98F5C2B6-F902-2EF5-283A-122D24EA8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T Maxnitron Racing 2022 สนามปิดฤดูกาลโคราช 19-23 ต.ค.นี้ - Hoonsmart">
            <a:extLst>
              <a:ext uri="{FF2B5EF4-FFF2-40B4-BE49-F238E27FC236}">
                <a16:creationId xmlns:a16="http://schemas.microsoft.com/office/drawing/2014/main" id="{6B03BD70-87C0-F090-D9AE-6AEC6B5F4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113" y="-721360"/>
            <a:ext cx="1152579" cy="232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F28621-1062-35D5-5065-52AC9F909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487" y="983849"/>
            <a:ext cx="10355273" cy="537631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1C1CE3-2C9C-0864-9683-B5C8E4E5383B}"/>
              </a:ext>
            </a:extLst>
          </p:cNvPr>
          <p:cNvSpPr/>
          <p:nvPr/>
        </p:nvSpPr>
        <p:spPr>
          <a:xfrm>
            <a:off x="3159760" y="1854264"/>
            <a:ext cx="5953760" cy="3713416"/>
          </a:xfrm>
          <a:prstGeom prst="roundRect">
            <a:avLst>
              <a:gd name="adj" fmla="val 1798"/>
            </a:avLst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4CF5E-38E3-F44D-CE74-4FD434170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PT Maxnitron Racing 2022 สนามปิดฤดูกาลโคราช 19-23 ต.ค.นี้ - Hoonsmart">
            <a:extLst>
              <a:ext uri="{FF2B5EF4-FFF2-40B4-BE49-F238E27FC236}">
                <a16:creationId xmlns:a16="http://schemas.microsoft.com/office/drawing/2014/main" id="{8D86178A-9C1B-DE70-5584-7973197E4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113" y="-721360"/>
            <a:ext cx="1152579" cy="232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4DB33ED-F8B6-E2C6-B443-6B9C696ADE22}"/>
              </a:ext>
            </a:extLst>
          </p:cNvPr>
          <p:cNvGrpSpPr/>
          <p:nvPr/>
        </p:nvGrpSpPr>
        <p:grpSpPr>
          <a:xfrm>
            <a:off x="1217205" y="1341981"/>
            <a:ext cx="2194435" cy="4753288"/>
            <a:chOff x="1590130" y="1327083"/>
            <a:chExt cx="1978371" cy="4686997"/>
          </a:xfrm>
        </p:grpSpPr>
        <p:pic>
          <p:nvPicPr>
            <p:cNvPr id="4104" name="Picture 8" descr="ภาพการ์ตูนรถกระบะ PNG, รูป, เวกเตอร์และไฟล์ PSD | ดาวน์โหลดฟรีบน Pngtree">
              <a:extLst>
                <a:ext uri="{FF2B5EF4-FFF2-40B4-BE49-F238E27FC236}">
                  <a16:creationId xmlns:a16="http://schemas.microsoft.com/office/drawing/2014/main" id="{FAB00109-8148-E0F4-29C3-4FF9E16AA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alphaModFix amt="97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  <a14:imgEffect>
                        <a14:colorTemperature colorTemp="6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130" y="1327083"/>
              <a:ext cx="1978371" cy="1782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C369C6-A804-6200-CC9B-EAD40B5E9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6753" y1="71156" x2="47112" y2="71361"/>
                          <a14:foregroundMark x1="47112" y1="71361" x2="47085" y2="71287"/>
                          <a14:foregroundMark x1="40704" y1="44617" x2="56047" y2="41774"/>
                          <a14:foregroundMark x1="56047" y1="41774" x2="48736" y2="36087"/>
                          <a14:foregroundMark x1="48736" y1="36087" x2="37545" y2="38592"/>
                          <a14:foregroundMark x1="37545" y1="38592" x2="44043" y2="44211"/>
                          <a14:foregroundMark x1="44043" y1="44211" x2="48195" y2="44008"/>
                          <a14:foregroundMark x1="50632" y1="35680" x2="50632" y2="35680"/>
                          <a14:foregroundMark x1="49819" y1="35545" x2="46661" y2="43873"/>
                          <a14:foregroundMark x1="46661" y1="43873" x2="36462" y2="37779"/>
                          <a14:foregroundMark x1="36462" y1="37779" x2="46119" y2="35477"/>
                          <a14:foregroundMark x1="46119" y1="35477" x2="52166" y2="35274"/>
                          <a14:foregroundMark x1="55325" y1="38389" x2="52347" y2="37644"/>
                          <a14:foregroundMark x1="77617" y1="49154" x2="70668" y2="53825"/>
                          <a14:foregroundMark x1="70668" y1="53825" x2="80235" y2="57007"/>
                          <a14:foregroundMark x1="80235" y1="57007" x2="78700" y2="49628"/>
                          <a14:foregroundMark x1="78700" y1="49628" x2="76444" y2="49628"/>
                          <a14:foregroundMark x1="78610" y1="45024" x2="70939" y2="46378"/>
                          <a14:foregroundMark x1="77370" y1="60080" x2="81769" y2="57955"/>
                          <a14:foregroundMark x1="34296" y1="60370" x2="35108" y2="60528"/>
                          <a14:foregroundMark x1="31859" y1="59580" x2="32908" y2="59913"/>
                          <a14:foregroundMark x1="37184" y1="61341" x2="34116" y2="60867"/>
                          <a14:backgroundMark x1="47834" y1="67434" x2="46655" y2="67689"/>
                          <a14:backgroundMark x1="93682" y1="59851" x2="99188" y2="68111"/>
                          <a14:backgroundMark x1="99188" y1="68111" x2="89170" y2="63913"/>
                          <a14:backgroundMark x1="89170" y1="63913" x2="94856" y2="59377"/>
                          <a14:backgroundMark x1="79822" y1="59808" x2="71841" y2="67569"/>
                          <a14:backgroundMark x1="71841" y1="67569" x2="61011" y2="68179"/>
                          <a14:backgroundMark x1="61011" y1="68179" x2="69224" y2="73527"/>
                          <a14:backgroundMark x1="69224" y1="73527" x2="85108" y2="73257"/>
                          <a14:backgroundMark x1="85108" y1="73257" x2="89801" y2="65809"/>
                          <a14:backgroundMark x1="89801" y1="65809" x2="84477" y2="58700"/>
                          <a14:backgroundMark x1="84477" y1="58700" x2="81769" y2="58362"/>
                          <a14:backgroundMark x1="83755" y1="67095" x2="83755" y2="67095"/>
                          <a14:backgroundMark x1="89711" y1="61341" x2="75451" y2="63439"/>
                          <a14:backgroundMark x1="75451" y1="63439" x2="78249" y2="73460"/>
                          <a14:backgroundMark x1="78249" y1="73460" x2="93863" y2="68246"/>
                          <a14:backgroundMark x1="93863" y1="68246" x2="85379" y2="61747"/>
                          <a14:backgroundMark x1="85379" y1="61747" x2="85379" y2="61747"/>
                          <a14:backgroundMark x1="88538" y1="62830" x2="74458" y2="68246"/>
                          <a14:backgroundMark x1="74458" y1="68246" x2="86011" y2="69736"/>
                          <a14:backgroundMark x1="86011" y1="69736" x2="85650" y2="62695"/>
                          <a14:backgroundMark x1="85650" y1="62695" x2="83574" y2="62695"/>
                          <a14:backgroundMark x1="90523" y1="64116" x2="75993" y2="66622"/>
                          <a14:backgroundMark x1="75993" y1="66622" x2="89982" y2="62018"/>
                          <a14:backgroundMark x1="89982" y1="62018" x2="88538" y2="66486"/>
                          <a14:backgroundMark x1="85740" y1="68179" x2="75903" y2="66351"/>
                          <a14:backgroundMark x1="75903" y1="66351" x2="87816" y2="63913"/>
                          <a14:backgroundMark x1="87816" y1="63913" x2="84747" y2="68450"/>
                          <a14:backgroundMark x1="86913" y1="70210" x2="72202" y2="74814"/>
                          <a14:backgroundMark x1="72202" y1="74814" x2="82581" y2="79079"/>
                          <a14:backgroundMark x1="82581" y1="79079" x2="97924" y2="76236"/>
                          <a14:backgroundMark x1="97924" y1="76236" x2="87906" y2="69939"/>
                          <a14:backgroundMark x1="87906" y1="69939" x2="81769" y2="69194"/>
                          <a14:backgroundMark x1="94224" y1="81923" x2="64440" y2="78402"/>
                          <a14:backgroundMark x1="64440" y1="78402" x2="59477" y2="68856"/>
                          <a14:backgroundMark x1="59477" y1="68856" x2="47383" y2="78876"/>
                          <a14:backgroundMark x1="47383" y1="78876" x2="35469" y2="78334"/>
                          <a14:backgroundMark x1="35469" y1="78334" x2="25722" y2="73866"/>
                          <a14:backgroundMark x1="25722" y1="73866" x2="33574" y2="65538"/>
                          <a14:backgroundMark x1="33574" y1="65538" x2="79422" y2="69194"/>
                          <a14:backgroundMark x1="79422" y1="69194" x2="97112" y2="74475"/>
                          <a14:backgroundMark x1="97112" y1="74475" x2="91065" y2="83277"/>
                          <a14:backgroundMark x1="91516" y1="82938" x2="34477" y2="84360"/>
                          <a14:backgroundMark x1="34477" y1="84360" x2="18051" y2="76642"/>
                          <a14:backgroundMark x1="18051" y1="76642" x2="11191" y2="66486"/>
                          <a14:backgroundMark x1="11191" y1="66486" x2="14260" y2="71225"/>
                          <a14:backgroundMark x1="60108" y1="77793" x2="41426" y2="79959"/>
                          <a14:backgroundMark x1="41426" y1="79959" x2="13899" y2="74814"/>
                          <a14:backgroundMark x1="13899" y1="74814" x2="7130" y2="63981"/>
                          <a14:backgroundMark x1="7130" y1="63981" x2="15614" y2="56804"/>
                          <a14:backgroundMark x1="15614" y1="56804" x2="18412" y2="28707"/>
                          <a14:backgroundMark x1="18412" y1="28707" x2="27256" y2="21598"/>
                          <a14:backgroundMark x1="27256" y1="21598" x2="46480" y2="24374"/>
                          <a14:backgroundMark x1="46480" y1="24374" x2="47112" y2="32363"/>
                          <a14:backgroundMark x1="47112" y1="32363" x2="36372" y2="33040"/>
                          <a14:backgroundMark x1="36372" y1="33040" x2="27708" y2="37915"/>
                          <a14:backgroundMark x1="27708" y1="37915" x2="23646" y2="48747"/>
                          <a14:backgroundMark x1="23646" y1="48747" x2="24007" y2="56060"/>
                          <a14:backgroundMark x1="37818" y1="62184" x2="64621" y2="74069"/>
                          <a14:backgroundMark x1="24007" y1="56060" x2="31889" y2="59555"/>
                          <a14:backgroundMark x1="64621" y1="74069" x2="57942" y2="78538"/>
                          <a14:backgroundMark x1="65162" y1="73460" x2="38177" y2="72376"/>
                          <a14:backgroundMark x1="38177" y1="72376" x2="40162" y2="64049"/>
                          <a14:backgroundMark x1="40162" y1="64049" x2="52437" y2="64658"/>
                          <a14:backgroundMark x1="52437" y1="64658" x2="60740" y2="68450"/>
                          <a14:backgroundMark x1="60740" y1="68450" x2="62996" y2="74340"/>
                          <a14:backgroundMark x1="61462" y1="76913" x2="38177" y2="78402"/>
                          <a14:backgroundMark x1="38177" y1="78402" x2="18682" y2="71699"/>
                          <a14:backgroundMark x1="18682" y1="71699" x2="32310" y2="64861"/>
                          <a14:backgroundMark x1="32310" y1="64861" x2="47292" y2="67637"/>
                          <a14:backgroundMark x1="47292" y1="67637" x2="61372" y2="79079"/>
                          <a14:backgroundMark x1="61372" y1="79079" x2="58845" y2="81923"/>
                          <a14:backgroundMark x1="52978" y1="74814" x2="26625" y2="72241"/>
                          <a14:backgroundMark x1="26625" y1="72241" x2="32040" y2="63778"/>
                          <a14:backgroundMark x1="32040" y1="63778" x2="49368" y2="70616"/>
                          <a14:backgroundMark x1="49368" y1="70616" x2="51625" y2="75694"/>
                          <a14:backgroundMark x1="56679" y1="80907" x2="45578" y2="80162"/>
                          <a14:backgroundMark x1="45578" y1="80162" x2="32942" y2="71158"/>
                          <a14:backgroundMark x1="32942" y1="71158" x2="46751" y2="66689"/>
                          <a14:backgroundMark x1="46751" y1="66689" x2="54964" y2="77590"/>
                          <a14:backgroundMark x1="54964" y1="77590" x2="53520" y2="82532"/>
                          <a14:backgroundMark x1="82762" y1="71699" x2="72744" y2="64929"/>
                          <a14:backgroundMark x1="72744" y1="64929" x2="83664" y2="69736"/>
                          <a14:backgroundMark x1="83664" y1="69736" x2="80054" y2="75829"/>
                          <a14:backgroundMark x1="81408" y1="63846" x2="72202" y2="66486"/>
                          <a14:backgroundMark x1="72202" y1="66486" x2="81137" y2="68653"/>
                          <a14:backgroundMark x1="81137" y1="68653" x2="81408" y2="63236"/>
                          <a14:backgroundMark x1="26715" y1="46378" x2="29061" y2="54096"/>
                          <a14:backgroundMark x1="29152" y1="58429" x2="25903" y2="65471"/>
                          <a14:backgroundMark x1="25903" y1="65471" x2="13989" y2="61137"/>
                          <a14:backgroundMark x1="13989" y1="61137" x2="24097" y2="60731"/>
                          <a14:backgroundMark x1="32040" y1="61205" x2="33574" y2="61679"/>
                          <a14:backgroundMark x1="38357" y1="62018" x2="39892" y2="62356"/>
                          <a14:backgroundMark x1="31859" y1="60867" x2="33303" y2="61273"/>
                          <a14:backgroundMark x1="78159" y1="60596" x2="74729" y2="62762"/>
                          <a14:backgroundMark x1="75632" y1="62221" x2="74007" y2="62492"/>
                          <a14:backgroundMark x1="74278" y1="62492" x2="73827" y2="63033"/>
                          <a14:backgroundMark x1="75090" y1="35274" x2="78610" y2="37035"/>
                          <a14:backgroundMark x1="74549" y1="35545" x2="78430" y2="37102"/>
                          <a14:backgroundMark x1="74188" y1="35410" x2="78610" y2="37305"/>
                          <a14:backgroundMark x1="75361" y1="35884" x2="78249" y2="3710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33261" y="3659830"/>
              <a:ext cx="1766086" cy="2354250"/>
            </a:xfrm>
            <a:prstGeom prst="rect">
              <a:avLst/>
            </a:prstGeom>
          </p:spPr>
        </p:pic>
        <p:pic>
          <p:nvPicPr>
            <p:cNvPr id="7170" name="Picture 2" descr="Plus - Free interface icons">
              <a:extLst>
                <a:ext uri="{FF2B5EF4-FFF2-40B4-BE49-F238E27FC236}">
                  <a16:creationId xmlns:a16="http://schemas.microsoft.com/office/drawing/2014/main" id="{B929F6AD-C1EA-D70E-B2E8-550A2A9BA9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159" y="3264692"/>
              <a:ext cx="917748" cy="917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570812D-8C29-883C-EBE8-4959D51A4A7A}"/>
              </a:ext>
            </a:extLst>
          </p:cNvPr>
          <p:cNvSpPr/>
          <p:nvPr/>
        </p:nvSpPr>
        <p:spPr>
          <a:xfrm>
            <a:off x="544384" y="254899"/>
            <a:ext cx="34002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Condensed" panose="020B0502040204020203" pitchFamily="34" charset="0"/>
              </a:rPr>
              <a:t>System Flow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4C2100-4428-107A-872A-ACB92EA9D0AC}"/>
              </a:ext>
            </a:extLst>
          </p:cNvPr>
          <p:cNvCxnSpPr>
            <a:cxnSpLocks/>
          </p:cNvCxnSpPr>
          <p:nvPr/>
        </p:nvCxnSpPr>
        <p:spPr>
          <a:xfrm>
            <a:off x="3540752" y="3707721"/>
            <a:ext cx="1581746" cy="26527"/>
          </a:xfrm>
          <a:prstGeom prst="line">
            <a:avLst/>
          </a:prstGeom>
          <a:ln w="76200">
            <a:solidFill>
              <a:schemeClr val="accent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1B4C9BF-704D-3F18-C355-EDD5D504F07E}"/>
              </a:ext>
            </a:extLst>
          </p:cNvPr>
          <p:cNvSpPr/>
          <p:nvPr/>
        </p:nvSpPr>
        <p:spPr>
          <a:xfrm>
            <a:off x="2021693" y="2671600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Condensed" panose="020B0502040204020203" pitchFamily="34" charset="0"/>
              </a:rPr>
              <a:t>CAR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FC957E-169B-5969-0201-6D40F0FA4A9B}"/>
              </a:ext>
            </a:extLst>
          </p:cNvPr>
          <p:cNvSpPr/>
          <p:nvPr/>
        </p:nvSpPr>
        <p:spPr>
          <a:xfrm>
            <a:off x="1467056" y="5405154"/>
            <a:ext cx="17540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Condensed" panose="020B0502040204020203" pitchFamily="34" charset="0"/>
              </a:rPr>
              <a:t>CONTROL BOX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7169" name="Group 7168">
            <a:extLst>
              <a:ext uri="{FF2B5EF4-FFF2-40B4-BE49-F238E27FC236}">
                <a16:creationId xmlns:a16="http://schemas.microsoft.com/office/drawing/2014/main" id="{45B8D7A3-75F5-F006-D383-398845ED29CA}"/>
              </a:ext>
            </a:extLst>
          </p:cNvPr>
          <p:cNvGrpSpPr/>
          <p:nvPr/>
        </p:nvGrpSpPr>
        <p:grpSpPr>
          <a:xfrm>
            <a:off x="9363805" y="3088244"/>
            <a:ext cx="1817408" cy="1749057"/>
            <a:chOff x="9341293" y="2744225"/>
            <a:chExt cx="1817408" cy="17490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786805-6B83-6F7A-E87E-FCAB98BDA804}"/>
                </a:ext>
              </a:extLst>
            </p:cNvPr>
            <p:cNvGrpSpPr/>
            <p:nvPr/>
          </p:nvGrpSpPr>
          <p:grpSpPr>
            <a:xfrm>
              <a:off x="9341293" y="2744225"/>
              <a:ext cx="1817408" cy="1228032"/>
              <a:chOff x="6605344" y="2296211"/>
              <a:chExt cx="1638466" cy="1210906"/>
            </a:xfrm>
          </p:grpSpPr>
          <p:pic>
            <p:nvPicPr>
              <p:cNvPr id="5" name="Picture 34" descr="หน้าจอคอมพิวเตอร์ png | PNGEgg">
                <a:extLst>
                  <a:ext uri="{FF2B5EF4-FFF2-40B4-BE49-F238E27FC236}">
                    <a16:creationId xmlns:a16="http://schemas.microsoft.com/office/drawing/2014/main" id="{535B76E2-8699-2ABB-19AE-5998C8F36E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836" b="92196" l="7778" r="93333">
                            <a14:foregroundMark x1="15000" y1="13624" x2="78333" y2="56481"/>
                            <a14:foregroundMark x1="8667" y1="7672" x2="12111" y2="61243"/>
                            <a14:foregroundMark x1="12111" y1="61243" x2="27111" y2="68254"/>
                            <a14:foregroundMark x1="27111" y1="68254" x2="86889" y2="68915"/>
                            <a14:foregroundMark x1="86889" y1="68915" x2="92889" y2="67857"/>
                            <a14:foregroundMark x1="92889" y1="67857" x2="91333" y2="11905"/>
                            <a14:foregroundMark x1="91333" y1="11905" x2="84000" y2="7407"/>
                            <a14:foregroundMark x1="84000" y1="7407" x2="11556" y2="3968"/>
                            <a14:foregroundMark x1="11556" y1="3968" x2="8667" y2="9921"/>
                            <a14:foregroundMark x1="39778" y1="74868" x2="39669" y2="75482"/>
                            <a14:foregroundMark x1="49050" y1="95904" x2="49333" y2="96032"/>
                            <a14:foregroundMark x1="39201" y1="91467" x2="45823" y2="94451"/>
                            <a14:foregroundMark x1="49333" y1="96032" x2="57333" y2="96032"/>
                            <a14:foregroundMark x1="61607" y1="93657" x2="61826" y2="93536"/>
                            <a14:foregroundMark x1="57333" y1="96032" x2="57703" y2="95826"/>
                            <a14:foregroundMark x1="60361" y1="74312" x2="40333" y2="73280"/>
                            <a14:foregroundMark x1="40333" y1="73280" x2="39850" y2="75928"/>
                            <a14:foregroundMark x1="37898" y1="73755" x2="11889" y2="71429"/>
                            <a14:foregroundMark x1="54778" y1="75265" x2="38026" y2="73767"/>
                            <a14:foregroundMark x1="11889" y1="71429" x2="7667" y2="60185"/>
                            <a14:foregroundMark x1="7667" y1="60185" x2="7889" y2="6614"/>
                            <a14:foregroundMark x1="7889" y1="6614" x2="22556" y2="5556"/>
                            <a14:foregroundMark x1="22556" y1="5556" x2="58778" y2="8069"/>
                            <a14:foregroundMark x1="58778" y1="8069" x2="82889" y2="6746"/>
                            <a14:foregroundMark x1="82889" y1="6746" x2="91889" y2="7275"/>
                            <a14:foregroundMark x1="91889" y1="7275" x2="93444" y2="18519"/>
                            <a14:foregroundMark x1="93444" y1="18519" x2="93444" y2="65873"/>
                            <a14:foregroundMark x1="93444" y1="65873" x2="80667" y2="73280"/>
                            <a14:foregroundMark x1="60252" y1="73980" x2="53667" y2="74206"/>
                            <a14:foregroundMark x1="80667" y1="73280" x2="60679" y2="73966"/>
                            <a14:foregroundMark x1="53667" y1="74206" x2="51444" y2="75397"/>
                            <a14:foregroundMark x1="9111" y1="4365" x2="4667" y2="14683"/>
                            <a14:foregroundMark x1="4667" y1="14683" x2="4778" y2="72090"/>
                            <a14:foregroundMark x1="4778" y1="72090" x2="13333" y2="75000"/>
                            <a14:foregroundMark x1="13333" y1="75000" x2="16778" y2="6217"/>
                            <a14:foregroundMark x1="16778" y1="6217" x2="10444" y2="3968"/>
                            <a14:foregroundMark x1="10444" y1="3968" x2="7778" y2="4365"/>
                            <a14:backgroundMark x1="39000" y1="77646" x2="37889" y2="84921"/>
                            <a14:backgroundMark x1="60778" y1="78836" x2="61667" y2="87963"/>
                            <a14:backgroundMark x1="61667" y1="87963" x2="65444" y2="95106"/>
                            <a14:backgroundMark x1="65444" y1="95106" x2="65444" y2="95238"/>
                            <a14:backgroundMark x1="62556" y1="95503" x2="57333" y2="95106"/>
                            <a14:backgroundMark x1="49111" y1="96032" x2="46333" y2="95503"/>
                            <a14:backgroundMark x1="39556" y1="78042" x2="39889" y2="76852"/>
                            <a14:backgroundMark x1="60111" y1="79233" x2="61556" y2="76852"/>
                            <a14:backgroundMark x1="61889" y1="78439" x2="61333" y2="76190"/>
                            <a14:backgroundMark x1="62111" y1="78175" x2="60889" y2="75926"/>
                            <a14:backgroundMark x1="40333" y1="77116" x2="38889" y2="76190"/>
                            <a14:backgroundMark x1="39778" y1="76190" x2="39333" y2="78175"/>
                            <a14:backgroundMark x1="38556" y1="87037" x2="37778" y2="89153"/>
                            <a14:backgroundMark x1="38556" y1="88492" x2="36556" y2="90476"/>
                            <a14:backgroundMark x1="38778" y1="84656" x2="37444" y2="86111"/>
                            <a14:backgroundMark x1="39556" y1="77116" x2="39556" y2="771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5344" y="2296211"/>
                <a:ext cx="1638466" cy="1210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4C022B8-54DE-D8E9-A57C-88F1DEC6B5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35753" y="2400402"/>
                <a:ext cx="1390794" cy="762000"/>
              </a:xfrm>
              <a:prstGeom prst="rect">
                <a:avLst/>
              </a:prstGeom>
            </p:spPr>
          </p:pic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9CF88A-601A-24E2-1F23-6CCD31D15296}"/>
                </a:ext>
              </a:extLst>
            </p:cNvPr>
            <p:cNvSpPr/>
            <p:nvPr/>
          </p:nvSpPr>
          <p:spPr>
            <a:xfrm>
              <a:off x="9692792" y="3970062"/>
              <a:ext cx="111440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Bahnschrift Condensed" panose="020B0502040204020203" pitchFamily="34" charset="0"/>
                </a:rPr>
                <a:t>DISPLAY</a:t>
              </a:r>
              <a:endPara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cxnSp>
        <p:nvCxnSpPr>
          <p:cNvPr id="7171" name="Straight Connector 7170">
            <a:extLst>
              <a:ext uri="{FF2B5EF4-FFF2-40B4-BE49-F238E27FC236}">
                <a16:creationId xmlns:a16="http://schemas.microsoft.com/office/drawing/2014/main" id="{12FA261D-4511-1743-47BC-DAB3DD41B93B}"/>
              </a:ext>
            </a:extLst>
          </p:cNvPr>
          <p:cNvCxnSpPr>
            <a:cxnSpLocks/>
          </p:cNvCxnSpPr>
          <p:nvPr/>
        </p:nvCxnSpPr>
        <p:spPr>
          <a:xfrm>
            <a:off x="7442807" y="3749956"/>
            <a:ext cx="1581746" cy="26527"/>
          </a:xfrm>
          <a:prstGeom prst="line">
            <a:avLst/>
          </a:prstGeom>
          <a:ln w="76200">
            <a:solidFill>
              <a:schemeClr val="accent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70D28C0-BFAD-806B-D84E-A326656DA7B1}"/>
              </a:ext>
            </a:extLst>
          </p:cNvPr>
          <p:cNvGrpSpPr/>
          <p:nvPr/>
        </p:nvGrpSpPr>
        <p:grpSpPr>
          <a:xfrm>
            <a:off x="5490516" y="2769929"/>
            <a:ext cx="1607307" cy="2018700"/>
            <a:chOff x="5490516" y="2769929"/>
            <a:chExt cx="1607307" cy="20187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FF312C2-B7C4-8EDA-5A0C-E9CF810F2F5F}"/>
                </a:ext>
              </a:extLst>
            </p:cNvPr>
            <p:cNvSpPr/>
            <p:nvPr/>
          </p:nvSpPr>
          <p:spPr>
            <a:xfrm>
              <a:off x="5760044" y="4265409"/>
              <a:ext cx="107273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Bahnschrift Condensed" panose="020B0502040204020203" pitchFamily="34" charset="0"/>
                </a:rPr>
                <a:t>SERVER</a:t>
              </a:r>
              <a:endPara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pic>
          <p:nvPicPr>
            <p:cNvPr id="8194" name="Picture 2" descr="Server Symbol Free PNG Image｜Illustoon">
              <a:extLst>
                <a:ext uri="{FF2B5EF4-FFF2-40B4-BE49-F238E27FC236}">
                  <a16:creationId xmlns:a16="http://schemas.microsoft.com/office/drawing/2014/main" id="{190B071B-034D-3291-B0E9-2CE1E9B32D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516" y="2769929"/>
              <a:ext cx="1607307" cy="1607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200" name="Picture 8" descr="eOffice SIKD Balikpapan">
            <a:extLst>
              <a:ext uri="{FF2B5EF4-FFF2-40B4-BE49-F238E27FC236}">
                <a16:creationId xmlns:a16="http://schemas.microsoft.com/office/drawing/2014/main" id="{58771BAE-30D0-049E-6E00-334F2D661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778" b="97778" l="7111" r="90667">
                        <a14:foregroundMark x1="36889" y1="4889" x2="43556" y2="15556"/>
                        <a14:foregroundMark x1="35556" y1="1778" x2="41333" y2="5333"/>
                        <a14:foregroundMark x1="91111" y1="14222" x2="89778" y2="27556"/>
                        <a14:foregroundMark x1="32000" y1="86667" x2="31111" y2="86667"/>
                        <a14:foregroundMark x1="35556" y1="90667" x2="24000" y2="92000"/>
                        <a14:foregroundMark x1="24000" y1="95111" x2="22888" y2="97337"/>
                        <a14:foregroundMark x1="7111" y1="48444" x2="11556" y2="55556"/>
                        <a14:backgroundMark x1="48444" y1="89778" x2="83556" y2="76889"/>
                        <a14:backgroundMark x1="23556" y1="98222" x2="21778" y2="9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9830">
            <a:off x="4166114" y="3058344"/>
            <a:ext cx="598888" cy="59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eOffice SIKD Balikpapan">
            <a:extLst>
              <a:ext uri="{FF2B5EF4-FFF2-40B4-BE49-F238E27FC236}">
                <a16:creationId xmlns:a16="http://schemas.microsoft.com/office/drawing/2014/main" id="{E734848C-C82D-0A4D-CC9B-8FD35C51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778" b="97778" l="7111" r="90667">
                        <a14:foregroundMark x1="36889" y1="4889" x2="43556" y2="15556"/>
                        <a14:foregroundMark x1="35556" y1="1778" x2="41333" y2="5333"/>
                        <a14:foregroundMark x1="91111" y1="14222" x2="89778" y2="27556"/>
                        <a14:foregroundMark x1="32000" y1="86667" x2="31111" y2="86667"/>
                        <a14:foregroundMark x1="35556" y1="90667" x2="24000" y2="92000"/>
                        <a14:foregroundMark x1="24000" y1="95111" x2="22888" y2="97337"/>
                        <a14:foregroundMark x1="7111" y1="48444" x2="11556" y2="55556"/>
                        <a14:backgroundMark x1="48444" y1="89778" x2="83556" y2="76889"/>
                        <a14:backgroundMark x1="23556" y1="98222" x2="21778" y2="9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9830">
            <a:off x="8005804" y="3071606"/>
            <a:ext cx="598888" cy="59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058772-86D8-86C7-6C4E-81C31F002A92}"/>
              </a:ext>
            </a:extLst>
          </p:cNvPr>
          <p:cNvSpPr txBox="1"/>
          <p:nvPr/>
        </p:nvSpPr>
        <p:spPr>
          <a:xfrm>
            <a:off x="3695687" y="4054070"/>
            <a:ext cx="1674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PROTOCOL : MQTT </a:t>
            </a:r>
            <a:br>
              <a:rPr lang="en-US" dirty="0">
                <a:solidFill>
                  <a:srgbClr val="21212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dirty="0">
                <a:solidFill>
                  <a:srgbClr val="21212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PORT: </a:t>
            </a:r>
            <a:r>
              <a:rPr lang="en-US" b="0" i="0" dirty="0">
                <a:solidFill>
                  <a:srgbClr val="21212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2550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3440A-E45B-CFCF-F569-BB07F4F6AEAE}"/>
              </a:ext>
            </a:extLst>
          </p:cNvPr>
          <p:cNvSpPr txBox="1"/>
          <p:nvPr/>
        </p:nvSpPr>
        <p:spPr>
          <a:xfrm>
            <a:off x="7567678" y="1783927"/>
            <a:ext cx="167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----------- API ------------</a:t>
            </a:r>
            <a:br>
              <a:rPr lang="en-US" dirty="0">
                <a:solidFill>
                  <a:srgbClr val="21212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dirty="0">
                <a:solidFill>
                  <a:srgbClr val="21212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PROTOCOL : HTTP </a:t>
            </a:r>
            <a:br>
              <a:rPr lang="en-US" dirty="0">
                <a:solidFill>
                  <a:srgbClr val="21212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dirty="0">
                <a:solidFill>
                  <a:srgbClr val="21212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PORT: </a:t>
            </a:r>
            <a:r>
              <a:rPr lang="en-US" b="0" i="0" dirty="0">
                <a:solidFill>
                  <a:srgbClr val="21212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2553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142CF2-766C-BA50-3C91-4645DECA8798}"/>
              </a:ext>
            </a:extLst>
          </p:cNvPr>
          <p:cNvSpPr txBox="1"/>
          <p:nvPr/>
        </p:nvSpPr>
        <p:spPr>
          <a:xfrm>
            <a:off x="7567677" y="588975"/>
            <a:ext cx="167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---- WEB SOCKET -----</a:t>
            </a:r>
            <a:br>
              <a:rPr lang="en-US" dirty="0">
                <a:solidFill>
                  <a:srgbClr val="21212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dirty="0">
                <a:solidFill>
                  <a:srgbClr val="21212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PROTOCOL : WS </a:t>
            </a:r>
            <a:br>
              <a:rPr lang="en-US" dirty="0">
                <a:solidFill>
                  <a:srgbClr val="21212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</a:br>
            <a:r>
              <a:rPr lang="en-US" dirty="0">
                <a:solidFill>
                  <a:srgbClr val="212121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PORT: </a:t>
            </a:r>
            <a:r>
              <a:rPr lang="en-US" b="0" i="0" dirty="0">
                <a:solidFill>
                  <a:srgbClr val="212121"/>
                </a:solidFill>
                <a:effectLst/>
                <a:latin typeface="Cordia New" panose="020B0304020202020204" pitchFamily="34" charset="-34"/>
                <a:cs typeface="Cordia New" panose="020B0304020202020204" pitchFamily="34" charset="-34"/>
              </a:rPr>
              <a:t>2553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1589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26EA-CA64-3B74-8B90-71E45CE42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PT Maxnitron Racing Series พร้อมระเบิดความมัน 19-23 ม.ค.65 นี้ -  ข่าวในวงการรถยนต์ |">
            <a:extLst>
              <a:ext uri="{FF2B5EF4-FFF2-40B4-BE49-F238E27FC236}">
                <a16:creationId xmlns:a16="http://schemas.microsoft.com/office/drawing/2014/main" id="{C67A2426-DFD4-5400-7878-5F9FD9F0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PT Maxnitron Racing 2022 สนามปิดฤดูกาลโคราช 19-23 ต.ค.นี้ - Hoonsmart">
            <a:extLst>
              <a:ext uri="{FF2B5EF4-FFF2-40B4-BE49-F238E27FC236}">
                <a16:creationId xmlns:a16="http://schemas.microsoft.com/office/drawing/2014/main" id="{BA6BC372-8EFA-B4CA-BEFB-90648BE37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113" y="-721360"/>
            <a:ext cx="1152579" cy="232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F5D6AF4-AAE2-B919-CBCD-820E5D15662A}"/>
              </a:ext>
            </a:extLst>
          </p:cNvPr>
          <p:cNvGrpSpPr/>
          <p:nvPr/>
        </p:nvGrpSpPr>
        <p:grpSpPr>
          <a:xfrm>
            <a:off x="1217205" y="1341981"/>
            <a:ext cx="2194435" cy="4753288"/>
            <a:chOff x="1590130" y="1327083"/>
            <a:chExt cx="1978371" cy="4686997"/>
          </a:xfrm>
        </p:grpSpPr>
        <p:pic>
          <p:nvPicPr>
            <p:cNvPr id="4104" name="Picture 8" descr="ภาพการ์ตูนรถกระบะ PNG, รูป, เวกเตอร์และไฟล์ PSD | ดาวน์โหลดฟรีบน Pngtree">
              <a:extLst>
                <a:ext uri="{FF2B5EF4-FFF2-40B4-BE49-F238E27FC236}">
                  <a16:creationId xmlns:a16="http://schemas.microsoft.com/office/drawing/2014/main" id="{4A1DEDA7-D171-EE6F-11F7-49AD0D2B8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alphaModFix amt="97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  <a14:imgEffect>
                        <a14:colorTemperature colorTemp="63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130" y="1327083"/>
              <a:ext cx="1978371" cy="1782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E1E6D59-AE52-C66F-80ED-7C99950C0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46753" y1="71156" x2="47112" y2="71361"/>
                          <a14:foregroundMark x1="47112" y1="71361" x2="47085" y2="71287"/>
                          <a14:foregroundMark x1="40704" y1="44617" x2="56047" y2="41774"/>
                          <a14:foregroundMark x1="56047" y1="41774" x2="48736" y2="36087"/>
                          <a14:foregroundMark x1="48736" y1="36087" x2="37545" y2="38592"/>
                          <a14:foregroundMark x1="37545" y1="38592" x2="44043" y2="44211"/>
                          <a14:foregroundMark x1="44043" y1="44211" x2="48195" y2="44008"/>
                          <a14:foregroundMark x1="50632" y1="35680" x2="50632" y2="35680"/>
                          <a14:foregroundMark x1="49819" y1="35545" x2="46661" y2="43873"/>
                          <a14:foregroundMark x1="46661" y1="43873" x2="36462" y2="37779"/>
                          <a14:foregroundMark x1="36462" y1="37779" x2="46119" y2="35477"/>
                          <a14:foregroundMark x1="46119" y1="35477" x2="52166" y2="35274"/>
                          <a14:foregroundMark x1="55325" y1="38389" x2="52347" y2="37644"/>
                          <a14:foregroundMark x1="77617" y1="49154" x2="70668" y2="53825"/>
                          <a14:foregroundMark x1="70668" y1="53825" x2="80235" y2="57007"/>
                          <a14:foregroundMark x1="80235" y1="57007" x2="78700" y2="49628"/>
                          <a14:foregroundMark x1="78700" y1="49628" x2="76444" y2="49628"/>
                          <a14:foregroundMark x1="78610" y1="45024" x2="70939" y2="46378"/>
                          <a14:foregroundMark x1="77370" y1="60080" x2="81769" y2="57955"/>
                          <a14:foregroundMark x1="34296" y1="60370" x2="35108" y2="60528"/>
                          <a14:foregroundMark x1="31859" y1="59580" x2="32908" y2="59913"/>
                          <a14:foregroundMark x1="37184" y1="61341" x2="34116" y2="60867"/>
                          <a14:backgroundMark x1="47834" y1="67434" x2="46655" y2="67689"/>
                          <a14:backgroundMark x1="93682" y1="59851" x2="99188" y2="68111"/>
                          <a14:backgroundMark x1="99188" y1="68111" x2="89170" y2="63913"/>
                          <a14:backgroundMark x1="89170" y1="63913" x2="94856" y2="59377"/>
                          <a14:backgroundMark x1="79822" y1="59808" x2="71841" y2="67569"/>
                          <a14:backgroundMark x1="71841" y1="67569" x2="61011" y2="68179"/>
                          <a14:backgroundMark x1="61011" y1="68179" x2="69224" y2="73527"/>
                          <a14:backgroundMark x1="69224" y1="73527" x2="85108" y2="73257"/>
                          <a14:backgroundMark x1="85108" y1="73257" x2="89801" y2="65809"/>
                          <a14:backgroundMark x1="89801" y1="65809" x2="84477" y2="58700"/>
                          <a14:backgroundMark x1="84477" y1="58700" x2="81769" y2="58362"/>
                          <a14:backgroundMark x1="83755" y1="67095" x2="83755" y2="67095"/>
                          <a14:backgroundMark x1="89711" y1="61341" x2="75451" y2="63439"/>
                          <a14:backgroundMark x1="75451" y1="63439" x2="78249" y2="73460"/>
                          <a14:backgroundMark x1="78249" y1="73460" x2="93863" y2="68246"/>
                          <a14:backgroundMark x1="93863" y1="68246" x2="85379" y2="61747"/>
                          <a14:backgroundMark x1="85379" y1="61747" x2="85379" y2="61747"/>
                          <a14:backgroundMark x1="88538" y1="62830" x2="74458" y2="68246"/>
                          <a14:backgroundMark x1="74458" y1="68246" x2="86011" y2="69736"/>
                          <a14:backgroundMark x1="86011" y1="69736" x2="85650" y2="62695"/>
                          <a14:backgroundMark x1="85650" y1="62695" x2="83574" y2="62695"/>
                          <a14:backgroundMark x1="90523" y1="64116" x2="75993" y2="66622"/>
                          <a14:backgroundMark x1="75993" y1="66622" x2="89982" y2="62018"/>
                          <a14:backgroundMark x1="89982" y1="62018" x2="88538" y2="66486"/>
                          <a14:backgroundMark x1="85740" y1="68179" x2="75903" y2="66351"/>
                          <a14:backgroundMark x1="75903" y1="66351" x2="87816" y2="63913"/>
                          <a14:backgroundMark x1="87816" y1="63913" x2="84747" y2="68450"/>
                          <a14:backgroundMark x1="86913" y1="70210" x2="72202" y2="74814"/>
                          <a14:backgroundMark x1="72202" y1="74814" x2="82581" y2="79079"/>
                          <a14:backgroundMark x1="82581" y1="79079" x2="97924" y2="76236"/>
                          <a14:backgroundMark x1="97924" y1="76236" x2="87906" y2="69939"/>
                          <a14:backgroundMark x1="87906" y1="69939" x2="81769" y2="69194"/>
                          <a14:backgroundMark x1="94224" y1="81923" x2="64440" y2="78402"/>
                          <a14:backgroundMark x1="64440" y1="78402" x2="59477" y2="68856"/>
                          <a14:backgroundMark x1="59477" y1="68856" x2="47383" y2="78876"/>
                          <a14:backgroundMark x1="47383" y1="78876" x2="35469" y2="78334"/>
                          <a14:backgroundMark x1="35469" y1="78334" x2="25722" y2="73866"/>
                          <a14:backgroundMark x1="25722" y1="73866" x2="33574" y2="65538"/>
                          <a14:backgroundMark x1="33574" y1="65538" x2="79422" y2="69194"/>
                          <a14:backgroundMark x1="79422" y1="69194" x2="97112" y2="74475"/>
                          <a14:backgroundMark x1="97112" y1="74475" x2="91065" y2="83277"/>
                          <a14:backgroundMark x1="91516" y1="82938" x2="34477" y2="84360"/>
                          <a14:backgroundMark x1="34477" y1="84360" x2="18051" y2="76642"/>
                          <a14:backgroundMark x1="18051" y1="76642" x2="11191" y2="66486"/>
                          <a14:backgroundMark x1="11191" y1="66486" x2="14260" y2="71225"/>
                          <a14:backgroundMark x1="60108" y1="77793" x2="41426" y2="79959"/>
                          <a14:backgroundMark x1="41426" y1="79959" x2="13899" y2="74814"/>
                          <a14:backgroundMark x1="13899" y1="74814" x2="7130" y2="63981"/>
                          <a14:backgroundMark x1="7130" y1="63981" x2="15614" y2="56804"/>
                          <a14:backgroundMark x1="15614" y1="56804" x2="18412" y2="28707"/>
                          <a14:backgroundMark x1="18412" y1="28707" x2="27256" y2="21598"/>
                          <a14:backgroundMark x1="27256" y1="21598" x2="46480" y2="24374"/>
                          <a14:backgroundMark x1="46480" y1="24374" x2="47112" y2="32363"/>
                          <a14:backgroundMark x1="47112" y1="32363" x2="36372" y2="33040"/>
                          <a14:backgroundMark x1="36372" y1="33040" x2="27708" y2="37915"/>
                          <a14:backgroundMark x1="27708" y1="37915" x2="23646" y2="48747"/>
                          <a14:backgroundMark x1="23646" y1="48747" x2="24007" y2="56060"/>
                          <a14:backgroundMark x1="37818" y1="62184" x2="64621" y2="74069"/>
                          <a14:backgroundMark x1="24007" y1="56060" x2="31889" y2="59555"/>
                          <a14:backgroundMark x1="64621" y1="74069" x2="57942" y2="78538"/>
                          <a14:backgroundMark x1="65162" y1="73460" x2="38177" y2="72376"/>
                          <a14:backgroundMark x1="38177" y1="72376" x2="40162" y2="64049"/>
                          <a14:backgroundMark x1="40162" y1="64049" x2="52437" y2="64658"/>
                          <a14:backgroundMark x1="52437" y1="64658" x2="60740" y2="68450"/>
                          <a14:backgroundMark x1="60740" y1="68450" x2="62996" y2="74340"/>
                          <a14:backgroundMark x1="61462" y1="76913" x2="38177" y2="78402"/>
                          <a14:backgroundMark x1="38177" y1="78402" x2="18682" y2="71699"/>
                          <a14:backgroundMark x1="18682" y1="71699" x2="32310" y2="64861"/>
                          <a14:backgroundMark x1="32310" y1="64861" x2="47292" y2="67637"/>
                          <a14:backgroundMark x1="47292" y1="67637" x2="61372" y2="79079"/>
                          <a14:backgroundMark x1="61372" y1="79079" x2="58845" y2="81923"/>
                          <a14:backgroundMark x1="52978" y1="74814" x2="26625" y2="72241"/>
                          <a14:backgroundMark x1="26625" y1="72241" x2="32040" y2="63778"/>
                          <a14:backgroundMark x1="32040" y1="63778" x2="49368" y2="70616"/>
                          <a14:backgroundMark x1="49368" y1="70616" x2="51625" y2="75694"/>
                          <a14:backgroundMark x1="56679" y1="80907" x2="45578" y2="80162"/>
                          <a14:backgroundMark x1="45578" y1="80162" x2="32942" y2="71158"/>
                          <a14:backgroundMark x1="32942" y1="71158" x2="46751" y2="66689"/>
                          <a14:backgroundMark x1="46751" y1="66689" x2="54964" y2="77590"/>
                          <a14:backgroundMark x1="54964" y1="77590" x2="53520" y2="82532"/>
                          <a14:backgroundMark x1="82762" y1="71699" x2="72744" y2="64929"/>
                          <a14:backgroundMark x1="72744" y1="64929" x2="83664" y2="69736"/>
                          <a14:backgroundMark x1="83664" y1="69736" x2="80054" y2="75829"/>
                          <a14:backgroundMark x1="81408" y1="63846" x2="72202" y2="66486"/>
                          <a14:backgroundMark x1="72202" y1="66486" x2="81137" y2="68653"/>
                          <a14:backgroundMark x1="81137" y1="68653" x2="81408" y2="63236"/>
                          <a14:backgroundMark x1="26715" y1="46378" x2="29061" y2="54096"/>
                          <a14:backgroundMark x1="29152" y1="58429" x2="25903" y2="65471"/>
                          <a14:backgroundMark x1="25903" y1="65471" x2="13989" y2="61137"/>
                          <a14:backgroundMark x1="13989" y1="61137" x2="24097" y2="60731"/>
                          <a14:backgroundMark x1="32040" y1="61205" x2="33574" y2="61679"/>
                          <a14:backgroundMark x1="38357" y1="62018" x2="39892" y2="62356"/>
                          <a14:backgroundMark x1="31859" y1="60867" x2="33303" y2="61273"/>
                          <a14:backgroundMark x1="78159" y1="60596" x2="74729" y2="62762"/>
                          <a14:backgroundMark x1="75632" y1="62221" x2="74007" y2="62492"/>
                          <a14:backgroundMark x1="74278" y1="62492" x2="73827" y2="63033"/>
                          <a14:backgroundMark x1="75090" y1="35274" x2="78610" y2="37035"/>
                          <a14:backgroundMark x1="74549" y1="35545" x2="78430" y2="37102"/>
                          <a14:backgroundMark x1="74188" y1="35410" x2="78610" y2="37305"/>
                          <a14:backgroundMark x1="75361" y1="35884" x2="78249" y2="3710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33261" y="3659830"/>
              <a:ext cx="1766086" cy="2354250"/>
            </a:xfrm>
            <a:prstGeom prst="rect">
              <a:avLst/>
            </a:prstGeom>
          </p:spPr>
        </p:pic>
        <p:pic>
          <p:nvPicPr>
            <p:cNvPr id="7170" name="Picture 2" descr="Plus - Free interface icons">
              <a:extLst>
                <a:ext uri="{FF2B5EF4-FFF2-40B4-BE49-F238E27FC236}">
                  <a16:creationId xmlns:a16="http://schemas.microsoft.com/office/drawing/2014/main" id="{FD1C8363-BEDC-E864-7025-ACDA5D4D7F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7159" y="3264692"/>
              <a:ext cx="917748" cy="917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991E99C-A302-3897-8179-79647BC6394C}"/>
              </a:ext>
            </a:extLst>
          </p:cNvPr>
          <p:cNvCxnSpPr>
            <a:cxnSpLocks/>
          </p:cNvCxnSpPr>
          <p:nvPr/>
        </p:nvCxnSpPr>
        <p:spPr>
          <a:xfrm>
            <a:off x="3540752" y="3707721"/>
            <a:ext cx="1581746" cy="26527"/>
          </a:xfrm>
          <a:prstGeom prst="line">
            <a:avLst/>
          </a:prstGeom>
          <a:ln w="76200">
            <a:solidFill>
              <a:schemeClr val="accent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306B10A-44FC-FB64-BFF3-0C5D81C56E02}"/>
              </a:ext>
            </a:extLst>
          </p:cNvPr>
          <p:cNvSpPr/>
          <p:nvPr/>
        </p:nvSpPr>
        <p:spPr>
          <a:xfrm>
            <a:off x="2021693" y="2671600"/>
            <a:ext cx="64472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Condensed" panose="020B0502040204020203" pitchFamily="34" charset="0"/>
              </a:rPr>
              <a:t>CAR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47EA8F3-B52D-0F76-7BA9-2687C8E21821}"/>
              </a:ext>
            </a:extLst>
          </p:cNvPr>
          <p:cNvSpPr/>
          <p:nvPr/>
        </p:nvSpPr>
        <p:spPr>
          <a:xfrm>
            <a:off x="1467056" y="5405154"/>
            <a:ext cx="175400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Condensed" panose="020B0502040204020203" pitchFamily="34" charset="0"/>
              </a:rPr>
              <a:t>CONTROL BOX</a:t>
            </a:r>
            <a:endParaRPr lang="en-US" sz="2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7169" name="Group 7168">
            <a:extLst>
              <a:ext uri="{FF2B5EF4-FFF2-40B4-BE49-F238E27FC236}">
                <a16:creationId xmlns:a16="http://schemas.microsoft.com/office/drawing/2014/main" id="{25467593-0B3C-E255-AAE3-7E7CFE201705}"/>
              </a:ext>
            </a:extLst>
          </p:cNvPr>
          <p:cNvGrpSpPr/>
          <p:nvPr/>
        </p:nvGrpSpPr>
        <p:grpSpPr>
          <a:xfrm>
            <a:off x="9363805" y="3088244"/>
            <a:ext cx="1817408" cy="1749057"/>
            <a:chOff x="9341293" y="2744225"/>
            <a:chExt cx="1817408" cy="17490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8F6401-5BBA-BC71-60CB-7BA22ECB9598}"/>
                </a:ext>
              </a:extLst>
            </p:cNvPr>
            <p:cNvGrpSpPr/>
            <p:nvPr/>
          </p:nvGrpSpPr>
          <p:grpSpPr>
            <a:xfrm>
              <a:off x="9341293" y="2744225"/>
              <a:ext cx="1817408" cy="1228032"/>
              <a:chOff x="6605344" y="2296211"/>
              <a:chExt cx="1638466" cy="1210906"/>
            </a:xfrm>
          </p:grpSpPr>
          <p:pic>
            <p:nvPicPr>
              <p:cNvPr id="5" name="Picture 34" descr="หน้าจอคอมพิวเตอร์ png | PNGEgg">
                <a:extLst>
                  <a:ext uri="{FF2B5EF4-FFF2-40B4-BE49-F238E27FC236}">
                    <a16:creationId xmlns:a16="http://schemas.microsoft.com/office/drawing/2014/main" id="{9F0A0A9C-C6B0-10C2-A065-1A4AABA272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3836" b="92196" l="7778" r="93333">
                            <a14:foregroundMark x1="15000" y1="13624" x2="78333" y2="56481"/>
                            <a14:foregroundMark x1="8667" y1="7672" x2="12111" y2="61243"/>
                            <a14:foregroundMark x1="12111" y1="61243" x2="27111" y2="68254"/>
                            <a14:foregroundMark x1="27111" y1="68254" x2="86889" y2="68915"/>
                            <a14:foregroundMark x1="86889" y1="68915" x2="92889" y2="67857"/>
                            <a14:foregroundMark x1="92889" y1="67857" x2="91333" y2="11905"/>
                            <a14:foregroundMark x1="91333" y1="11905" x2="84000" y2="7407"/>
                            <a14:foregroundMark x1="84000" y1="7407" x2="11556" y2="3968"/>
                            <a14:foregroundMark x1="11556" y1="3968" x2="8667" y2="9921"/>
                            <a14:foregroundMark x1="39778" y1="74868" x2="39669" y2="75482"/>
                            <a14:foregroundMark x1="49050" y1="95904" x2="49333" y2="96032"/>
                            <a14:foregroundMark x1="39201" y1="91467" x2="45823" y2="94451"/>
                            <a14:foregroundMark x1="49333" y1="96032" x2="57333" y2="96032"/>
                            <a14:foregroundMark x1="61607" y1="93657" x2="61826" y2="93536"/>
                            <a14:foregroundMark x1="57333" y1="96032" x2="57703" y2="95826"/>
                            <a14:foregroundMark x1="60361" y1="74312" x2="40333" y2="73280"/>
                            <a14:foregroundMark x1="40333" y1="73280" x2="39850" y2="75928"/>
                            <a14:foregroundMark x1="37898" y1="73755" x2="11889" y2="71429"/>
                            <a14:foregroundMark x1="54778" y1="75265" x2="38026" y2="73767"/>
                            <a14:foregroundMark x1="11889" y1="71429" x2="7667" y2="60185"/>
                            <a14:foregroundMark x1="7667" y1="60185" x2="7889" y2="6614"/>
                            <a14:foregroundMark x1="7889" y1="6614" x2="22556" y2="5556"/>
                            <a14:foregroundMark x1="22556" y1="5556" x2="58778" y2="8069"/>
                            <a14:foregroundMark x1="58778" y1="8069" x2="82889" y2="6746"/>
                            <a14:foregroundMark x1="82889" y1="6746" x2="91889" y2="7275"/>
                            <a14:foregroundMark x1="91889" y1="7275" x2="93444" y2="18519"/>
                            <a14:foregroundMark x1="93444" y1="18519" x2="93444" y2="65873"/>
                            <a14:foregroundMark x1="93444" y1="65873" x2="80667" y2="73280"/>
                            <a14:foregroundMark x1="60252" y1="73980" x2="53667" y2="74206"/>
                            <a14:foregroundMark x1="80667" y1="73280" x2="60679" y2="73966"/>
                            <a14:foregroundMark x1="53667" y1="74206" x2="51444" y2="75397"/>
                            <a14:foregroundMark x1="9111" y1="4365" x2="4667" y2="14683"/>
                            <a14:foregroundMark x1="4667" y1="14683" x2="4778" y2="72090"/>
                            <a14:foregroundMark x1="4778" y1="72090" x2="13333" y2="75000"/>
                            <a14:foregroundMark x1="13333" y1="75000" x2="16778" y2="6217"/>
                            <a14:foregroundMark x1="16778" y1="6217" x2="10444" y2="3968"/>
                            <a14:foregroundMark x1="10444" y1="3968" x2="7778" y2="4365"/>
                            <a14:backgroundMark x1="39000" y1="77646" x2="37889" y2="84921"/>
                            <a14:backgroundMark x1="60778" y1="78836" x2="61667" y2="87963"/>
                            <a14:backgroundMark x1="61667" y1="87963" x2="65444" y2="95106"/>
                            <a14:backgroundMark x1="65444" y1="95106" x2="65444" y2="95238"/>
                            <a14:backgroundMark x1="62556" y1="95503" x2="57333" y2="95106"/>
                            <a14:backgroundMark x1="49111" y1="96032" x2="46333" y2="95503"/>
                            <a14:backgroundMark x1="39556" y1="78042" x2="39889" y2="76852"/>
                            <a14:backgroundMark x1="60111" y1="79233" x2="61556" y2="76852"/>
                            <a14:backgroundMark x1="61889" y1="78439" x2="61333" y2="76190"/>
                            <a14:backgroundMark x1="62111" y1="78175" x2="60889" y2="75926"/>
                            <a14:backgroundMark x1="40333" y1="77116" x2="38889" y2="76190"/>
                            <a14:backgroundMark x1="39778" y1="76190" x2="39333" y2="78175"/>
                            <a14:backgroundMark x1="38556" y1="87037" x2="37778" y2="89153"/>
                            <a14:backgroundMark x1="38556" y1="88492" x2="36556" y2="90476"/>
                            <a14:backgroundMark x1="38778" y1="84656" x2="37444" y2="86111"/>
                            <a14:backgroundMark x1="39556" y1="77116" x2="39556" y2="771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5344" y="2296211"/>
                <a:ext cx="1638466" cy="1210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8AC14F3-00D7-82EB-9170-D78127B5E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35753" y="2400402"/>
                <a:ext cx="1390794" cy="762000"/>
              </a:xfrm>
              <a:prstGeom prst="rect">
                <a:avLst/>
              </a:prstGeom>
            </p:spPr>
          </p:pic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DD9450-6621-C012-D398-4DB8F5DFD41E}"/>
                </a:ext>
              </a:extLst>
            </p:cNvPr>
            <p:cNvSpPr/>
            <p:nvPr/>
          </p:nvSpPr>
          <p:spPr>
            <a:xfrm>
              <a:off x="9692792" y="3970062"/>
              <a:ext cx="1114409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Bahnschrift Condensed" panose="020B0502040204020203" pitchFamily="34" charset="0"/>
                </a:rPr>
                <a:t>DISPLAY</a:t>
              </a:r>
              <a:endPara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cxnSp>
        <p:nvCxnSpPr>
          <p:cNvPr id="7171" name="Straight Connector 7170">
            <a:extLst>
              <a:ext uri="{FF2B5EF4-FFF2-40B4-BE49-F238E27FC236}">
                <a16:creationId xmlns:a16="http://schemas.microsoft.com/office/drawing/2014/main" id="{41C0752F-CEA1-F51D-9780-0217B241DD5E}"/>
              </a:ext>
            </a:extLst>
          </p:cNvPr>
          <p:cNvCxnSpPr>
            <a:cxnSpLocks/>
          </p:cNvCxnSpPr>
          <p:nvPr/>
        </p:nvCxnSpPr>
        <p:spPr>
          <a:xfrm>
            <a:off x="7442807" y="3749956"/>
            <a:ext cx="1581746" cy="26527"/>
          </a:xfrm>
          <a:prstGeom prst="line">
            <a:avLst/>
          </a:prstGeom>
          <a:ln w="76200">
            <a:solidFill>
              <a:schemeClr val="accent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C7B7769-B10E-3D28-6C1C-B5E5562BB892}"/>
              </a:ext>
            </a:extLst>
          </p:cNvPr>
          <p:cNvGrpSpPr/>
          <p:nvPr/>
        </p:nvGrpSpPr>
        <p:grpSpPr>
          <a:xfrm>
            <a:off x="5577447" y="3019173"/>
            <a:ext cx="1430150" cy="1769456"/>
            <a:chOff x="5577447" y="3019173"/>
            <a:chExt cx="1430150" cy="176945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F8210A0-FF59-AC78-58EF-3D93C1ECF2C0}"/>
                </a:ext>
              </a:extLst>
            </p:cNvPr>
            <p:cNvSpPr/>
            <p:nvPr/>
          </p:nvSpPr>
          <p:spPr>
            <a:xfrm>
              <a:off x="5841799" y="4265409"/>
              <a:ext cx="909223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Bahnschrift Condensed" panose="020B0502040204020203" pitchFamily="34" charset="0"/>
                </a:rPr>
                <a:t>CLOUD</a:t>
              </a:r>
              <a:endParaRPr lang="en-US" sz="2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  <p:pic>
          <p:nvPicPr>
            <p:cNvPr id="8196" name="Picture 4" descr="Cloud server - Free computer icons">
              <a:extLst>
                <a:ext uri="{FF2B5EF4-FFF2-40B4-BE49-F238E27FC236}">
                  <a16:creationId xmlns:a16="http://schemas.microsoft.com/office/drawing/2014/main" id="{EB1ADDDE-505E-92DA-56A8-716A0D8C6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961" b="89844" l="3125" r="96094">
                          <a14:foregroundMark x1="10742" y1="42383" x2="9570" y2="51758"/>
                          <a14:foregroundMark x1="3320" y1="44141" x2="6055" y2="53516"/>
                          <a14:foregroundMark x1="91992" y1="39453" x2="92578" y2="77148"/>
                          <a14:foregroundMark x1="95508" y1="42773" x2="96094" y2="53711"/>
                          <a14:backgroundMark x1="71289" y1="85938" x2="25195" y2="85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7447" y="3019173"/>
              <a:ext cx="1430150" cy="1430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B42A6E6-2F20-72E2-E491-6B2B61D263AE}"/>
              </a:ext>
            </a:extLst>
          </p:cNvPr>
          <p:cNvSpPr/>
          <p:nvPr/>
        </p:nvSpPr>
        <p:spPr>
          <a:xfrm>
            <a:off x="544384" y="254899"/>
            <a:ext cx="34002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Condensed" panose="020B0502040204020203" pitchFamily="34" charset="0"/>
              </a:rPr>
              <a:t>System Flow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6" name="Picture 8" descr="eOffice SIKD Balikpapan">
            <a:extLst>
              <a:ext uri="{FF2B5EF4-FFF2-40B4-BE49-F238E27FC236}">
                <a16:creationId xmlns:a16="http://schemas.microsoft.com/office/drawing/2014/main" id="{1991EC7F-5EEF-DE02-74A4-9C87559F3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778" b="97778" l="7111" r="90667">
                        <a14:foregroundMark x1="36889" y1="4889" x2="43556" y2="15556"/>
                        <a14:foregroundMark x1="35556" y1="1778" x2="41333" y2="5333"/>
                        <a14:foregroundMark x1="91111" y1="14222" x2="89778" y2="27556"/>
                        <a14:foregroundMark x1="32000" y1="86667" x2="31111" y2="86667"/>
                        <a14:foregroundMark x1="35556" y1="90667" x2="24000" y2="92000"/>
                        <a14:foregroundMark x1="24000" y1="95111" x2="22888" y2="97337"/>
                        <a14:foregroundMark x1="7111" y1="48444" x2="11556" y2="55556"/>
                        <a14:backgroundMark x1="48444" y1="89778" x2="83556" y2="76889"/>
                        <a14:backgroundMark x1="23556" y1="98222" x2="21778" y2="9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9830">
            <a:off x="4166114" y="3058344"/>
            <a:ext cx="598888" cy="59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eOffice SIKD Balikpapan">
            <a:extLst>
              <a:ext uri="{FF2B5EF4-FFF2-40B4-BE49-F238E27FC236}">
                <a16:creationId xmlns:a16="http://schemas.microsoft.com/office/drawing/2014/main" id="{FF59608F-06C0-FD7C-7BDF-AED844BE3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778" b="97778" l="7111" r="90667">
                        <a14:foregroundMark x1="36889" y1="4889" x2="43556" y2="15556"/>
                        <a14:foregroundMark x1="35556" y1="1778" x2="41333" y2="5333"/>
                        <a14:foregroundMark x1="91111" y1="14222" x2="89778" y2="27556"/>
                        <a14:foregroundMark x1="32000" y1="86667" x2="31111" y2="86667"/>
                        <a14:foregroundMark x1="35556" y1="90667" x2="24000" y2="92000"/>
                        <a14:foregroundMark x1="24000" y1="95111" x2="22888" y2="97337"/>
                        <a14:foregroundMark x1="7111" y1="48444" x2="11556" y2="55556"/>
                        <a14:backgroundMark x1="48444" y1="89778" x2="83556" y2="76889"/>
                        <a14:backgroundMark x1="23556" y1="98222" x2="21778" y2="98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69830">
            <a:off x="8005804" y="3071606"/>
            <a:ext cx="598888" cy="59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60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BB62A-5240-840F-03CF-A365EB934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PT Maxnitron Racing Series พร้อมระเบิดความมัน 19-23 ม.ค.65 นี้ -  ข่าวในวงการรถยนต์ |">
            <a:extLst>
              <a:ext uri="{FF2B5EF4-FFF2-40B4-BE49-F238E27FC236}">
                <a16:creationId xmlns:a16="http://schemas.microsoft.com/office/drawing/2014/main" id="{0434FA7C-4BB0-44B3-3611-5D1430C2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PT Maxnitron Racing 2022 สนามปิดฤดูกาลโคราช 19-23 ต.ค.นี้ - Hoonsmart">
            <a:extLst>
              <a:ext uri="{FF2B5EF4-FFF2-40B4-BE49-F238E27FC236}">
                <a16:creationId xmlns:a16="http://schemas.microsoft.com/office/drawing/2014/main" id="{EE97268C-9FFD-0427-4A3D-C46CA84DD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113" y="-721360"/>
            <a:ext cx="1152579" cy="232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403463C-AC7F-2C39-BC4B-88C6D8C24FE1}"/>
              </a:ext>
            </a:extLst>
          </p:cNvPr>
          <p:cNvSpPr/>
          <p:nvPr/>
        </p:nvSpPr>
        <p:spPr>
          <a:xfrm>
            <a:off x="229308" y="254899"/>
            <a:ext cx="458170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ahnschrift Condensed" panose="020B0502040204020203" pitchFamily="34" charset="0"/>
              </a:rPr>
              <a:t>SERVER VS CLOUD</a:t>
            </a:r>
            <a:endParaRPr lang="en-US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EAD3FD-B72C-1996-EFCC-38F687B43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62041"/>
              </p:ext>
            </p:extLst>
          </p:nvPr>
        </p:nvGraphicFramePr>
        <p:xfrm>
          <a:off x="854423" y="1525461"/>
          <a:ext cx="10697497" cy="335280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55500" dist="50800" dir="5400000" sy="-100000" algn="bl" rotWithShape="0"/>
                </a:effectLst>
                <a:tableStyleId>{B301B821-A1FF-4177-AEE7-76D212191A09}</a:tableStyleId>
              </a:tblPr>
              <a:tblGrid>
                <a:gridCol w="5129754">
                  <a:extLst>
                    <a:ext uri="{9D8B030D-6E8A-4147-A177-3AD203B41FA5}">
                      <a16:colId xmlns:a16="http://schemas.microsoft.com/office/drawing/2014/main" val="688768664"/>
                    </a:ext>
                  </a:extLst>
                </a:gridCol>
                <a:gridCol w="5567743">
                  <a:extLst>
                    <a:ext uri="{9D8B030D-6E8A-4147-A177-3AD203B41FA5}">
                      <a16:colId xmlns:a16="http://schemas.microsoft.com/office/drawing/2014/main" val="4211160591"/>
                    </a:ext>
                  </a:extLst>
                </a:gridCol>
              </a:tblGrid>
              <a:tr h="2440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Condensed" panose="020B0502040204020203" pitchFamily="34" charset="0"/>
                        </a:rPr>
                        <a:t>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 Condensed" panose="020B0502040204020203" pitchFamily="34" charset="0"/>
                        </a:rPr>
                        <a:t>CLOUD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74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cs typeface="+mn-cs"/>
                        </a:rPr>
                        <a:t>1. </a:t>
                      </a:r>
                      <a:r>
                        <a:rPr lang="th-TH" sz="1600" b="1" dirty="0">
                          <a:latin typeface="Arial Narrow" panose="020B0606020202030204" pitchFamily="34" charset="0"/>
                          <a:cs typeface="+mn-cs"/>
                        </a:rPr>
                        <a:t>ควบคุมได้เต็มที่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: มีความสามารถในการควบคุมและจัดการ</a:t>
                      </a:r>
                      <a:r>
                        <a:rPr lang="th-TH" sz="1600" dirty="0" err="1">
                          <a:latin typeface="Arial Narrow" panose="020B0606020202030204" pitchFamily="34" charset="0"/>
                          <a:cs typeface="+mn-cs"/>
                        </a:rPr>
                        <a:t>เซิร์ฟเวอร์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ได้อย่างอิสระ สามารถปรับแต่งตามความต้องการได้โดยไม่มีข้อจำกัดจากผู้ให้บริการ</a:t>
                      </a:r>
                      <a:endParaRPr lang="en-US" sz="1600" dirty="0">
                        <a:latin typeface="Arial Narrow" panose="020B060602020203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cs typeface="+mn-cs"/>
                        </a:rPr>
                        <a:t>1. </a:t>
                      </a:r>
                      <a:r>
                        <a:rPr lang="th-TH" sz="1600" b="1" dirty="0">
                          <a:latin typeface="Arial Narrow" panose="020B0606020202030204" pitchFamily="34" charset="0"/>
                          <a:cs typeface="+mn-cs"/>
                        </a:rPr>
                        <a:t>ความยืดหยุ่นและขยายได้ง่าย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: สามารถเพิ่มหรือลดทรัพยากร (เช่น </a:t>
                      </a:r>
                      <a:r>
                        <a:rPr lang="en-US" sz="1600" dirty="0">
                          <a:latin typeface="Arial Narrow" panose="020B0606020202030204" pitchFamily="34" charset="0"/>
                          <a:cs typeface="+mn-cs"/>
                        </a:rPr>
                        <a:t>CPU, RAM, Storage) 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ได้ตามความต้องการโดยไม่ต้องเสียเวลาและค่าใช้จ่ายในการเพิ่มฮาร์ดแวร์</a:t>
                      </a:r>
                      <a:endParaRPr lang="en-US" sz="1600" dirty="0">
                        <a:latin typeface="Arial Narrow" panose="020B060602020203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67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cs typeface="+mn-cs"/>
                        </a:rPr>
                        <a:t>2. </a:t>
                      </a:r>
                      <a:r>
                        <a:rPr lang="th-TH" sz="1600" b="1" dirty="0">
                          <a:latin typeface="Arial Narrow" panose="020B0606020202030204" pitchFamily="34" charset="0"/>
                          <a:cs typeface="+mn-cs"/>
                        </a:rPr>
                        <a:t>ความปลอดภัยสูงกว่าในบางกรณี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: ข้อมูลจะไม่ถูกส่งไปยังภายนอก ซึ่งอาจทำให้ปลอดภัยมากขึ้นโดยเฉพาะเมื่อเป็นข้อมูลที่มีความลับ</a:t>
                      </a:r>
                      <a:endParaRPr lang="en-US" sz="1600" dirty="0">
                        <a:latin typeface="Arial Narrow" panose="020B060602020203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cs typeface="+mn-cs"/>
                        </a:rPr>
                        <a:t>2. </a:t>
                      </a:r>
                      <a:r>
                        <a:rPr lang="th-TH" sz="1600" b="1" dirty="0">
                          <a:latin typeface="Arial Narrow" panose="020B0606020202030204" pitchFamily="34" charset="0"/>
                          <a:cs typeface="+mn-cs"/>
                        </a:rPr>
                        <a:t>ต้นทุนที่ประหยัดกว่าในบางกรณี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: การใช้งานแบบจ่ายตามการใช้งาน (</a:t>
                      </a:r>
                      <a:r>
                        <a:rPr lang="en-US" sz="1600" dirty="0">
                          <a:latin typeface="Arial Narrow" panose="020B0606020202030204" pitchFamily="34" charset="0"/>
                          <a:cs typeface="+mn-cs"/>
                        </a:rPr>
                        <a:t>Pay-as-you-go) 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ช่วยลดค่าใช้จ่าย โดยเฉพาะหากไม่จำเป็นต้องใช้งานตลอดเวลา</a:t>
                      </a:r>
                      <a:endParaRPr lang="en-US" sz="1600" dirty="0">
                        <a:latin typeface="Arial Narrow" panose="020B060602020203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6437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cs typeface="+mn-cs"/>
                        </a:rPr>
                        <a:t>3. </a:t>
                      </a:r>
                      <a:r>
                        <a:rPr lang="th-TH" sz="1600" b="1" dirty="0">
                          <a:latin typeface="Arial Narrow" panose="020B0606020202030204" pitchFamily="34" charset="0"/>
                          <a:cs typeface="+mn-cs"/>
                        </a:rPr>
                        <a:t>ค่าใช้จ่ายระยะยาวที่คงที่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: หลังจากซื้อและติดตั้งฮาร์ดแวร์แล้ว ค่าใช้จ่ายจะเป็นเพียงค่าบำรุงรักษาและค่าไฟฟ้า</a:t>
                      </a:r>
                      <a:endParaRPr lang="en-US" sz="1600" dirty="0">
                        <a:latin typeface="Arial Narrow" panose="020B060602020203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cs typeface="+mn-cs"/>
                        </a:rPr>
                        <a:t>3. </a:t>
                      </a:r>
                      <a:r>
                        <a:rPr lang="th-TH" sz="1600" b="1" dirty="0">
                          <a:latin typeface="Arial Narrow" panose="020B0606020202030204" pitchFamily="34" charset="0"/>
                          <a:cs typeface="+mn-cs"/>
                        </a:rPr>
                        <a:t>การสำรองข้อมูลและความปลอดภัย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: ผู้ให้บริการ </a:t>
                      </a:r>
                      <a:r>
                        <a:rPr lang="en-US" sz="1600" dirty="0">
                          <a:latin typeface="Arial Narrow" panose="020B0606020202030204" pitchFamily="34" charset="0"/>
                          <a:cs typeface="+mn-cs"/>
                        </a:rPr>
                        <a:t>Cloud Server 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มักมีระบบสำรองข้อมูลและระบบป้องกันข้อมูลที่มีมาตรฐานสูง ลดความเสี่ยงจากการสูญหายของข้อมูล</a:t>
                      </a:r>
                      <a:endParaRPr lang="en-US" sz="1600" dirty="0">
                        <a:latin typeface="Arial Narrow" panose="020B060602020203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41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cs typeface="+mn-cs"/>
                        </a:rPr>
                        <a:t>4. </a:t>
                      </a:r>
                      <a:r>
                        <a:rPr lang="th-TH" sz="1600" b="1" dirty="0">
                          <a:latin typeface="Arial Narrow" panose="020B0606020202030204" pitchFamily="34" charset="0"/>
                          <a:cs typeface="+mn-cs"/>
                        </a:rPr>
                        <a:t>ความเร็วในการเข้าถึงสูงกว่าในบางกรณี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: การใช้</a:t>
                      </a:r>
                      <a:r>
                        <a:rPr lang="th-TH" sz="1600" dirty="0" err="1">
                          <a:latin typeface="Arial Narrow" panose="020B0606020202030204" pitchFamily="34" charset="0"/>
                          <a:cs typeface="+mn-cs"/>
                        </a:rPr>
                        <a:t>เซิร์ฟเวอร์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ที่ติดตั้งในสถานที่ที่ต้องการใช้งานอาจทำให้เข้าถึงข้อมูลได้เร็วกว่าเพราะไม่มีข้อจำกัดทางด้านอินเทอร์เน็ต</a:t>
                      </a:r>
                      <a:endParaRPr lang="en-US" sz="1600" dirty="0">
                        <a:latin typeface="Arial Narrow" panose="020B060602020203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cs typeface="+mn-cs"/>
                        </a:rPr>
                        <a:t>4. </a:t>
                      </a:r>
                      <a:r>
                        <a:rPr lang="th-TH" sz="1600" b="1" dirty="0">
                          <a:latin typeface="Arial Narrow" panose="020B0606020202030204" pitchFamily="34" charset="0"/>
                          <a:cs typeface="+mn-cs"/>
                        </a:rPr>
                        <a:t>การบำรุงรักษาง่าย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: ผู้ให้บริการ </a:t>
                      </a:r>
                      <a:r>
                        <a:rPr lang="en-US" sz="1600" dirty="0">
                          <a:latin typeface="Arial Narrow" panose="020B0606020202030204" pitchFamily="34" charset="0"/>
                          <a:cs typeface="+mn-cs"/>
                        </a:rPr>
                        <a:t>Cloud Server 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จะรับผิดชอบในเรื่องของฮาร์ดแวร์ การบำรุงรักษา และ</a:t>
                      </a:r>
                      <a:r>
                        <a:rPr lang="th-TH" sz="1600" dirty="0" err="1">
                          <a:latin typeface="Arial Narrow" panose="020B0606020202030204" pitchFamily="34" charset="0"/>
                          <a:cs typeface="+mn-cs"/>
                        </a:rPr>
                        <a:t>อัปเ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กรดต่าง ๆ ทำให้ไม่ต้องดูแลเอง</a:t>
                      </a:r>
                      <a:endParaRPr lang="en-US" sz="1600" dirty="0">
                        <a:latin typeface="Arial Narrow" panose="020B060602020203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4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 Narrow" panose="020B060602020203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  <a:cs typeface="+mn-cs"/>
                        </a:rPr>
                        <a:t>5. </a:t>
                      </a:r>
                      <a:r>
                        <a:rPr lang="th-TH" sz="1600" b="1" dirty="0">
                          <a:latin typeface="Arial Narrow" panose="020B0606020202030204" pitchFamily="34" charset="0"/>
                          <a:cs typeface="+mn-cs"/>
                        </a:rPr>
                        <a:t>เข้าถึงได้จากทุกที่</a:t>
                      </a:r>
                      <a:r>
                        <a:rPr lang="th-TH" sz="1600" dirty="0">
                          <a:latin typeface="Arial Narrow" panose="020B0606020202030204" pitchFamily="34" charset="0"/>
                          <a:cs typeface="+mn-cs"/>
                        </a:rPr>
                        <a:t>: สามารถเข้าถึงได้จากที่ใดก็ได้ผ่านอินเทอร์เน็ต ทำให้สะดวกในการใช้งานและจัดการระบบจากระยะไกล</a:t>
                      </a:r>
                      <a:endParaRPr lang="en-US" sz="1600" dirty="0">
                        <a:latin typeface="Arial Narrow" panose="020B0606020202030204" pitchFamily="34" charset="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70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22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331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Bahnschrift Condensed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CTO Solution22</dc:creator>
  <cp:lastModifiedBy>Rattanachai Machakon</cp:lastModifiedBy>
  <cp:revision>12</cp:revision>
  <dcterms:created xsi:type="dcterms:W3CDTF">2024-11-06T08:47:05Z</dcterms:created>
  <dcterms:modified xsi:type="dcterms:W3CDTF">2025-01-22T14:27:19Z</dcterms:modified>
</cp:coreProperties>
</file>