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58" r:id="rId3"/>
    <p:sldId id="261" r:id="rId4"/>
    <p:sldId id="303" r:id="rId5"/>
    <p:sldId id="304" r:id="rId6"/>
    <p:sldId id="305" r:id="rId7"/>
    <p:sldId id="284" r:id="rId8"/>
    <p:sldId id="301" r:id="rId9"/>
    <p:sldId id="262" r:id="rId10"/>
    <p:sldId id="286" r:id="rId11"/>
    <p:sldId id="297" r:id="rId12"/>
    <p:sldId id="285" r:id="rId13"/>
    <p:sldId id="300" r:id="rId14"/>
    <p:sldId id="287" r:id="rId15"/>
    <p:sldId id="299" r:id="rId16"/>
    <p:sldId id="309" r:id="rId17"/>
    <p:sldId id="310" r:id="rId18"/>
    <p:sldId id="311" r:id="rId19"/>
    <p:sldId id="312" r:id="rId20"/>
    <p:sldId id="298" r:id="rId21"/>
    <p:sldId id="264" r:id="rId22"/>
    <p:sldId id="290" r:id="rId23"/>
    <p:sldId id="291" r:id="rId24"/>
    <p:sldId id="306" r:id="rId25"/>
    <p:sldId id="288" r:id="rId26"/>
    <p:sldId id="307" r:id="rId27"/>
    <p:sldId id="308" r:id="rId28"/>
    <p:sldId id="289" r:id="rId29"/>
    <p:sldId id="302" r:id="rId30"/>
    <p:sldId id="292" r:id="rId31"/>
    <p:sldId id="293" r:id="rId32"/>
    <p:sldId id="294" r:id="rId33"/>
    <p:sldId id="295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279" r:id="rId45"/>
  </p:sldIdLst>
  <p:sldSz cx="9144000" cy="5143500" type="screen16x9"/>
  <p:notesSz cx="6858000" cy="9144000"/>
  <p:embeddedFontLst>
    <p:embeddedFont>
      <p:font typeface="Dosis" panose="020B0604020202020204" charset="0"/>
      <p:regular r:id="rId47"/>
      <p:bold r:id="rId48"/>
    </p:embeddedFont>
    <p:embeddedFont>
      <p:font typeface="Sniglet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08933B3-1486-4382-97B1-0B002FD2B4D2}">
  <a:tblStyle styleId="{308933B3-1486-4382-97B1-0B002FD2B4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88735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356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881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438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62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192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07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408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050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040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207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26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392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217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29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122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736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64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87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820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434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26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9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87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76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189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07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899" cy="3617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2953086" y="1308875"/>
            <a:ext cx="2097899" cy="3617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899" cy="3617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63" name="Shape 36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92" name="Shape 392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0" name="Imagen 10"/>
          <p:cNvPicPr/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69"/>
          <a:stretch/>
        </p:blipFill>
        <p:spPr>
          <a:xfrm>
            <a:off x="4585" y="3704916"/>
            <a:ext cx="4060962" cy="1297929"/>
          </a:xfrm>
          <a:prstGeom prst="rect">
            <a:avLst/>
          </a:prstGeom>
        </p:spPr>
      </p:pic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0" y="290624"/>
            <a:ext cx="8959702" cy="20302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dirty="0"/>
              <a:t>Simulación física: Brazo mecánico (</a:t>
            </a:r>
            <a:r>
              <a:rPr lang="es-ES" dirty="0" err="1"/>
              <a:t>Inverse</a:t>
            </a:r>
            <a:r>
              <a:rPr lang="es-ES" dirty="0"/>
              <a:t> </a:t>
            </a:r>
            <a:r>
              <a:rPr lang="es-ES" dirty="0" err="1"/>
              <a:t>Kinematics</a:t>
            </a:r>
            <a:r>
              <a:rPr lang="es-ES" dirty="0"/>
              <a:t>)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ctrTitle" idx="4294967295"/>
          </p:nvPr>
        </p:nvSpPr>
        <p:spPr>
          <a:xfrm>
            <a:off x="685750" y="0"/>
            <a:ext cx="7772400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s-ES" sz="6000" dirty="0" err="1"/>
              <a:t>Gradient</a:t>
            </a:r>
            <a:r>
              <a:rPr lang="es-ES" sz="6000" dirty="0"/>
              <a:t> </a:t>
            </a:r>
            <a:r>
              <a:rPr lang="es-ES" sz="6000" dirty="0" err="1"/>
              <a:t>Descent</a:t>
            </a:r>
            <a:r>
              <a:rPr lang="es-ES" sz="6000" dirty="0"/>
              <a:t> IK</a:t>
            </a:r>
            <a:endParaRPr lang="en" sz="6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932CE9-34A7-471A-BC41-EDB2ED12457A}"/>
              </a:ext>
            </a:extLst>
          </p:cNvPr>
          <p:cNvSpPr/>
          <p:nvPr/>
        </p:nvSpPr>
        <p:spPr>
          <a:xfrm>
            <a:off x="685750" y="1159799"/>
            <a:ext cx="71902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Dosis" panose="020B0604020202020204" charset="0"/>
              </a:rPr>
              <a:t>Una </a:t>
            </a:r>
            <a:r>
              <a:rPr lang="en-US" sz="2000" dirty="0" err="1">
                <a:latin typeface="Dosis" panose="020B0604020202020204" charset="0"/>
              </a:rPr>
              <a:t>vez</a:t>
            </a:r>
            <a:r>
              <a:rPr lang="en-US" sz="2000" dirty="0">
                <a:latin typeface="Dosis" panose="020B0604020202020204" charset="0"/>
              </a:rPr>
              <a:t> </a:t>
            </a:r>
            <a:r>
              <a:rPr lang="en-US" sz="2000" dirty="0" err="1">
                <a:latin typeface="Dosis" panose="020B0604020202020204" charset="0"/>
              </a:rPr>
              <a:t>tenemos</a:t>
            </a:r>
            <a:r>
              <a:rPr lang="en-US" sz="2000" dirty="0">
                <a:latin typeface="Dosis" panose="020B0604020202020204" charset="0"/>
              </a:rPr>
              <a:t> el gradient Estimado, </a:t>
            </a:r>
            <a:r>
              <a:rPr lang="en-US" sz="2000" dirty="0" err="1">
                <a:latin typeface="Dosis" panose="020B0604020202020204" charset="0"/>
              </a:rPr>
              <a:t>queremos</a:t>
            </a:r>
            <a:r>
              <a:rPr lang="en-US" sz="2000" dirty="0">
                <a:latin typeface="Dosis" panose="020B0604020202020204" charset="0"/>
              </a:rPr>
              <a:t> minimizer la </a:t>
            </a:r>
            <a:r>
              <a:rPr lang="en-US" sz="2000" dirty="0" err="1">
                <a:latin typeface="Dosis" panose="020B0604020202020204" charset="0"/>
              </a:rPr>
              <a:t>distancia</a:t>
            </a:r>
            <a:r>
              <a:rPr lang="en-US" sz="2000" dirty="0">
                <a:latin typeface="Dosis" panose="020B0604020202020204" charset="0"/>
              </a:rPr>
              <a:t> del </a:t>
            </a:r>
            <a:r>
              <a:rPr lang="en-US" sz="2000" dirty="0" err="1">
                <a:latin typeface="Dosis" panose="020B0604020202020204" charset="0"/>
              </a:rPr>
              <a:t>objetivo</a:t>
            </a:r>
            <a:r>
              <a:rPr lang="en-US" sz="2000" dirty="0">
                <a:latin typeface="Dosis" panose="020B0604020202020204" charset="0"/>
              </a:rPr>
              <a:t>. </a:t>
            </a:r>
            <a:r>
              <a:rPr lang="en-US" sz="2000" dirty="0" err="1">
                <a:latin typeface="Dosis" panose="020B0604020202020204" charset="0"/>
              </a:rPr>
              <a:t>Moviendo</a:t>
            </a:r>
            <a:r>
              <a:rPr lang="en-US" sz="2000" dirty="0">
                <a:latin typeface="Dosis" panose="020B0604020202020204" charset="0"/>
              </a:rPr>
              <a:t> </a:t>
            </a:r>
            <a:r>
              <a:rPr lang="en-US" sz="2000" dirty="0" err="1">
                <a:latin typeface="Dosis" panose="020B0604020202020204" charset="0"/>
              </a:rPr>
              <a:t>los</a:t>
            </a:r>
            <a:r>
              <a:rPr lang="en-US" sz="2000" dirty="0">
                <a:latin typeface="Dosis" panose="020B0604020202020204" charset="0"/>
              </a:rPr>
              <a:t> Joints </a:t>
            </a:r>
            <a:r>
              <a:rPr lang="en-US" sz="2000" dirty="0" err="1">
                <a:latin typeface="Dosis" panose="020B0604020202020204" charset="0"/>
              </a:rPr>
              <a:t>en</a:t>
            </a:r>
            <a:r>
              <a:rPr lang="en-US" sz="2000" dirty="0">
                <a:latin typeface="Dosis" panose="020B0604020202020204" charset="0"/>
              </a:rPr>
              <a:t> la </a:t>
            </a:r>
            <a:r>
              <a:rPr lang="en-US" sz="2000" dirty="0" err="1">
                <a:latin typeface="Dosis" panose="020B0604020202020204" charset="0"/>
              </a:rPr>
              <a:t>dirección</a:t>
            </a:r>
            <a:r>
              <a:rPr lang="en-US" sz="2000" dirty="0">
                <a:latin typeface="Dosis" panose="020B0604020202020204" charset="0"/>
              </a:rPr>
              <a:t> </a:t>
            </a:r>
            <a:r>
              <a:rPr lang="en-US" sz="2000" dirty="0" err="1">
                <a:latin typeface="Dosis" panose="020B0604020202020204" charset="0"/>
              </a:rPr>
              <a:t>opuesta</a:t>
            </a:r>
            <a:r>
              <a:rPr lang="en-US" sz="2000" dirty="0">
                <a:latin typeface="Dosis" panose="020B0604020202020204" charset="0"/>
              </a:rPr>
              <a:t> al </a:t>
            </a:r>
            <a:r>
              <a:rPr lang="en-US" sz="2000" dirty="0" err="1">
                <a:latin typeface="Dosis" panose="020B0604020202020204" charset="0"/>
              </a:rPr>
              <a:t>mismo</a:t>
            </a:r>
            <a:endParaRPr lang="es-ES" sz="2000" dirty="0">
              <a:latin typeface="Dosis" panose="020B060402020202020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3EBAE7C-989C-4E7D-8F61-5DA3F835B9AC}"/>
              </a:ext>
            </a:extLst>
          </p:cNvPr>
          <p:cNvSpPr/>
          <p:nvPr/>
        </p:nvSpPr>
        <p:spPr>
          <a:xfrm>
            <a:off x="46870" y="2565701"/>
            <a:ext cx="2247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Dosis" panose="020B0604020202020204" charset="0"/>
              </a:rPr>
              <a:t>𝑝𝑖+1 = 𝑝𝑖 − 𝐿𝛻𝑓 𝑝𝑖 W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B93D2F8-B4B9-43DC-874C-9650447F4069}"/>
              </a:ext>
            </a:extLst>
          </p:cNvPr>
          <p:cNvSpPr/>
          <p:nvPr/>
        </p:nvSpPr>
        <p:spPr>
          <a:xfrm>
            <a:off x="2293883" y="2565701"/>
            <a:ext cx="6053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Dosis" panose="020B0604020202020204" charset="0"/>
              </a:rPr>
              <a:t>L es un valor positivo llamado </a:t>
            </a:r>
            <a:r>
              <a:rPr lang="es-ES" sz="2000" dirty="0" err="1">
                <a:latin typeface="Dosis" panose="020B0604020202020204" charset="0"/>
              </a:rPr>
              <a:t>learning</a:t>
            </a:r>
            <a:r>
              <a:rPr lang="es-ES" sz="2000" dirty="0">
                <a:latin typeface="Dosis" panose="020B0604020202020204" charset="0"/>
              </a:rPr>
              <a:t> </a:t>
            </a:r>
            <a:r>
              <a:rPr lang="es-ES" sz="2000" dirty="0" err="1">
                <a:latin typeface="Dosis" panose="020B0604020202020204" charset="0"/>
              </a:rPr>
              <a:t>rate</a:t>
            </a:r>
            <a:r>
              <a:rPr lang="es-ES" sz="2000" dirty="0">
                <a:latin typeface="Dosis" panose="020B0604020202020204" charset="0"/>
              </a:rPr>
              <a:t> que controla la rapidez con la cual se aleja del gradiente ascendente.</a:t>
            </a:r>
          </a:p>
        </p:txBody>
      </p:sp>
    </p:spTree>
    <p:extLst>
      <p:ext uri="{BB962C8B-B14F-4D97-AF65-F5344CB8AC3E}">
        <p14:creationId xmlns:p14="http://schemas.microsoft.com/office/powerpoint/2010/main" val="196065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ctrTitle" idx="4294967295"/>
          </p:nvPr>
        </p:nvSpPr>
        <p:spPr>
          <a:xfrm>
            <a:off x="685750" y="0"/>
            <a:ext cx="7772400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s-ES" sz="6000" dirty="0" err="1"/>
              <a:t>Gradient</a:t>
            </a:r>
            <a:r>
              <a:rPr lang="es-ES" sz="6000" dirty="0"/>
              <a:t> </a:t>
            </a:r>
            <a:r>
              <a:rPr lang="es-ES" sz="6000" dirty="0" err="1"/>
              <a:t>Descent</a:t>
            </a:r>
            <a:r>
              <a:rPr lang="es-ES" sz="6000" dirty="0"/>
              <a:t> IK</a:t>
            </a:r>
            <a:endParaRPr lang="en" sz="6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932CE9-34A7-471A-BC41-EDB2ED12457A}"/>
              </a:ext>
            </a:extLst>
          </p:cNvPr>
          <p:cNvSpPr/>
          <p:nvPr/>
        </p:nvSpPr>
        <p:spPr>
          <a:xfrm>
            <a:off x="685750" y="1159799"/>
            <a:ext cx="7190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Dosis" panose="020B0604020202020204" charset="0"/>
              </a:rPr>
              <a:t>Early Exit al </a:t>
            </a:r>
            <a:r>
              <a:rPr lang="en-US" sz="2000" dirty="0" err="1">
                <a:latin typeface="Dosis" panose="020B0604020202020204" charset="0"/>
              </a:rPr>
              <a:t>llegar</a:t>
            </a:r>
            <a:r>
              <a:rPr lang="en-US" sz="2000" dirty="0">
                <a:latin typeface="Dosis" panose="020B0604020202020204" charset="0"/>
              </a:rPr>
              <a:t> a </a:t>
            </a:r>
            <a:r>
              <a:rPr lang="en-US" sz="2000" dirty="0" err="1">
                <a:latin typeface="Dosis" panose="020B0604020202020204" charset="0"/>
              </a:rPr>
              <a:t>una</a:t>
            </a:r>
            <a:r>
              <a:rPr lang="en-US" sz="2000" dirty="0">
                <a:latin typeface="Dosis" panose="020B0604020202020204" charset="0"/>
              </a:rPr>
              <a:t> </a:t>
            </a:r>
            <a:r>
              <a:rPr lang="en-US" sz="2000" dirty="0" err="1">
                <a:latin typeface="Dosis" panose="020B0604020202020204" charset="0"/>
              </a:rPr>
              <a:t>distancia</a:t>
            </a:r>
            <a:r>
              <a:rPr lang="en-US" sz="2000" dirty="0">
                <a:latin typeface="Dosis" panose="020B0604020202020204" charset="0"/>
              </a:rPr>
              <a:t> inferior al </a:t>
            </a:r>
            <a:r>
              <a:rPr lang="en-US" sz="2000" dirty="0" err="1">
                <a:latin typeface="Dosis" panose="020B0604020202020204" charset="0"/>
              </a:rPr>
              <a:t>lindar</a:t>
            </a:r>
            <a:r>
              <a:rPr lang="en-US" sz="2000" dirty="0">
                <a:latin typeface="Dosis" panose="020B0604020202020204" charset="0"/>
              </a:rPr>
              <a:t> </a:t>
            </a:r>
            <a:r>
              <a:rPr lang="en-US" sz="2000" dirty="0" err="1">
                <a:latin typeface="Dosis" panose="020B0604020202020204" charset="0"/>
              </a:rPr>
              <a:t>establecido</a:t>
            </a:r>
            <a:endParaRPr lang="es-ES" sz="2000" dirty="0">
              <a:latin typeface="Dosis" panose="020B060402020202020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670FA0-7D52-49E6-AC00-4B9BC9503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711" y="1780404"/>
            <a:ext cx="4703135" cy="30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53">
            <a:extLst>
              <a:ext uri="{FF2B5EF4-FFF2-40B4-BE49-F238E27FC236}">
                <a16:creationId xmlns:a16="http://schemas.microsoft.com/office/drawing/2014/main" id="{A77C6197-E08E-4BA8-B6F5-DC6248FAE882}"/>
              </a:ext>
            </a:extLst>
          </p:cNvPr>
          <p:cNvSpPr txBox="1">
            <a:spLocks/>
          </p:cNvSpPr>
          <p:nvPr/>
        </p:nvSpPr>
        <p:spPr>
          <a:xfrm>
            <a:off x="685750" y="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s-ES" sz="6000" dirty="0"/>
              <a:t>SIMULATION</a:t>
            </a:r>
            <a:endParaRPr lang="en" sz="6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E1AE00-0814-414C-A333-35C0784B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7" y="1159799"/>
            <a:ext cx="7031665" cy="25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134679" y="225025"/>
            <a:ext cx="7634177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s-ES" sz="3200" dirty="0"/>
              <a:t>Adaptaciones en algoritmo IK respecto del desarrollado en clase</a:t>
            </a:r>
            <a:endParaRPr lang="en" sz="32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CD79D2-082C-46E4-B0B7-C52132ADD79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E0DE6-803E-43F8-A8DF-5FD696558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22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349173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b="1" dirty="0"/>
              <a:t>Original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alto</a:t>
            </a:r>
          </a:p>
        </p:txBody>
      </p:sp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134679" y="225025"/>
            <a:ext cx="7634177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s-ES" sz="3200" dirty="0"/>
              <a:t>Adaptaciones en algoritmo IK respecto del desarrollado en clase</a:t>
            </a:r>
            <a:endParaRPr lang="en" sz="32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CD79D2-082C-46E4-B0B7-C52132ADD79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84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349173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b="1" dirty="0"/>
              <a:t>Original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alto</a:t>
            </a:r>
          </a:p>
        </p:txBody>
      </p:sp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134679" y="225025"/>
            <a:ext cx="7634177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200" dirty="0"/>
              <a:t>Adaptaciones en algoritmo IK respecto del desarrollado en clase</a:t>
            </a:r>
            <a:endParaRPr lang="en" sz="3200" dirty="0"/>
          </a:p>
        </p:txBody>
      </p:sp>
      <p:sp>
        <p:nvSpPr>
          <p:cNvPr id="565" name="Shape 56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756818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2400" b="1" dirty="0"/>
              <a:t>Nuestro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más bajo</a:t>
            </a:r>
          </a:p>
          <a:p>
            <a:pPr lvl="0" rtl="0">
              <a:spcBef>
                <a:spcPts val="0"/>
              </a:spcBef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1191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349173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b="1" dirty="0"/>
              <a:t>Original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alto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-Número de </a:t>
            </a:r>
            <a:r>
              <a:rPr lang="es-ES" sz="2400" dirty="0" err="1"/>
              <a:t>joints</a:t>
            </a:r>
            <a:r>
              <a:rPr lang="es-ES" sz="2400" dirty="0"/>
              <a:t>: 5</a:t>
            </a:r>
          </a:p>
        </p:txBody>
      </p:sp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134679" y="225025"/>
            <a:ext cx="7634177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200" dirty="0"/>
              <a:t>Adaptaciones en algoritmo IK respecto del desarrollado en clase</a:t>
            </a:r>
            <a:endParaRPr lang="en" sz="3200" dirty="0"/>
          </a:p>
        </p:txBody>
      </p:sp>
      <p:sp>
        <p:nvSpPr>
          <p:cNvPr id="565" name="Shape 56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756818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2400" b="1" dirty="0"/>
              <a:t>Nuestro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más bajo</a:t>
            </a:r>
          </a:p>
          <a:p>
            <a:pPr lvl="0" rtl="0">
              <a:spcBef>
                <a:spcPts val="0"/>
              </a:spcBef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1136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349173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b="1" dirty="0"/>
              <a:t>Original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alto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-Número de </a:t>
            </a:r>
            <a:r>
              <a:rPr lang="es-ES" sz="2400" dirty="0" err="1"/>
              <a:t>joints</a:t>
            </a:r>
            <a:r>
              <a:rPr lang="es-ES" sz="2400" dirty="0"/>
              <a:t>: 5</a:t>
            </a:r>
          </a:p>
        </p:txBody>
      </p:sp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134679" y="225025"/>
            <a:ext cx="7634177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200" dirty="0"/>
              <a:t>Adaptaciones en algoritmo IK respecto del desarrollado en clase</a:t>
            </a:r>
            <a:endParaRPr lang="en" sz="3200" dirty="0"/>
          </a:p>
        </p:txBody>
      </p:sp>
      <p:sp>
        <p:nvSpPr>
          <p:cNvPr id="565" name="Shape 56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756818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2400" b="1" dirty="0"/>
              <a:t>Nuestro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más bajo</a:t>
            </a:r>
          </a:p>
          <a:p>
            <a:pPr>
              <a:buNone/>
            </a:pPr>
            <a:r>
              <a:rPr lang="es-ES" sz="2400" dirty="0"/>
              <a:t>-Número de </a:t>
            </a:r>
            <a:r>
              <a:rPr lang="es-ES" sz="2400" dirty="0" err="1"/>
              <a:t>joints</a:t>
            </a:r>
            <a:r>
              <a:rPr lang="es-ES" sz="2400" dirty="0"/>
              <a:t>: 3</a:t>
            </a:r>
          </a:p>
          <a:p>
            <a:pPr lvl="0" rtl="0">
              <a:spcBef>
                <a:spcPts val="0"/>
              </a:spcBef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315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349173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b="1" dirty="0"/>
              <a:t>Original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alto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-Número de </a:t>
            </a:r>
            <a:r>
              <a:rPr lang="es-ES" sz="2400" dirty="0" err="1"/>
              <a:t>joints</a:t>
            </a:r>
            <a:r>
              <a:rPr lang="es-ES" sz="2400" dirty="0"/>
              <a:t>: 5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000" dirty="0" err="1"/>
              <a:t>Constraints</a:t>
            </a:r>
            <a:r>
              <a:rPr lang="es-ES" sz="2000" dirty="0"/>
              <a:t> que </a:t>
            </a:r>
            <a:r>
              <a:rPr lang="es-ES" sz="2000" dirty="0" err="1"/>
              <a:t>interessaven</a:t>
            </a:r>
            <a:endParaRPr lang="es-ES" sz="2400" dirty="0"/>
          </a:p>
        </p:txBody>
      </p:sp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134679" y="225025"/>
            <a:ext cx="7634177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200" dirty="0"/>
              <a:t>Adaptaciones en algoritmo IK respecto del desarrollado en clase</a:t>
            </a:r>
            <a:endParaRPr lang="en" sz="3200" dirty="0"/>
          </a:p>
        </p:txBody>
      </p:sp>
      <p:sp>
        <p:nvSpPr>
          <p:cNvPr id="565" name="Shape 56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756818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2400" b="1" dirty="0"/>
              <a:t>Nuestro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más bajo</a:t>
            </a:r>
          </a:p>
          <a:p>
            <a:pPr>
              <a:buNone/>
            </a:pPr>
            <a:r>
              <a:rPr lang="es-ES" sz="2400" dirty="0"/>
              <a:t>-Número de </a:t>
            </a:r>
            <a:r>
              <a:rPr lang="es-ES" sz="2400" dirty="0" err="1"/>
              <a:t>joints</a:t>
            </a:r>
            <a:r>
              <a:rPr lang="es-ES" sz="2400" dirty="0"/>
              <a:t>: 3</a:t>
            </a:r>
          </a:p>
          <a:p>
            <a:pPr lvl="0" rtl="0">
              <a:spcBef>
                <a:spcPts val="0"/>
              </a:spcBef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86513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349173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b="1" dirty="0"/>
              <a:t>Original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alto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-Número de </a:t>
            </a:r>
            <a:r>
              <a:rPr lang="es-ES" sz="2400" dirty="0" err="1"/>
              <a:t>joints</a:t>
            </a:r>
            <a:r>
              <a:rPr lang="es-ES" sz="2400" dirty="0"/>
              <a:t>: 5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000" dirty="0" err="1"/>
              <a:t>Constraints</a:t>
            </a:r>
            <a:r>
              <a:rPr lang="es-ES" sz="2000" dirty="0"/>
              <a:t> que </a:t>
            </a:r>
            <a:r>
              <a:rPr lang="es-ES" sz="2000" dirty="0" err="1"/>
              <a:t>interessaven</a:t>
            </a:r>
            <a:endParaRPr lang="es-ES" sz="2000" dirty="0"/>
          </a:p>
        </p:txBody>
      </p:sp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134679" y="225025"/>
            <a:ext cx="7634177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200" dirty="0"/>
              <a:t>Adaptaciones en algoritmo IK respecto del desarrollado en clase</a:t>
            </a:r>
            <a:endParaRPr lang="en" sz="3200" dirty="0"/>
          </a:p>
        </p:txBody>
      </p:sp>
      <p:sp>
        <p:nvSpPr>
          <p:cNvPr id="565" name="Shape 56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756818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2400" b="1" dirty="0"/>
              <a:t>Nuestro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más bajo</a:t>
            </a:r>
          </a:p>
          <a:p>
            <a:pPr>
              <a:buNone/>
            </a:pPr>
            <a:r>
              <a:rPr lang="es-ES" sz="2400" dirty="0"/>
              <a:t>-Número de </a:t>
            </a:r>
            <a:r>
              <a:rPr lang="es-ES" sz="2400" dirty="0" err="1"/>
              <a:t>joints</a:t>
            </a:r>
            <a:r>
              <a:rPr lang="es-ES" sz="2400" dirty="0"/>
              <a:t>: 3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</a:t>
            </a:r>
            <a:r>
              <a:rPr lang="es-ES" sz="2400" dirty="0" err="1"/>
              <a:t>Constraints</a:t>
            </a:r>
            <a:r>
              <a:rPr lang="es-ES" sz="2400" dirty="0"/>
              <a:t> que INTERESSEN</a:t>
            </a:r>
          </a:p>
          <a:p>
            <a:pPr lvl="0" rtl="0">
              <a:spcBef>
                <a:spcPts val="0"/>
              </a:spcBef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3056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ctrTitle" idx="4294967295"/>
          </p:nvPr>
        </p:nvSpPr>
        <p:spPr>
          <a:xfrm>
            <a:off x="1188280" y="342990"/>
            <a:ext cx="8480260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6000" dirty="0"/>
              <a:t>Repaso del proyecto</a:t>
            </a:r>
            <a:endParaRPr lang="en" sz="6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84282A-D205-467F-AAF2-0368C079F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4" b="2501"/>
          <a:stretch/>
        </p:blipFill>
        <p:spPr>
          <a:xfrm>
            <a:off x="4072108" y="1502789"/>
            <a:ext cx="4766440" cy="30049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xfrm>
            <a:off x="591981" y="217525"/>
            <a:ext cx="7148522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000" dirty="0"/>
              <a:t>¿Por qué </a:t>
            </a:r>
            <a:r>
              <a:rPr lang="es-ES" sz="4000" dirty="0" err="1"/>
              <a:t>Gradient</a:t>
            </a:r>
            <a:r>
              <a:rPr lang="es-ES" sz="4000" dirty="0"/>
              <a:t> </a:t>
            </a:r>
            <a:r>
              <a:rPr lang="es-ES" sz="4000" dirty="0" err="1"/>
              <a:t>Descent</a:t>
            </a:r>
            <a:r>
              <a:rPr lang="es-ES" sz="4000" dirty="0"/>
              <a:t> IK?</a:t>
            </a:r>
            <a:endParaRPr lang="en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E9C177-E4D2-40D3-92A5-D75F28C0799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975155-4408-45D5-B331-D78FABEC08F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CC73AF-99E2-4E12-B173-8285F7C41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62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xfrm>
            <a:off x="591981" y="217525"/>
            <a:ext cx="7148522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000" dirty="0"/>
              <a:t>¿Por qué </a:t>
            </a:r>
            <a:r>
              <a:rPr lang="es-ES" sz="4000" dirty="0" err="1"/>
              <a:t>Gradient</a:t>
            </a:r>
            <a:r>
              <a:rPr lang="es-ES" sz="4000" dirty="0"/>
              <a:t> </a:t>
            </a:r>
            <a:r>
              <a:rPr lang="es-ES" sz="4000" dirty="0" err="1"/>
              <a:t>Descent</a:t>
            </a:r>
            <a:r>
              <a:rPr lang="es-ES" sz="4000" dirty="0"/>
              <a:t> IK?</a:t>
            </a:r>
            <a:endParaRPr lang="en" sz="4000" dirty="0"/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899" cy="73257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Cada </a:t>
            </a:r>
            <a:r>
              <a:rPr lang="es-ES" dirty="0" err="1"/>
              <a:t>Joint</a:t>
            </a:r>
            <a:r>
              <a:rPr lang="es-ES" dirty="0"/>
              <a:t> ha de girar sólo sobre un eje.</a:t>
            </a:r>
            <a:endParaRPr lang="en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E9C177-E4D2-40D3-92A5-D75F28C0799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975155-4408-45D5-B331-D78FABEC08F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xfrm>
            <a:off x="591981" y="217525"/>
            <a:ext cx="7148522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000" dirty="0"/>
              <a:t>¿Por qué </a:t>
            </a:r>
            <a:r>
              <a:rPr lang="es-ES" sz="4000" dirty="0" err="1"/>
              <a:t>Gradient</a:t>
            </a:r>
            <a:r>
              <a:rPr lang="es-ES" sz="4000" dirty="0"/>
              <a:t> </a:t>
            </a:r>
            <a:r>
              <a:rPr lang="es-ES" sz="4000" dirty="0" err="1"/>
              <a:t>Descent</a:t>
            </a:r>
            <a:r>
              <a:rPr lang="es-ES" sz="4000" dirty="0"/>
              <a:t> IK?</a:t>
            </a:r>
            <a:endParaRPr lang="en" sz="4000" dirty="0"/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899" cy="73257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Cada </a:t>
            </a:r>
            <a:r>
              <a:rPr lang="es-ES" dirty="0" err="1"/>
              <a:t>Joint</a:t>
            </a:r>
            <a:r>
              <a:rPr lang="es-ES" dirty="0"/>
              <a:t> ha de girar sólo sobre un eje.</a:t>
            </a:r>
            <a:endParaRPr lang="en" dirty="0"/>
          </a:p>
        </p:txBody>
      </p:sp>
      <p:sp>
        <p:nvSpPr>
          <p:cNvPr id="572" name="Shape 572"/>
          <p:cNvSpPr txBox="1">
            <a:spLocks noGrp="1"/>
          </p:cNvSpPr>
          <p:nvPr>
            <p:ph type="body" idx="2"/>
          </p:nvPr>
        </p:nvSpPr>
        <p:spPr>
          <a:xfrm>
            <a:off x="2953086" y="1308875"/>
            <a:ext cx="2097899" cy="361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Recursos de sobra</a:t>
            </a:r>
            <a:endParaRPr lang="en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92451A-5BA1-4045-9760-E548F9B6794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011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xfrm>
            <a:off x="591981" y="217525"/>
            <a:ext cx="7148522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000" dirty="0"/>
              <a:t>¿Por qué </a:t>
            </a:r>
            <a:r>
              <a:rPr lang="es-ES" sz="4000" dirty="0" err="1"/>
              <a:t>Gradient</a:t>
            </a:r>
            <a:r>
              <a:rPr lang="es-ES" sz="4000" dirty="0"/>
              <a:t> </a:t>
            </a:r>
            <a:r>
              <a:rPr lang="es-ES" sz="4000" dirty="0" err="1"/>
              <a:t>Descent</a:t>
            </a:r>
            <a:r>
              <a:rPr lang="es-ES" sz="4000" dirty="0"/>
              <a:t> IK?</a:t>
            </a:r>
            <a:endParaRPr lang="en" sz="4000" dirty="0"/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899" cy="73257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Cada </a:t>
            </a:r>
            <a:r>
              <a:rPr lang="es-ES" dirty="0" err="1"/>
              <a:t>Joint</a:t>
            </a:r>
            <a:r>
              <a:rPr lang="es-ES" dirty="0"/>
              <a:t> ha de girar sólo sobre un eje.</a:t>
            </a:r>
            <a:endParaRPr lang="en" dirty="0"/>
          </a:p>
        </p:txBody>
      </p:sp>
      <p:sp>
        <p:nvSpPr>
          <p:cNvPr id="572" name="Shape 572"/>
          <p:cNvSpPr txBox="1">
            <a:spLocks noGrp="1"/>
          </p:cNvSpPr>
          <p:nvPr>
            <p:ph type="body" idx="2"/>
          </p:nvPr>
        </p:nvSpPr>
        <p:spPr>
          <a:xfrm>
            <a:off x="2953086" y="1308875"/>
            <a:ext cx="2097899" cy="361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Recursos de sobra</a:t>
            </a:r>
            <a:endParaRPr lang="en" dirty="0"/>
          </a:p>
        </p:txBody>
      </p:sp>
      <p:sp>
        <p:nvSpPr>
          <p:cNvPr id="573" name="Shape 573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899" cy="361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Precisión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115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134679" y="225025"/>
            <a:ext cx="7634177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s-ES" sz="3200" dirty="0"/>
              <a:t>Mejoras en algoritmo IK respecto del desarrollado en clase</a:t>
            </a:r>
            <a:endParaRPr lang="en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4E5666-5272-4264-B6EC-3BD930AA43D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EFF1D4-D660-4D91-A85F-195CFE73F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74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349173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b="1" dirty="0"/>
              <a:t>Original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-Objetos Unity</a:t>
            </a:r>
          </a:p>
        </p:txBody>
      </p:sp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134679" y="225025"/>
            <a:ext cx="7634177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s-ES" sz="3200" dirty="0"/>
              <a:t>Mejoras en algoritmo IK respecto del desarrollado en clase</a:t>
            </a:r>
            <a:endParaRPr lang="en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BD9113-E146-4885-9A5A-B41EEC577FF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55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349173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b="1" dirty="0"/>
              <a:t>Original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-Objetos Unity</a:t>
            </a:r>
          </a:p>
        </p:txBody>
      </p:sp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134679" y="225025"/>
            <a:ext cx="7634177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s-ES" sz="3200" dirty="0"/>
              <a:t>Mejoras en algoritmo IK respecto del desarrollado en clase</a:t>
            </a:r>
            <a:endParaRPr lang="en" sz="3200" dirty="0"/>
          </a:p>
        </p:txBody>
      </p:sp>
      <p:sp>
        <p:nvSpPr>
          <p:cNvPr id="565" name="Shape 56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756818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2400" b="1" dirty="0"/>
              <a:t>Nuestro</a:t>
            </a:r>
          </a:p>
          <a:p>
            <a:pPr lvl="0">
              <a:buNone/>
            </a:pPr>
            <a:r>
              <a:rPr lang="es-ES" sz="2400" dirty="0"/>
              <a:t>- Objetos propios</a:t>
            </a:r>
          </a:p>
        </p:txBody>
      </p:sp>
    </p:spTree>
    <p:extLst>
      <p:ext uri="{BB962C8B-B14F-4D97-AF65-F5344CB8AC3E}">
        <p14:creationId xmlns:p14="http://schemas.microsoft.com/office/powerpoint/2010/main" val="186367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349173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b="1" dirty="0"/>
              <a:t>Original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-Objetos Unity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-1 Movimiento per iteración</a:t>
            </a:r>
            <a:endParaRPr lang="en" sz="2400" dirty="0"/>
          </a:p>
        </p:txBody>
      </p:sp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134679" y="225025"/>
            <a:ext cx="7634177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s-ES" sz="3200" dirty="0"/>
              <a:t>Mejoras en algoritmo IK respecto del desarrollado en clase</a:t>
            </a:r>
            <a:endParaRPr lang="en" sz="3200" dirty="0"/>
          </a:p>
        </p:txBody>
      </p:sp>
      <p:sp>
        <p:nvSpPr>
          <p:cNvPr id="565" name="Shape 56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756818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b="1" dirty="0"/>
              <a:t>Nuestro</a:t>
            </a:r>
          </a:p>
          <a:p>
            <a:pPr lvl="0">
              <a:buNone/>
            </a:pPr>
            <a:r>
              <a:rPr lang="es-ES" sz="2400" dirty="0"/>
              <a:t>- Objetos propios</a:t>
            </a:r>
          </a:p>
        </p:txBody>
      </p:sp>
    </p:spTree>
    <p:extLst>
      <p:ext uri="{BB962C8B-B14F-4D97-AF65-F5344CB8AC3E}">
        <p14:creationId xmlns:p14="http://schemas.microsoft.com/office/powerpoint/2010/main" val="3956652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349173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b="1" dirty="0"/>
              <a:t>Original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-Objetos Unity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-1 Movimiento per iteración</a:t>
            </a:r>
            <a:endParaRPr lang="en" sz="2400" dirty="0"/>
          </a:p>
        </p:txBody>
      </p:sp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134679" y="225025"/>
            <a:ext cx="7634177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s-ES" sz="3200" dirty="0"/>
              <a:t>Mejoras en algoritmo IK respecto del desarrollado en clase</a:t>
            </a:r>
            <a:endParaRPr lang="en" sz="3200" dirty="0"/>
          </a:p>
        </p:txBody>
      </p:sp>
      <p:sp>
        <p:nvSpPr>
          <p:cNvPr id="565" name="Shape 56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756818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2400" b="1" dirty="0"/>
              <a:t>Nuestro</a:t>
            </a:r>
          </a:p>
          <a:p>
            <a:pPr lvl="0">
              <a:buNone/>
            </a:pPr>
            <a:r>
              <a:rPr lang="es-ES" sz="2400" dirty="0"/>
              <a:t>- Objetos propios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-X Movimientos per iteración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61272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16CEC-9ED3-413F-AF0A-CD2051B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Interacción usuario</a:t>
            </a:r>
          </a:p>
        </p:txBody>
      </p:sp>
    </p:spTree>
    <p:extLst>
      <p:ext uri="{BB962C8B-B14F-4D97-AF65-F5344CB8AC3E}">
        <p14:creationId xmlns:p14="http://schemas.microsoft.com/office/powerpoint/2010/main" val="374745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6000" dirty="0"/>
              <a:t>Papel del IK</a:t>
            </a:r>
            <a:endParaRPr lang="en" sz="6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29AD56-FAD8-4EFB-806A-BE11C6A73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16CEC-9ED3-413F-AF0A-CD2051B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Interacción usuario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AD2D0D6-B067-4036-883F-2FDDFAC32A4A}"/>
              </a:ext>
            </a:extLst>
          </p:cNvPr>
          <p:cNvSpPr txBox="1">
            <a:spLocks/>
          </p:cNvSpPr>
          <p:nvPr/>
        </p:nvSpPr>
        <p:spPr>
          <a:xfrm>
            <a:off x="747925" y="1082425"/>
            <a:ext cx="6489304" cy="24334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285750" indent="-285750">
              <a:buFontTx/>
              <a:buChar char="-"/>
            </a:pPr>
            <a:r>
              <a:rPr lang="es-ES" sz="3600" b="1" dirty="0"/>
              <a:t>Cambio de perspectiva (5)</a:t>
            </a:r>
          </a:p>
          <a:p>
            <a:pPr algn="ctr">
              <a:buFont typeface="Dosis"/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77561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16CEC-9ED3-413F-AF0A-CD2051B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Interacción usuario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AD2D0D6-B067-4036-883F-2FDDFAC32A4A}"/>
              </a:ext>
            </a:extLst>
          </p:cNvPr>
          <p:cNvSpPr txBox="1">
            <a:spLocks/>
          </p:cNvSpPr>
          <p:nvPr/>
        </p:nvSpPr>
        <p:spPr>
          <a:xfrm>
            <a:off x="747925" y="1082425"/>
            <a:ext cx="6489304" cy="24334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285750" indent="-285750">
              <a:buFontTx/>
              <a:buChar char="-"/>
            </a:pPr>
            <a:r>
              <a:rPr lang="es-ES" sz="3600" b="1" dirty="0"/>
              <a:t>Cambio de perspectiva (5)</a:t>
            </a:r>
          </a:p>
          <a:p>
            <a:pPr marL="285750" indent="-285750">
              <a:buFontTx/>
              <a:buChar char="-"/>
            </a:pPr>
            <a:r>
              <a:rPr lang="es-ES" sz="3600" b="1" dirty="0"/>
              <a:t>Velocidad en X</a:t>
            </a:r>
          </a:p>
          <a:p>
            <a:pPr algn="ctr">
              <a:buFont typeface="Dosis"/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62799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16CEC-9ED3-413F-AF0A-CD2051B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Interacción usuario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AD2D0D6-B067-4036-883F-2FDDFAC32A4A}"/>
              </a:ext>
            </a:extLst>
          </p:cNvPr>
          <p:cNvSpPr txBox="1">
            <a:spLocks/>
          </p:cNvSpPr>
          <p:nvPr/>
        </p:nvSpPr>
        <p:spPr>
          <a:xfrm>
            <a:off x="747925" y="1082425"/>
            <a:ext cx="6489304" cy="24334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285750" indent="-285750">
              <a:buFontTx/>
              <a:buChar char="-"/>
            </a:pPr>
            <a:r>
              <a:rPr lang="es-ES" sz="3600" b="1" dirty="0"/>
              <a:t>Cambio de perspectiva (5)</a:t>
            </a:r>
          </a:p>
          <a:p>
            <a:pPr marL="285750" indent="-285750">
              <a:buFontTx/>
              <a:buChar char="-"/>
            </a:pPr>
            <a:r>
              <a:rPr lang="es-ES" sz="3600" b="1" dirty="0"/>
              <a:t>Velocidad en X</a:t>
            </a:r>
          </a:p>
          <a:p>
            <a:pPr marL="285750" indent="-285750">
              <a:buFontTx/>
              <a:buChar char="-"/>
            </a:pPr>
            <a:r>
              <a:rPr lang="es-ES" sz="3600" b="1" dirty="0"/>
              <a:t>Pausado/Reanudado</a:t>
            </a:r>
          </a:p>
          <a:p>
            <a:pPr algn="ctr">
              <a:buFont typeface="Dosis"/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98730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16CEC-9ED3-413F-AF0A-CD2051B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Interacción usuario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AD2D0D6-B067-4036-883F-2FDDFAC32A4A}"/>
              </a:ext>
            </a:extLst>
          </p:cNvPr>
          <p:cNvSpPr txBox="1">
            <a:spLocks/>
          </p:cNvSpPr>
          <p:nvPr/>
        </p:nvSpPr>
        <p:spPr>
          <a:xfrm>
            <a:off x="747925" y="1082425"/>
            <a:ext cx="6489304" cy="24334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285750" indent="-285750">
              <a:buFontTx/>
              <a:buChar char="-"/>
            </a:pPr>
            <a:r>
              <a:rPr lang="es-ES" sz="3600" b="1" dirty="0"/>
              <a:t>Cambio de perspectiva (5)</a:t>
            </a:r>
          </a:p>
          <a:p>
            <a:pPr marL="285750" indent="-285750">
              <a:buFontTx/>
              <a:buChar char="-"/>
            </a:pPr>
            <a:r>
              <a:rPr lang="es-ES" sz="3600" b="1" dirty="0"/>
              <a:t>Velocidad en X</a:t>
            </a:r>
          </a:p>
          <a:p>
            <a:pPr marL="285750" indent="-285750">
              <a:buFontTx/>
              <a:buChar char="-"/>
            </a:pPr>
            <a:r>
              <a:rPr lang="es-ES" sz="3600" b="1" dirty="0"/>
              <a:t>Pausado/Reanudado</a:t>
            </a:r>
          </a:p>
          <a:p>
            <a:pPr marL="285750" indent="-285750">
              <a:buFontTx/>
              <a:buChar char="-"/>
            </a:pPr>
            <a:r>
              <a:rPr lang="es-ES" sz="3600" b="1" dirty="0"/>
              <a:t>Reinicio</a:t>
            </a:r>
          </a:p>
          <a:p>
            <a:pPr algn="ctr">
              <a:buFont typeface="Dosis"/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56898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D8015-F323-4020-BF75-7FC25043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Elementos implementados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4D173-DC42-4561-A7D5-327D01720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5C5D90-A5A1-426F-9D1D-26EE1258DFE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343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D8015-F323-4020-BF75-7FC25043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Elementos implementados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4D173-DC42-4561-A7D5-327D01720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Quaternion</a:t>
            </a:r>
            <a:r>
              <a:rPr lang="es-ES" dirty="0"/>
              <a:t> y Vector3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5C5D90-A5A1-426F-9D1D-26EE1258DFE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66A7007-B373-4FE2-BA31-A5FEEA5FDBE1}"/>
              </a:ext>
            </a:extLst>
          </p:cNvPr>
          <p:cNvSpPr txBox="1">
            <a:spLocks/>
          </p:cNvSpPr>
          <p:nvPr/>
        </p:nvSpPr>
        <p:spPr>
          <a:xfrm>
            <a:off x="747925" y="6537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Implementados</a:t>
            </a:r>
          </a:p>
        </p:txBody>
      </p:sp>
    </p:spTree>
    <p:extLst>
      <p:ext uri="{BB962C8B-B14F-4D97-AF65-F5344CB8AC3E}">
        <p14:creationId xmlns:p14="http://schemas.microsoft.com/office/powerpoint/2010/main" val="1556446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D8015-F323-4020-BF75-7FC25043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Elementos implementados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4D173-DC42-4561-A7D5-327D01720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Quaternion</a:t>
            </a:r>
            <a:r>
              <a:rPr lang="es-ES" dirty="0"/>
              <a:t> y Vector3 </a:t>
            </a:r>
          </a:p>
          <a:p>
            <a:r>
              <a:rPr lang="es-ES" dirty="0"/>
              <a:t>Colisiones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5C5D90-A5A1-426F-9D1D-26EE1258DFE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632FB19-7A14-46C2-A815-AF097D2EEAA6}"/>
              </a:ext>
            </a:extLst>
          </p:cNvPr>
          <p:cNvSpPr txBox="1">
            <a:spLocks/>
          </p:cNvSpPr>
          <p:nvPr/>
        </p:nvSpPr>
        <p:spPr>
          <a:xfrm>
            <a:off x="747925" y="6537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Implementados</a:t>
            </a:r>
          </a:p>
        </p:txBody>
      </p:sp>
    </p:spTree>
    <p:extLst>
      <p:ext uri="{BB962C8B-B14F-4D97-AF65-F5344CB8AC3E}">
        <p14:creationId xmlns:p14="http://schemas.microsoft.com/office/powerpoint/2010/main" val="1155219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D8015-F323-4020-BF75-7FC25043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Elementos implementados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4D173-DC42-4561-A7D5-327D01720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Quaternion</a:t>
            </a:r>
            <a:r>
              <a:rPr lang="es-ES" dirty="0"/>
              <a:t> y Vector3 </a:t>
            </a:r>
          </a:p>
          <a:p>
            <a:r>
              <a:rPr lang="es-ES" dirty="0"/>
              <a:t>Colisiones</a:t>
            </a:r>
          </a:p>
          <a:p>
            <a:r>
              <a:rPr lang="es-ES" dirty="0"/>
              <a:t>IK (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Descent</a:t>
            </a:r>
            <a:r>
              <a:rPr lang="es-ES" dirty="0"/>
              <a:t>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5C5D90-A5A1-426F-9D1D-26EE1258DFE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95F345A-4CCC-46E9-A172-04ECC6F9E047}"/>
              </a:ext>
            </a:extLst>
          </p:cNvPr>
          <p:cNvSpPr txBox="1">
            <a:spLocks/>
          </p:cNvSpPr>
          <p:nvPr/>
        </p:nvSpPr>
        <p:spPr>
          <a:xfrm>
            <a:off x="747925" y="6537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Implementados</a:t>
            </a:r>
          </a:p>
        </p:txBody>
      </p:sp>
    </p:spTree>
    <p:extLst>
      <p:ext uri="{BB962C8B-B14F-4D97-AF65-F5344CB8AC3E}">
        <p14:creationId xmlns:p14="http://schemas.microsoft.com/office/powerpoint/2010/main" val="877478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D8015-F323-4020-BF75-7FC25043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</p:spPr>
        <p:txBody>
          <a:bodyPr/>
          <a:lstStyle/>
          <a:p>
            <a:r>
              <a:rPr lang="es-ES" sz="2800" dirty="0"/>
              <a:t>Elementos implementados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4D173-DC42-4561-A7D5-327D01720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Quaternion</a:t>
            </a:r>
            <a:r>
              <a:rPr lang="es-ES" dirty="0"/>
              <a:t> y Vector3 </a:t>
            </a:r>
          </a:p>
          <a:p>
            <a:r>
              <a:rPr lang="es-ES" dirty="0"/>
              <a:t>Colisiones</a:t>
            </a:r>
          </a:p>
          <a:p>
            <a:r>
              <a:rPr lang="es-ES" dirty="0"/>
              <a:t>IK (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Descent</a:t>
            </a:r>
            <a:r>
              <a:rPr lang="es-ES" dirty="0"/>
              <a:t>)</a:t>
            </a:r>
          </a:p>
          <a:p>
            <a:r>
              <a:rPr lang="es-ES" dirty="0"/>
              <a:t>MRU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5C5D90-A5A1-426F-9D1D-26EE1258DFE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B0B7184-9A61-40B9-9BAA-12289BA7541D}"/>
              </a:ext>
            </a:extLst>
          </p:cNvPr>
          <p:cNvSpPr txBox="1">
            <a:spLocks/>
          </p:cNvSpPr>
          <p:nvPr/>
        </p:nvSpPr>
        <p:spPr>
          <a:xfrm>
            <a:off x="747925" y="6537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Implementados</a:t>
            </a:r>
          </a:p>
        </p:txBody>
      </p:sp>
    </p:spTree>
    <p:extLst>
      <p:ext uri="{BB962C8B-B14F-4D97-AF65-F5344CB8AC3E}">
        <p14:creationId xmlns:p14="http://schemas.microsoft.com/office/powerpoint/2010/main" val="2818294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D8015-F323-4020-BF75-7FC25043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Elementos implementados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4D173-DC42-4561-A7D5-327D01720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Quaternion</a:t>
            </a:r>
            <a:r>
              <a:rPr lang="es-ES" dirty="0"/>
              <a:t> y Vector3 </a:t>
            </a:r>
          </a:p>
          <a:p>
            <a:r>
              <a:rPr lang="es-ES" dirty="0"/>
              <a:t>Colisiones</a:t>
            </a:r>
          </a:p>
          <a:p>
            <a:r>
              <a:rPr lang="es-ES" dirty="0"/>
              <a:t>IK (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Descent</a:t>
            </a:r>
            <a:r>
              <a:rPr lang="es-ES" dirty="0"/>
              <a:t>)</a:t>
            </a:r>
          </a:p>
          <a:p>
            <a:r>
              <a:rPr lang="es-ES" dirty="0"/>
              <a:t>MRU</a:t>
            </a:r>
          </a:p>
          <a:p>
            <a:r>
              <a:rPr lang="es-ES" dirty="0"/>
              <a:t>MRUA (Gravedad Luna)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5C5D90-A5A1-426F-9D1D-26EE1258DFE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FFFB783-DF5B-4DC1-8E75-8523684E6354}"/>
              </a:ext>
            </a:extLst>
          </p:cNvPr>
          <p:cNvSpPr txBox="1">
            <a:spLocks/>
          </p:cNvSpPr>
          <p:nvPr/>
        </p:nvSpPr>
        <p:spPr>
          <a:xfrm>
            <a:off x="747925" y="6537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Implementados</a:t>
            </a:r>
          </a:p>
        </p:txBody>
      </p:sp>
    </p:spTree>
    <p:extLst>
      <p:ext uri="{BB962C8B-B14F-4D97-AF65-F5344CB8AC3E}">
        <p14:creationId xmlns:p14="http://schemas.microsoft.com/office/powerpoint/2010/main" val="163156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6000" dirty="0"/>
              <a:t>Papel del IK</a:t>
            </a:r>
            <a:endParaRPr lang="en" sz="6000"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ES" dirty="0"/>
              <a:t>Búsqueda del proyectil por parte del brazo mecánico:</a:t>
            </a:r>
          </a:p>
          <a:p>
            <a:pPr marL="457200" lvl="2" indent="-228600"/>
            <a:endParaRPr lang="es-ES" dirty="0"/>
          </a:p>
          <a:p>
            <a:pPr marL="457200" lvl="8" indent="-22860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19753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4D173-DC42-4561-A7D5-327D01720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Quaternion</a:t>
            </a:r>
            <a:r>
              <a:rPr lang="es-ES" dirty="0"/>
              <a:t> y Vector3 </a:t>
            </a:r>
          </a:p>
          <a:p>
            <a:r>
              <a:rPr lang="es-ES" dirty="0"/>
              <a:t>Colisiones</a:t>
            </a:r>
          </a:p>
          <a:p>
            <a:r>
              <a:rPr lang="es-ES" dirty="0"/>
              <a:t>IK (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Descent</a:t>
            </a:r>
            <a:r>
              <a:rPr lang="es-ES" dirty="0"/>
              <a:t>)</a:t>
            </a:r>
          </a:p>
          <a:p>
            <a:r>
              <a:rPr lang="es-ES" dirty="0"/>
              <a:t>MRU</a:t>
            </a:r>
          </a:p>
          <a:p>
            <a:r>
              <a:rPr lang="es-ES" dirty="0"/>
              <a:t>MRUA (Gravedad Luna)</a:t>
            </a:r>
          </a:p>
          <a:p>
            <a:r>
              <a:rPr lang="es-ES" dirty="0"/>
              <a:t>Interfaz básica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C86DD7-3067-4B67-B975-FD557AED8B77}"/>
              </a:ext>
            </a:extLst>
          </p:cNvPr>
          <p:cNvSpPr txBox="1">
            <a:spLocks/>
          </p:cNvSpPr>
          <p:nvPr/>
        </p:nvSpPr>
        <p:spPr>
          <a:xfrm>
            <a:off x="747925" y="6537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Implementados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C3EFFF55-BD79-41D6-AF1A-518DF774789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BFA3FEF-F7D3-4DF3-BDCE-B195640B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</p:spPr>
        <p:txBody>
          <a:bodyPr/>
          <a:lstStyle/>
          <a:p>
            <a:r>
              <a:rPr lang="es-ES" sz="2800" dirty="0"/>
              <a:t>Elementos implementados</a:t>
            </a:r>
          </a:p>
        </p:txBody>
      </p:sp>
    </p:spTree>
    <p:extLst>
      <p:ext uri="{BB962C8B-B14F-4D97-AF65-F5344CB8AC3E}">
        <p14:creationId xmlns:p14="http://schemas.microsoft.com/office/powerpoint/2010/main" val="3335537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4D173-DC42-4561-A7D5-327D01720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Quaternion</a:t>
            </a:r>
            <a:r>
              <a:rPr lang="es-ES" dirty="0"/>
              <a:t> y Vector3 </a:t>
            </a:r>
          </a:p>
          <a:p>
            <a:r>
              <a:rPr lang="es-ES" dirty="0"/>
              <a:t>Colisiones</a:t>
            </a:r>
          </a:p>
          <a:p>
            <a:r>
              <a:rPr lang="es-ES" dirty="0"/>
              <a:t>IK (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Descent</a:t>
            </a:r>
            <a:r>
              <a:rPr lang="es-ES" dirty="0"/>
              <a:t>)</a:t>
            </a:r>
          </a:p>
          <a:p>
            <a:r>
              <a:rPr lang="es-ES" dirty="0"/>
              <a:t>MRU</a:t>
            </a:r>
          </a:p>
          <a:p>
            <a:r>
              <a:rPr lang="es-ES" dirty="0"/>
              <a:t>MRUA (Gravedad Luna)</a:t>
            </a:r>
          </a:p>
          <a:p>
            <a:r>
              <a:rPr lang="es-ES" dirty="0"/>
              <a:t>Interfaz básica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5C5D90-A5A1-426F-9D1D-26EE1258DFE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97098" y="1363152"/>
            <a:ext cx="3158999" cy="2209387"/>
          </a:xfrm>
        </p:spPr>
        <p:txBody>
          <a:bodyPr/>
          <a:lstStyle/>
          <a:p>
            <a:r>
              <a:rPr lang="es-ES" dirty="0"/>
              <a:t>Reacción física del brazo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C86DD7-3067-4B67-B975-FD557AED8B77}"/>
              </a:ext>
            </a:extLst>
          </p:cNvPr>
          <p:cNvSpPr txBox="1">
            <a:spLocks/>
          </p:cNvSpPr>
          <p:nvPr/>
        </p:nvSpPr>
        <p:spPr>
          <a:xfrm>
            <a:off x="747925" y="6537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Implementados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C1A823A-156D-4FDF-9115-C407CCB3E739}"/>
              </a:ext>
            </a:extLst>
          </p:cNvPr>
          <p:cNvSpPr txBox="1">
            <a:spLocks/>
          </p:cNvSpPr>
          <p:nvPr/>
        </p:nvSpPr>
        <p:spPr>
          <a:xfrm>
            <a:off x="4002011" y="6537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A implementar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2D1942F-08EB-4B7D-AF50-665AA4CF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</p:spPr>
        <p:txBody>
          <a:bodyPr/>
          <a:lstStyle/>
          <a:p>
            <a:r>
              <a:rPr lang="es-ES" sz="2800" dirty="0"/>
              <a:t>Elementos implementados</a:t>
            </a:r>
          </a:p>
        </p:txBody>
      </p:sp>
    </p:spTree>
    <p:extLst>
      <p:ext uri="{BB962C8B-B14F-4D97-AF65-F5344CB8AC3E}">
        <p14:creationId xmlns:p14="http://schemas.microsoft.com/office/powerpoint/2010/main" val="849276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4D173-DC42-4561-A7D5-327D01720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Quaternion</a:t>
            </a:r>
            <a:r>
              <a:rPr lang="es-ES" dirty="0"/>
              <a:t> y Vector3 </a:t>
            </a:r>
          </a:p>
          <a:p>
            <a:r>
              <a:rPr lang="es-ES" dirty="0"/>
              <a:t>Colisiones</a:t>
            </a:r>
          </a:p>
          <a:p>
            <a:r>
              <a:rPr lang="es-ES" dirty="0"/>
              <a:t>IK (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Descent</a:t>
            </a:r>
            <a:r>
              <a:rPr lang="es-ES" dirty="0"/>
              <a:t>)</a:t>
            </a:r>
          </a:p>
          <a:p>
            <a:r>
              <a:rPr lang="es-ES" dirty="0"/>
              <a:t>MRU</a:t>
            </a:r>
          </a:p>
          <a:p>
            <a:r>
              <a:rPr lang="es-ES" dirty="0"/>
              <a:t>MRUA (Gravedad Luna)</a:t>
            </a:r>
          </a:p>
          <a:p>
            <a:r>
              <a:rPr lang="es-ES" dirty="0"/>
              <a:t>Interfaz básica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5C5D90-A5A1-426F-9D1D-26EE1258DFE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97098" y="1363152"/>
            <a:ext cx="3158999" cy="2209387"/>
          </a:xfrm>
        </p:spPr>
        <p:txBody>
          <a:bodyPr/>
          <a:lstStyle/>
          <a:p>
            <a:r>
              <a:rPr lang="es-ES" dirty="0"/>
              <a:t>Reacción física del brazo</a:t>
            </a:r>
          </a:p>
          <a:p>
            <a:r>
              <a:rPr lang="es-ES" dirty="0"/>
              <a:t>Vectores RGB</a:t>
            </a:r>
          </a:p>
          <a:p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C86DD7-3067-4B67-B975-FD557AED8B77}"/>
              </a:ext>
            </a:extLst>
          </p:cNvPr>
          <p:cNvSpPr txBox="1">
            <a:spLocks/>
          </p:cNvSpPr>
          <p:nvPr/>
        </p:nvSpPr>
        <p:spPr>
          <a:xfrm>
            <a:off x="747925" y="6537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Implementados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C1A823A-156D-4FDF-9115-C407CCB3E739}"/>
              </a:ext>
            </a:extLst>
          </p:cNvPr>
          <p:cNvSpPr txBox="1">
            <a:spLocks/>
          </p:cNvSpPr>
          <p:nvPr/>
        </p:nvSpPr>
        <p:spPr>
          <a:xfrm>
            <a:off x="4002011" y="6537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A implementar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1710872-68CF-46EB-90BA-7C64CAFC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</p:spPr>
        <p:txBody>
          <a:bodyPr/>
          <a:lstStyle/>
          <a:p>
            <a:r>
              <a:rPr lang="es-ES" sz="2800" dirty="0"/>
              <a:t>Elementos implementados</a:t>
            </a:r>
          </a:p>
        </p:txBody>
      </p:sp>
    </p:spTree>
    <p:extLst>
      <p:ext uri="{BB962C8B-B14F-4D97-AF65-F5344CB8AC3E}">
        <p14:creationId xmlns:p14="http://schemas.microsoft.com/office/powerpoint/2010/main" val="1921803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4D173-DC42-4561-A7D5-327D01720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Quaternion</a:t>
            </a:r>
            <a:r>
              <a:rPr lang="es-ES" dirty="0"/>
              <a:t> y Vector3 </a:t>
            </a:r>
          </a:p>
          <a:p>
            <a:r>
              <a:rPr lang="es-ES" dirty="0"/>
              <a:t>Colisiones</a:t>
            </a:r>
          </a:p>
          <a:p>
            <a:r>
              <a:rPr lang="es-ES" dirty="0"/>
              <a:t>IK (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Descent</a:t>
            </a:r>
            <a:r>
              <a:rPr lang="es-ES" dirty="0"/>
              <a:t>)</a:t>
            </a:r>
          </a:p>
          <a:p>
            <a:r>
              <a:rPr lang="es-ES" dirty="0"/>
              <a:t>MRU</a:t>
            </a:r>
          </a:p>
          <a:p>
            <a:r>
              <a:rPr lang="es-ES" dirty="0"/>
              <a:t>MRUA (Gravedad Luna)</a:t>
            </a:r>
          </a:p>
          <a:p>
            <a:r>
              <a:rPr lang="es-ES" dirty="0"/>
              <a:t>Interfaz básica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C86DD7-3067-4B67-B975-FD557AED8B77}"/>
              </a:ext>
            </a:extLst>
          </p:cNvPr>
          <p:cNvSpPr txBox="1">
            <a:spLocks/>
          </p:cNvSpPr>
          <p:nvPr/>
        </p:nvSpPr>
        <p:spPr>
          <a:xfrm>
            <a:off x="747925" y="6537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Implementados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C1A823A-156D-4FDF-9115-C407CCB3E739}"/>
              </a:ext>
            </a:extLst>
          </p:cNvPr>
          <p:cNvSpPr txBox="1">
            <a:spLocks/>
          </p:cNvSpPr>
          <p:nvPr/>
        </p:nvSpPr>
        <p:spPr>
          <a:xfrm>
            <a:off x="4002011" y="6537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A implementar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D23B10A6-2108-41C4-9280-2BBB858332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97098" y="1363152"/>
            <a:ext cx="3158999" cy="2209387"/>
          </a:xfrm>
        </p:spPr>
        <p:txBody>
          <a:bodyPr/>
          <a:lstStyle/>
          <a:p>
            <a:r>
              <a:rPr lang="es-ES" dirty="0"/>
              <a:t>Reacción física del brazo</a:t>
            </a:r>
          </a:p>
          <a:p>
            <a:r>
              <a:rPr lang="es-ES" dirty="0"/>
              <a:t>Vectores RGB</a:t>
            </a:r>
          </a:p>
          <a:p>
            <a:r>
              <a:rPr lang="es-ES" dirty="0"/>
              <a:t>Interfaz avanzada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20A6DE-6D77-465A-8179-05AEE817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</p:spPr>
        <p:txBody>
          <a:bodyPr/>
          <a:lstStyle/>
          <a:p>
            <a:r>
              <a:rPr lang="es-ES" sz="2800" dirty="0"/>
              <a:t>Elementos implementados</a:t>
            </a:r>
          </a:p>
        </p:txBody>
      </p:sp>
    </p:spTree>
    <p:extLst>
      <p:ext uri="{BB962C8B-B14F-4D97-AF65-F5344CB8AC3E}">
        <p14:creationId xmlns:p14="http://schemas.microsoft.com/office/powerpoint/2010/main" val="57224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ctrTitle" idx="4294967295"/>
          </p:nvPr>
        </p:nvSpPr>
        <p:spPr>
          <a:xfrm>
            <a:off x="3657037" y="1073100"/>
            <a:ext cx="3229200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6000" dirty="0"/>
              <a:t>Gracias</a:t>
            </a:r>
            <a:r>
              <a:rPr lang="en" sz="6000" dirty="0"/>
              <a:t>!</a:t>
            </a:r>
          </a:p>
        </p:txBody>
      </p:sp>
      <p:sp>
        <p:nvSpPr>
          <p:cNvPr id="703" name="Shape 703"/>
          <p:cNvSpPr txBox="1">
            <a:spLocks noGrp="1"/>
          </p:cNvSpPr>
          <p:nvPr>
            <p:ph type="body" idx="4294967295"/>
          </p:nvPr>
        </p:nvSpPr>
        <p:spPr>
          <a:xfrm>
            <a:off x="3657037" y="2119105"/>
            <a:ext cx="3229200" cy="246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3600" b="1" dirty="0"/>
              <a:t>Alguna pregunta</a:t>
            </a:r>
            <a:r>
              <a:rPr lang="en" sz="3600" b="1" dirty="0"/>
              <a:t>?</a:t>
            </a:r>
          </a:p>
        </p:txBody>
      </p:sp>
      <p:sp>
        <p:nvSpPr>
          <p:cNvPr id="704" name="Shape 704"/>
          <p:cNvSpPr/>
          <p:nvPr/>
        </p:nvSpPr>
        <p:spPr>
          <a:xfrm>
            <a:off x="2257757" y="1402659"/>
            <a:ext cx="1180108" cy="1089974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6000" dirty="0"/>
              <a:t>Papel del IK</a:t>
            </a:r>
            <a:endParaRPr lang="en" sz="6000"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ES" dirty="0"/>
              <a:t>Búsqueda del proyectil por parte del brazo mecánico:</a:t>
            </a:r>
          </a:p>
          <a:p>
            <a:pPr marL="228600" lvl="2">
              <a:buNone/>
            </a:pPr>
            <a:endParaRPr lang="es-ES" dirty="0"/>
          </a:p>
          <a:p>
            <a:pPr marL="457200" lvl="2" indent="-228600"/>
            <a:r>
              <a:rPr lang="es-ES" dirty="0"/>
              <a:t>En el plano X (X=30)</a:t>
            </a:r>
          </a:p>
          <a:p>
            <a:pPr marL="457200" lvl="8" indent="-22860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7625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6000" dirty="0"/>
              <a:t>Papel del IK</a:t>
            </a:r>
            <a:endParaRPr lang="en" sz="6000"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ES" dirty="0"/>
              <a:t>Búsqueda del proyectil por parte del brazo mecánico:</a:t>
            </a:r>
          </a:p>
          <a:p>
            <a:pPr marL="228600" lvl="2">
              <a:buNone/>
            </a:pPr>
            <a:endParaRPr lang="es-ES" dirty="0"/>
          </a:p>
          <a:p>
            <a:pPr marL="457200" lvl="2" indent="-228600"/>
            <a:r>
              <a:rPr lang="es-ES" dirty="0"/>
              <a:t>En el plano X (X=30)</a:t>
            </a:r>
          </a:p>
          <a:p>
            <a:pPr marL="457200" lvl="2" indent="-228600"/>
            <a:r>
              <a:rPr lang="es-ES" dirty="0"/>
              <a:t>Búsqueda constante</a:t>
            </a:r>
          </a:p>
          <a:p>
            <a:pPr marL="457200" lvl="2" indent="-228600"/>
            <a:endParaRPr lang="es-ES" dirty="0"/>
          </a:p>
          <a:p>
            <a:pPr marL="457200" lvl="8" indent="-22860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320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6000" dirty="0"/>
              <a:t>Papel del IK</a:t>
            </a:r>
            <a:endParaRPr lang="en" sz="6000"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ES" dirty="0"/>
              <a:t>Búsqueda del proyectil por parte del brazo mecánico:</a:t>
            </a:r>
          </a:p>
          <a:p>
            <a:pPr marL="228600" lvl="2">
              <a:buNone/>
            </a:pPr>
            <a:endParaRPr lang="es-ES" dirty="0"/>
          </a:p>
          <a:p>
            <a:pPr marL="457200" lvl="2" indent="-228600"/>
            <a:r>
              <a:rPr lang="es-ES" dirty="0"/>
              <a:t>En el plano X (X=30)</a:t>
            </a:r>
          </a:p>
          <a:p>
            <a:pPr marL="457200" lvl="2" indent="-228600"/>
            <a:r>
              <a:rPr lang="es-ES" strike="sngStrike" dirty="0"/>
              <a:t>Búsqueda constante</a:t>
            </a:r>
          </a:p>
          <a:p>
            <a:pPr marL="457200" lvl="2" indent="-228600"/>
            <a:endParaRPr lang="es-ES" dirty="0"/>
          </a:p>
          <a:p>
            <a:pPr marL="457200" lvl="8" indent="-22860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8987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ctrTitle" idx="4294967295"/>
          </p:nvPr>
        </p:nvSpPr>
        <p:spPr>
          <a:xfrm>
            <a:off x="685750" y="0"/>
            <a:ext cx="7772400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" sz="6000" dirty="0" err="1"/>
              <a:t>Gradient</a:t>
            </a:r>
            <a:r>
              <a:rPr lang="es-ES" sz="6000" dirty="0"/>
              <a:t> </a:t>
            </a:r>
            <a:r>
              <a:rPr lang="es-ES" sz="6000" dirty="0" err="1"/>
              <a:t>Descent</a:t>
            </a:r>
            <a:r>
              <a:rPr lang="es-ES" sz="6000" dirty="0"/>
              <a:t> IK</a:t>
            </a:r>
            <a:endParaRPr lang="en" sz="6000" dirty="0"/>
          </a:p>
        </p:txBody>
      </p:sp>
    </p:spTree>
    <p:extLst>
      <p:ext uri="{BB962C8B-B14F-4D97-AF65-F5344CB8AC3E}">
        <p14:creationId xmlns:p14="http://schemas.microsoft.com/office/powerpoint/2010/main" val="414180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ctrTitle" idx="4294967295"/>
          </p:nvPr>
        </p:nvSpPr>
        <p:spPr>
          <a:xfrm>
            <a:off x="685750" y="0"/>
            <a:ext cx="7772400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s-ES" sz="6000" dirty="0" err="1"/>
              <a:t>Gradient</a:t>
            </a:r>
            <a:r>
              <a:rPr lang="es-ES" sz="6000" dirty="0"/>
              <a:t> </a:t>
            </a:r>
            <a:r>
              <a:rPr lang="es-ES" sz="6000" dirty="0" err="1"/>
              <a:t>Descent</a:t>
            </a:r>
            <a:r>
              <a:rPr lang="es-ES" sz="6000" dirty="0"/>
              <a:t> IK</a:t>
            </a:r>
            <a:endParaRPr lang="en" sz="6000" dirty="0"/>
          </a:p>
        </p:txBody>
      </p:sp>
      <p:sp>
        <p:nvSpPr>
          <p:cNvPr id="15" name="Shape 554">
            <a:extLst>
              <a:ext uri="{FF2B5EF4-FFF2-40B4-BE49-F238E27FC236}">
                <a16:creationId xmlns:a16="http://schemas.microsoft.com/office/drawing/2014/main" id="{D74A8B03-8FCE-4E62-855D-89542DC66A57}"/>
              </a:ext>
            </a:extLst>
          </p:cNvPr>
          <p:cNvSpPr txBox="1">
            <a:spLocks/>
          </p:cNvSpPr>
          <p:nvPr/>
        </p:nvSpPr>
        <p:spPr>
          <a:xfrm>
            <a:off x="560768" y="1159799"/>
            <a:ext cx="5024868" cy="536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6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>
              <a:spcBef>
                <a:spcPts val="0"/>
              </a:spcBef>
              <a:buFont typeface="Dosis"/>
              <a:buNone/>
            </a:pPr>
            <a:r>
              <a:rPr lang="es-ES" sz="2000" dirty="0" err="1">
                <a:solidFill>
                  <a:schemeClr val="tx1"/>
                </a:solidFill>
              </a:rPr>
              <a:t>Trobar</a:t>
            </a:r>
            <a:r>
              <a:rPr lang="es-ES" sz="2000" dirty="0">
                <a:solidFill>
                  <a:schemeClr val="tx1"/>
                </a:solidFill>
              </a:rPr>
              <a:t> el </a:t>
            </a:r>
            <a:r>
              <a:rPr lang="es-ES" sz="2000" dirty="0" err="1">
                <a:solidFill>
                  <a:schemeClr val="tx1"/>
                </a:solidFill>
              </a:rPr>
              <a:t>mínim</a:t>
            </a:r>
            <a:r>
              <a:rPr lang="es-ES" sz="2000" dirty="0">
                <a:solidFill>
                  <a:schemeClr val="tx1"/>
                </a:solidFill>
              </a:rPr>
              <a:t> de distancia </a:t>
            </a:r>
            <a:r>
              <a:rPr lang="es-ES" sz="2000" dirty="0" err="1">
                <a:solidFill>
                  <a:schemeClr val="tx1"/>
                </a:solidFill>
              </a:rPr>
              <a:t>amb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els</a:t>
            </a:r>
            <a:r>
              <a:rPr lang="es-ES" sz="2000" dirty="0">
                <a:solidFill>
                  <a:schemeClr val="tx1"/>
                </a:solidFill>
              </a:rPr>
              <a:t> 3 </a:t>
            </a:r>
            <a:r>
              <a:rPr lang="es-ES" sz="2000" dirty="0" err="1">
                <a:solidFill>
                  <a:schemeClr val="tx1"/>
                </a:solidFill>
              </a:rPr>
              <a:t>joints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6" name="Shape 554">
            <a:extLst>
              <a:ext uri="{FF2B5EF4-FFF2-40B4-BE49-F238E27FC236}">
                <a16:creationId xmlns:a16="http://schemas.microsoft.com/office/drawing/2014/main" id="{BBE079B4-A50C-4C02-9117-66D9E65033F6}"/>
              </a:ext>
            </a:extLst>
          </p:cNvPr>
          <p:cNvSpPr txBox="1">
            <a:spLocks/>
          </p:cNvSpPr>
          <p:nvPr/>
        </p:nvSpPr>
        <p:spPr>
          <a:xfrm>
            <a:off x="475709" y="1696472"/>
            <a:ext cx="4464000" cy="536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6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>
              <a:spcBef>
                <a:spcPts val="0"/>
              </a:spcBef>
              <a:buFont typeface="Dosis"/>
              <a:buNone/>
            </a:pPr>
            <a:r>
              <a:rPr lang="es-ES" sz="2000" dirty="0">
                <a:solidFill>
                  <a:schemeClr val="tx1"/>
                </a:solidFill>
              </a:rPr>
              <a:t>Gradiente – Derivada Multidireccional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7" name="Shape 554">
            <a:extLst>
              <a:ext uri="{FF2B5EF4-FFF2-40B4-BE49-F238E27FC236}">
                <a16:creationId xmlns:a16="http://schemas.microsoft.com/office/drawing/2014/main" id="{AF132368-0A2C-4A5F-B73F-93DF0CC706FF}"/>
              </a:ext>
            </a:extLst>
          </p:cNvPr>
          <p:cNvSpPr txBox="1">
            <a:spLocks/>
          </p:cNvSpPr>
          <p:nvPr/>
        </p:nvSpPr>
        <p:spPr>
          <a:xfrm>
            <a:off x="4557824" y="1590146"/>
            <a:ext cx="4082115" cy="536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6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s-ES" sz="2000" dirty="0">
                <a:solidFill>
                  <a:schemeClr val="tx1"/>
                </a:solidFill>
              </a:rPr>
              <a:t>-&gt;Ejes </a:t>
            </a:r>
            <a:r>
              <a:rPr lang="en-US" dirty="0">
                <a:solidFill>
                  <a:schemeClr val="tx1"/>
                </a:solidFill>
              </a:rPr>
              <a:t>≈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1800" dirty="0" err="1">
                <a:solidFill>
                  <a:schemeClr val="tx1"/>
                </a:solidFill>
              </a:rPr>
              <a:t>Joints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B1F4D5-C4E5-45E2-B36B-F908492BE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09" y="2739581"/>
            <a:ext cx="2809653" cy="22055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735</Words>
  <Application>Microsoft Office PowerPoint</Application>
  <PresentationFormat>Presentación en pantalla (16:9)</PresentationFormat>
  <Paragraphs>186</Paragraphs>
  <Slides>44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8" baseType="lpstr">
      <vt:lpstr>Dosis</vt:lpstr>
      <vt:lpstr>Sniglet</vt:lpstr>
      <vt:lpstr>Arial</vt:lpstr>
      <vt:lpstr>Friar template</vt:lpstr>
      <vt:lpstr>Simulación física: Brazo mecánico (Inverse Kinematics)</vt:lpstr>
      <vt:lpstr>Repaso del proyecto</vt:lpstr>
      <vt:lpstr>Papel del IK</vt:lpstr>
      <vt:lpstr>Papel del IK</vt:lpstr>
      <vt:lpstr>Papel del IK</vt:lpstr>
      <vt:lpstr>Papel del IK</vt:lpstr>
      <vt:lpstr>Papel del IK</vt:lpstr>
      <vt:lpstr>Gradient Descent IK</vt:lpstr>
      <vt:lpstr>Gradient Descent IK</vt:lpstr>
      <vt:lpstr>Gradient Descent IK</vt:lpstr>
      <vt:lpstr>Gradient Descent IK</vt:lpstr>
      <vt:lpstr>Presentación de PowerPoint</vt:lpstr>
      <vt:lpstr>Adaptaciones en algoritmo IK respecto del desarrollado en clase</vt:lpstr>
      <vt:lpstr>Adaptaciones en algoritmo IK respecto del desarrollado en clase</vt:lpstr>
      <vt:lpstr>Adaptaciones en algoritmo IK respecto del desarrollado en clase</vt:lpstr>
      <vt:lpstr>Adaptaciones en algoritmo IK respecto del desarrollado en clase</vt:lpstr>
      <vt:lpstr>Adaptaciones en algoritmo IK respecto del desarrollado en clase</vt:lpstr>
      <vt:lpstr>Adaptaciones en algoritmo IK respecto del desarrollado en clase</vt:lpstr>
      <vt:lpstr>Adaptaciones en algoritmo IK respecto del desarrollado en clase</vt:lpstr>
      <vt:lpstr>¿Por qué Gradient Descent IK?</vt:lpstr>
      <vt:lpstr>¿Por qué Gradient Descent IK?</vt:lpstr>
      <vt:lpstr>¿Por qué Gradient Descent IK?</vt:lpstr>
      <vt:lpstr>¿Por qué Gradient Descent IK?</vt:lpstr>
      <vt:lpstr>Mejoras en algoritmo IK respecto del desarrollado en clase</vt:lpstr>
      <vt:lpstr>Mejoras en algoritmo IK respecto del desarrollado en clase</vt:lpstr>
      <vt:lpstr>Mejoras en algoritmo IK respecto del desarrollado en clase</vt:lpstr>
      <vt:lpstr>Mejoras en algoritmo IK respecto del desarrollado en clase</vt:lpstr>
      <vt:lpstr>Mejoras en algoritmo IK respecto del desarrollado en clase</vt:lpstr>
      <vt:lpstr>Interacción usuario</vt:lpstr>
      <vt:lpstr>Interacción usuario</vt:lpstr>
      <vt:lpstr>Interacción usuario</vt:lpstr>
      <vt:lpstr>Interacción usuario</vt:lpstr>
      <vt:lpstr>Interacción usuario</vt:lpstr>
      <vt:lpstr>Elementos implementados</vt:lpstr>
      <vt:lpstr>Elementos implementados</vt:lpstr>
      <vt:lpstr>Elementos implementados</vt:lpstr>
      <vt:lpstr>Elementos implementados</vt:lpstr>
      <vt:lpstr>Elementos implementados</vt:lpstr>
      <vt:lpstr>Elementos implementados</vt:lpstr>
      <vt:lpstr>Elementos implementados</vt:lpstr>
      <vt:lpstr>Elementos implementados</vt:lpstr>
      <vt:lpstr>Elementos implementados</vt:lpstr>
      <vt:lpstr>Elementos implementados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David Sierra Gonzàlez</cp:lastModifiedBy>
  <cp:revision>65</cp:revision>
  <dcterms:modified xsi:type="dcterms:W3CDTF">2017-12-13T19:29:12Z</dcterms:modified>
</cp:coreProperties>
</file>