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38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41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85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4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41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6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12/28/2024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86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12/28/2024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7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12/28/2024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0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4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3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27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baselmohamed802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" name="Picture 3" descr="A colorful wave of paint&#10;&#10;Description automatically generated with medium confidence">
            <a:extLst>
              <a:ext uri="{FF2B5EF4-FFF2-40B4-BE49-F238E27FC236}">
                <a16:creationId xmlns:a16="http://schemas.microsoft.com/office/drawing/2014/main" id="{1DF68539-8300-7199-BBF9-8285102C22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492" r="7731"/>
          <a:stretch/>
        </p:blipFill>
        <p:spPr>
          <a:xfrm>
            <a:off x="5261956" y="10"/>
            <a:ext cx="693004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F16BB6-19CB-0424-4AA4-E280FAEC8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117" y="952500"/>
            <a:ext cx="4124557" cy="352425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900" dirty="0"/>
              <a:t>Line following – Obstacle detection and Collision prevention Robot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2828E-D09E-16A9-F1ED-C7F86E245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118" y="5374291"/>
            <a:ext cx="4057882" cy="972532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500" dirty="0"/>
              <a:t>AMIT diploma graduation project (Group D75-ONLINE)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D508B3-A66C-833E-D929-8DC211635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2088" y="4882722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4E2970A-FB18-3AD1-0AF4-DB6022090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88" y="380920"/>
            <a:ext cx="1991003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3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720B-5AEE-ACF5-C796-21EE11A6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E389F-8E45-E243-E4B7-DCB9744F9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Utilizing the ATmega32A microcontroller.</a:t>
            </a:r>
          </a:p>
          <a:p>
            <a:r>
              <a:rPr lang="en-US" dirty="0"/>
              <a:t>Line following using the TCRT5000 sensor modules (3x) by reading the reflection and taking the digital voltage output values.</a:t>
            </a:r>
          </a:p>
          <a:p>
            <a:r>
              <a:rPr lang="en-US" dirty="0"/>
              <a:t>Obstacle detection using the ultrasonic sensor HC-SR04, which is positioned above a servo motor axis that scans left &amp; right to determine if there is no obstacle right or left to continue moving then go back and follow the line.</a:t>
            </a:r>
          </a:p>
          <a:p>
            <a:r>
              <a:rPr lang="en-US" dirty="0"/>
              <a:t>All of this is built on a Robot car chassis (4WD) utilizing 2x L293D H-bridge motor ICs.</a:t>
            </a:r>
          </a:p>
          <a:p>
            <a:r>
              <a:rPr lang="en-US" dirty="0"/>
              <a:t>LCD display shows the current direction taken and warns if an obstacle is detected.</a:t>
            </a:r>
          </a:p>
        </p:txBody>
      </p:sp>
    </p:spTree>
    <p:extLst>
      <p:ext uri="{BB962C8B-B14F-4D97-AF65-F5344CB8AC3E}">
        <p14:creationId xmlns:p14="http://schemas.microsoft.com/office/powerpoint/2010/main" val="327909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C7985C-B0C3-CC50-E86A-B5EBA40E0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" y="6359240"/>
            <a:ext cx="8229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AE3DE81-FD9D-5E57-F346-30AF508AE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9126" y="979051"/>
            <a:ext cx="2811879" cy="1807048"/>
          </a:xfrm>
        </p:spPr>
        <p:txBody>
          <a:bodyPr anchor="b">
            <a:normAutofit/>
          </a:bodyPr>
          <a:lstStyle/>
          <a:p>
            <a:r>
              <a:rPr lang="en-US" sz="3600" dirty="0"/>
              <a:t>Proteus Simulation:</a:t>
            </a:r>
          </a:p>
        </p:txBody>
      </p:sp>
      <p:pic>
        <p:nvPicPr>
          <p:cNvPr id="7" name="Content Placeholder 6" descr="A diagram of a computer&#10;&#10;Description automatically generated">
            <a:extLst>
              <a:ext uri="{FF2B5EF4-FFF2-40B4-BE49-F238E27FC236}">
                <a16:creationId xmlns:a16="http://schemas.microsoft.com/office/drawing/2014/main" id="{76D42524-78D4-6DEF-08A2-6B86DD6E0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37" y="684384"/>
            <a:ext cx="8233852" cy="548923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917519-4A11-768B-3D6D-79C432D63B3E}"/>
              </a:ext>
            </a:extLst>
          </p:cNvPr>
          <p:cNvSpPr txBox="1"/>
          <p:nvPr/>
        </p:nvSpPr>
        <p:spPr>
          <a:xfrm>
            <a:off x="8719126" y="3246120"/>
            <a:ext cx="2811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circuit is fully simulated using proteus software.</a:t>
            </a:r>
          </a:p>
        </p:txBody>
      </p:sp>
    </p:spTree>
    <p:extLst>
      <p:ext uri="{BB962C8B-B14F-4D97-AF65-F5344CB8AC3E}">
        <p14:creationId xmlns:p14="http://schemas.microsoft.com/office/powerpoint/2010/main" val="67719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97568-103C-07BB-FED3-E76134C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connections and Schematic:</a:t>
            </a:r>
          </a:p>
        </p:txBody>
      </p:sp>
      <p:pic>
        <p:nvPicPr>
          <p:cNvPr id="6" name="Content Placeholder 5" descr="A diagram of a computer chip">
            <a:extLst>
              <a:ext uri="{FF2B5EF4-FFF2-40B4-BE49-F238E27FC236}">
                <a16:creationId xmlns:a16="http://schemas.microsoft.com/office/drawing/2014/main" id="{0BD36CB0-9800-61AD-B55A-0C3D4D191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25" y="1330512"/>
            <a:ext cx="6594475" cy="456686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02C0-79C4-CBED-BB54-4059D8C01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I’ve made an exact connections schematic/diagram showing the components/ICs required so the project is easy for everyone to follow along if they so wish.</a:t>
            </a:r>
          </a:p>
          <a:p>
            <a:r>
              <a:rPr lang="en-US" dirty="0"/>
              <a:t>Using Ki-CAD software.</a:t>
            </a:r>
          </a:p>
        </p:txBody>
      </p:sp>
    </p:spTree>
    <p:extLst>
      <p:ext uri="{BB962C8B-B14F-4D97-AF65-F5344CB8AC3E}">
        <p14:creationId xmlns:p14="http://schemas.microsoft.com/office/powerpoint/2010/main" val="117391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E6FBB-5D58-75FB-70E2-A7C2B3C0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 designed and ready for printing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88D58-26C5-8E71-D191-837556C148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3D Model of PCB:</a:t>
            </a:r>
          </a:p>
        </p:txBody>
      </p:sp>
      <p:pic>
        <p:nvPicPr>
          <p:cNvPr id="8" name="Content Placeholder 7" descr="A computer generated green circuit board&#10;&#10;Description automatically generated">
            <a:extLst>
              <a:ext uri="{FF2B5EF4-FFF2-40B4-BE49-F238E27FC236}">
                <a16:creationId xmlns:a16="http://schemas.microsoft.com/office/drawing/2014/main" id="{77CD6149-76D2-5A33-EB0B-D94796509D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3" y="3007729"/>
            <a:ext cx="5211762" cy="318886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44D83A-1D29-D6AC-F0A7-79680E104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PCB design in Ki-CAD:</a:t>
            </a:r>
          </a:p>
        </p:txBody>
      </p:sp>
      <p:pic>
        <p:nvPicPr>
          <p:cNvPr id="10" name="Content Placeholder 9" descr="A computer screen shot of a circuit board&#10;&#10;Description automatically generated">
            <a:extLst>
              <a:ext uri="{FF2B5EF4-FFF2-40B4-BE49-F238E27FC236}">
                <a16:creationId xmlns:a16="http://schemas.microsoft.com/office/drawing/2014/main" id="{32A6904F-ED8E-1A51-34B6-0CCB0989187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389" y="3006725"/>
            <a:ext cx="4977071" cy="3190875"/>
          </a:xfrm>
        </p:spPr>
      </p:pic>
    </p:spTree>
    <p:extLst>
      <p:ext uri="{BB962C8B-B14F-4D97-AF65-F5344CB8AC3E}">
        <p14:creationId xmlns:p14="http://schemas.microsoft.com/office/powerpoint/2010/main" val="230631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99289-2D9D-141E-07B0-F2F079590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Needed:</a:t>
            </a:r>
          </a:p>
        </p:txBody>
      </p:sp>
      <p:pic>
        <p:nvPicPr>
          <p:cNvPr id="6" name="Content Placeholder 5" descr="A group of electronic parts on a green surface&#10;&#10;Description automatically generated">
            <a:extLst>
              <a:ext uri="{FF2B5EF4-FFF2-40B4-BE49-F238E27FC236}">
                <a16:creationId xmlns:a16="http://schemas.microsoft.com/office/drawing/2014/main" id="{7F717999-E499-01F2-C37C-FF67F3E30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25" y="1139730"/>
            <a:ext cx="6594475" cy="494842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D4AE2-434D-3094-CA8A-2F7126B40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1x ATmega32A MCU</a:t>
            </a:r>
          </a:p>
          <a:p>
            <a:r>
              <a:rPr lang="en-US" dirty="0"/>
              <a:t>2x 22pF Ceramic capacitor</a:t>
            </a:r>
          </a:p>
          <a:p>
            <a:r>
              <a:rPr lang="en-US" dirty="0"/>
              <a:t>1x 16MHZ crystal</a:t>
            </a:r>
          </a:p>
          <a:p>
            <a:r>
              <a:rPr lang="en-US" dirty="0"/>
              <a:t>2x L293D Motor driver ICs</a:t>
            </a:r>
          </a:p>
          <a:p>
            <a:r>
              <a:rPr lang="en-US" dirty="0"/>
              <a:t>1x LM7805 5v regulators</a:t>
            </a:r>
          </a:p>
          <a:p>
            <a:r>
              <a:rPr lang="en-US" dirty="0"/>
              <a:t>1x Robot car chassis with 4 motors</a:t>
            </a:r>
          </a:p>
          <a:p>
            <a:r>
              <a:rPr lang="en-US" dirty="0"/>
              <a:t>1x Ultrasonic sensor (HC-SR04)</a:t>
            </a:r>
          </a:p>
          <a:p>
            <a:r>
              <a:rPr lang="en-US" dirty="0"/>
              <a:t>1x Servo (SG-90)</a:t>
            </a:r>
          </a:p>
          <a:p>
            <a:r>
              <a:rPr lang="en-US" dirty="0"/>
              <a:t>3x TCRT5000 sensor modules</a:t>
            </a:r>
          </a:p>
          <a:p>
            <a:r>
              <a:rPr lang="en-US" dirty="0"/>
              <a:t>1x LCD 16x2 display</a:t>
            </a:r>
          </a:p>
        </p:txBody>
      </p:sp>
    </p:spTree>
    <p:extLst>
      <p:ext uri="{BB962C8B-B14F-4D97-AF65-F5344CB8AC3E}">
        <p14:creationId xmlns:p14="http://schemas.microsoft.com/office/powerpoint/2010/main" val="3191857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Electronics protoboard">
            <a:extLst>
              <a:ext uri="{FF2B5EF4-FFF2-40B4-BE49-F238E27FC236}">
                <a16:creationId xmlns:a16="http://schemas.microsoft.com/office/drawing/2014/main" id="{12BA9A5E-DCB2-FD40-CC31-5446923CB6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356" r="43360" b="-1"/>
          <a:stretch/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0FDA0E2-7687-15A2-B62A-3C70A5906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821" y="1371600"/>
            <a:ext cx="6034187" cy="1097280"/>
          </a:xfrm>
        </p:spPr>
        <p:txBody>
          <a:bodyPr>
            <a:normAutofit/>
          </a:bodyPr>
          <a:lstStyle/>
          <a:p>
            <a:r>
              <a:rPr lang="en-US" dirty="0"/>
              <a:t>How it works: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A2A48-4154-CD0B-433C-59149F343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821" y="2633236"/>
            <a:ext cx="6034187" cy="3664687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MCU constantly reads the ultrasonic sensor’s distance and depending on the received response, the MCU activated one of two functions.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1) Moving normally forward: The MCU checks the digital state of pins connected to the Three TCRT sensors and depending on them, there are conditions that activate accordingly to follow the line.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2) Obstacle Avoidance mode: Which when activated displays a warning on screen with a Buzzer sounding off as an alarm to warn the surrounding, when the obstacle is no longer present, then the Vehicle goes back to Line following mode.</a:t>
            </a:r>
          </a:p>
          <a:p>
            <a:pPr>
              <a:lnSpc>
                <a:spcPct val="11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1985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0A58-96BA-5073-B5A2-EE97A768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Pictures:</a:t>
            </a:r>
          </a:p>
        </p:txBody>
      </p:sp>
      <p:pic>
        <p:nvPicPr>
          <p:cNvPr id="6" name="Content Placeholder 5" descr="A robot on a green mat&#10;&#10;Description automatically generated">
            <a:extLst>
              <a:ext uri="{FF2B5EF4-FFF2-40B4-BE49-F238E27FC236}">
                <a16:creationId xmlns:a16="http://schemas.microsoft.com/office/drawing/2014/main" id="{D6F05C34-DB86-62F8-EAEE-DD02D21BE0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27" y="2633663"/>
            <a:ext cx="4754033" cy="3565525"/>
          </a:xfrm>
        </p:spPr>
      </p:pic>
      <p:pic>
        <p:nvPicPr>
          <p:cNvPr id="8" name="Content Placeholder 7" descr="A machine with wires and a screen">
            <a:extLst>
              <a:ext uri="{FF2B5EF4-FFF2-40B4-BE49-F238E27FC236}">
                <a16:creationId xmlns:a16="http://schemas.microsoft.com/office/drawing/2014/main" id="{04A332A0-5CF2-205B-4DAA-34153E3EA4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908" y="2633663"/>
            <a:ext cx="4754033" cy="3565525"/>
          </a:xfrm>
        </p:spPr>
      </p:pic>
    </p:spTree>
    <p:extLst>
      <p:ext uri="{BB962C8B-B14F-4D97-AF65-F5344CB8AC3E}">
        <p14:creationId xmlns:p14="http://schemas.microsoft.com/office/powerpoint/2010/main" val="117658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C766-FD71-100A-7E77-F0E7C15E9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707A4-F832-018E-EC93-6BE755346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Basel Mohamed Mostafa Sayed</a:t>
            </a:r>
          </a:p>
          <a:p>
            <a:r>
              <a:rPr lang="en-US" dirty="0"/>
              <a:t>Group number: D75-online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baselmohamed802@gmail.com</a:t>
            </a:r>
            <a:endParaRPr lang="en-US" dirty="0"/>
          </a:p>
          <a:p>
            <a:r>
              <a:rPr lang="en-US" dirty="0"/>
              <a:t>LinkedIn Profile: </a:t>
            </a:r>
            <a:r>
              <a:rPr lang="en-US" b="0" i="0" dirty="0">
                <a:effectLst/>
                <a:latin typeface="-apple-system"/>
              </a:rPr>
              <a:t>www.linkedin.com/in/basel-sayed-b11534243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08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ashVTI">
  <a:themeElements>
    <a:clrScheme name="AnalogousFromDarkSeedLeftStep">
      <a:dk1>
        <a:srgbClr val="000000"/>
      </a:dk1>
      <a:lt1>
        <a:srgbClr val="FFFFFF"/>
      </a:lt1>
      <a:dk2>
        <a:srgbClr val="2F1B2F"/>
      </a:dk2>
      <a:lt2>
        <a:srgbClr val="F0F3F2"/>
      </a:lt2>
      <a:accent1>
        <a:srgbClr val="E72989"/>
      </a:accent1>
      <a:accent2>
        <a:srgbClr val="D517C6"/>
      </a:accent2>
      <a:accent3>
        <a:srgbClr val="A629E7"/>
      </a:accent3>
      <a:accent4>
        <a:srgbClr val="542AD8"/>
      </a:accent4>
      <a:accent5>
        <a:srgbClr val="294AE7"/>
      </a:accent5>
      <a:accent6>
        <a:srgbClr val="1787D5"/>
      </a:accent6>
      <a:hlink>
        <a:srgbClr val="3F40BF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205</TotalTime>
  <Words>377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-apple-system</vt:lpstr>
      <vt:lpstr>Arial</vt:lpstr>
      <vt:lpstr>Grandview Display</vt:lpstr>
      <vt:lpstr>DashVTI</vt:lpstr>
      <vt:lpstr>Line following – Obstacle detection and Collision prevention Robot</vt:lpstr>
      <vt:lpstr>Project description:</vt:lpstr>
      <vt:lpstr>Proteus Simulation:</vt:lpstr>
      <vt:lpstr>Project connections and Schematic:</vt:lpstr>
      <vt:lpstr>PCB designed and ready for printing</vt:lpstr>
      <vt:lpstr>Components Needed:</vt:lpstr>
      <vt:lpstr>How it works:</vt:lpstr>
      <vt:lpstr>Pictures:</vt:lpstr>
      <vt:lpstr>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eng.2021001</dc:creator>
  <cp:lastModifiedBy>eng.2021001</cp:lastModifiedBy>
  <cp:revision>18</cp:revision>
  <dcterms:created xsi:type="dcterms:W3CDTF">2024-12-02T13:08:35Z</dcterms:created>
  <dcterms:modified xsi:type="dcterms:W3CDTF">2024-12-28T08:48:08Z</dcterms:modified>
</cp:coreProperties>
</file>