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48" r:id="rId2"/>
  </p:sldMasterIdLst>
  <p:notesMasterIdLst>
    <p:notesMasterId r:id="rId13"/>
  </p:notesMasterIdLst>
  <p:sldIdLst>
    <p:sldId id="256" r:id="rId3"/>
    <p:sldId id="267" r:id="rId4"/>
    <p:sldId id="262" r:id="rId5"/>
    <p:sldId id="265" r:id="rId6"/>
    <p:sldId id="266" r:id="rId7"/>
    <p:sldId id="269" r:id="rId8"/>
    <p:sldId id="270" r:id="rId9"/>
    <p:sldId id="271" r:id="rId10"/>
    <p:sldId id="272" r:id="rId11"/>
    <p:sldId id="257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AF2A1D-A1CD-E93F-F90B-9C790C3016B0}" v="24" dt="2019-04-24T08:33:44.875"/>
    <p1510:client id="{6EF9A8A2-1DF7-D139-3FDD-61346276BFD8}" v="464" dt="2019-04-24T09:28:23.958"/>
    <p1510:client id="{6658B88D-6E5E-A142-CE86-C96F779C7B47}" v="14" dt="2019-04-24T13:51:18.705"/>
    <p1510:client id="{5D88B84F-8825-5FD9-1B5D-9D517941FA5B}" v="83" dt="2019-04-24T11:27:33.872"/>
    <p1510:client id="{F1B7E1DE-DDFF-438B-A85F-7E7E1212C597}" v="18" dt="2019-04-24T15:08:02.972"/>
    <p1510:client id="{F876860F-45C6-76B5-4429-FE2CE8F2AA17}" v="732" dt="2019-04-24T14:30:53.023"/>
    <p1510:client id="{DFC362CE-9652-47A6-2D4F-D1A697D99608}" v="31" dt="2019-04-24T14:32:19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ABC8F-8B30-470A-A682-6B5F4552A61C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253FC-DCBF-4646-8004-247AD370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0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253FC-DCBF-4646-8004-247AD370C1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1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7220-0944-4F46-8214-18CEEE6AE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CE992-87A5-4A8F-8101-112A2983E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1E935-B324-4BC1-A327-991ED7BE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5831-7ED4-4BA3-8C7E-DF3E87E5F52F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15E20-B17F-45C7-80DF-7CE053BE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D8940-7E68-4BBB-9AE4-C38BE42D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A46F-BB41-447B-B609-43EA3ACA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E479-60E5-4CD8-B237-ACE2FCC7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205B7-81A3-4300-BA6B-577BF8B84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AA7A7-8A2A-49AE-A57B-BEA070CA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5831-7ED4-4BA3-8C7E-DF3E87E5F52F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9FAEB-6DFE-4DE0-87EB-5B492358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740D-1F6E-449F-91CD-5A851B11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A46F-BB41-447B-B609-43EA3ACA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6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BB8C5-3349-43E5-A648-2DC3CC7D9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37F8F-BA2E-4616-BE19-9D973C64B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CF11A-B90E-4E12-97BB-0AEC1677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5831-7ED4-4BA3-8C7E-DF3E87E5F52F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53F-45FD-417D-BF21-8C6FB900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C2BC5-CB37-4DC9-96E5-4DE55F2C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A46F-BB41-447B-B609-43EA3ACA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40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C42D-9DDC-4E71-97F6-5BDD110B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4B1A-D78B-4C9E-810E-4FEDF45FF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70C0D-DEAD-478C-9EFE-288BE8C5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5831-7ED4-4BA3-8C7E-DF3E87E5F52F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B225C-1221-489B-A31D-7F96615C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4407A-2CAC-478A-872E-2C1F12A2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A46F-BB41-447B-B609-43EA3ACA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38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65E9-E5FF-49D4-9B20-2C0CB9B5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5270E-63D9-43BC-9D2B-A6116A139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02D84-6F11-4EFA-97E5-23F2A214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5831-7ED4-4BA3-8C7E-DF3E87E5F52F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BA861-38EF-4568-97E2-48316454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C1001-EB9B-449A-8FF3-3E033CFD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A46F-BB41-447B-B609-43EA3ACA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8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8208-A91B-4269-98B5-D50D51CB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D4097-14C4-42DA-8795-C794D078C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1C812-6F8F-4972-817B-ED97C9101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86C8D-B3C2-4437-92B6-F331EFA0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5831-7ED4-4BA3-8C7E-DF3E87E5F52F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C92DA-EF6E-4D16-B6BE-30B5774B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917BA-F1CF-4A3A-AC9E-31C70971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A46F-BB41-447B-B609-43EA3ACA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0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BF96-57DA-4397-B12A-35B46708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F5A63-D691-472B-BED1-66CE79C0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5314F-A302-432A-9A0A-C8E418C21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B2772-6197-4385-939D-BD87A0D8B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1493C-B00F-4ACC-AD6E-BFC2CC7B1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C3281-4386-4E0D-B7EE-08C20B08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5831-7ED4-4BA3-8C7E-DF3E87E5F52F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1A338-EDA9-42CD-A6B1-72E3E4A2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26B6D-AD8C-453A-AC8E-0170B210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A46F-BB41-447B-B609-43EA3ACA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0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8505-7FB5-45D3-92B6-3D26FD7C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98882-9B13-458E-9430-895EDF71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5831-7ED4-4BA3-8C7E-DF3E87E5F52F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80DE-FA1B-48E9-9DB9-2598C8C0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3B5F5-B0CD-42F1-84CA-2296CEB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A46F-BB41-447B-B609-43EA3ACA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2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FEE64-33AE-4217-AC8E-58C70E55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5831-7ED4-4BA3-8C7E-DF3E87E5F52F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62A94-D484-4426-B801-F6916AA6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DEFD2-53F6-4A05-A27F-5E858FBC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A46F-BB41-447B-B609-43EA3ACA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9C93-2892-4383-9799-A9C11ADE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5BC8-6CFF-4EE1-B72A-4E39EBE0D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5199B-608C-4B5F-A2FC-04FB0D005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1CF68-139A-4DC5-A40B-B7C87D7D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5831-7ED4-4BA3-8C7E-DF3E87E5F52F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92645-0CA1-4023-97A5-A3973CDD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F00-E5FE-4A9E-A941-129D3F95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A46F-BB41-447B-B609-43EA3ACA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4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211F-DB48-4622-94C3-E277C3A5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8D0DA-02A8-46D6-BE10-7D10DFB42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FC2BD-838E-4D46-9443-441700298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C37FD-E2E9-4C96-BA78-1DEAA6A6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5831-7ED4-4BA3-8C7E-DF3E87E5F52F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DF93F-6573-4BB4-83E3-4AD37CF3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EBF2D-97E4-4EA3-A37C-0F350894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A46F-BB41-447B-B609-43EA3ACA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1BEBA-880C-4D23-8067-92AEC054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E8BBB-353D-4347-B476-244B05D86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C862-4792-465F-B30E-7F8774F42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25831-7ED4-4BA3-8C7E-DF3E87E5F52F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13F9A-9917-434E-B39F-B6BC756DE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655F-D51E-4D8B-A2BA-97ABABB3E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9A46F-BB41-447B-B609-43EA3ACA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1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cs-CZ" sz="6600">
                <a:solidFill>
                  <a:srgbClr val="FFFFFF"/>
                </a:solidFill>
                <a:cs typeface="Calibri Light"/>
              </a:rPr>
              <a:t>IKR projekt</a:t>
            </a:r>
            <a:endParaRPr lang="cs-CZ" sz="6600">
              <a:solidFill>
                <a:srgbClr val="FFFFFF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04484" y="5110920"/>
            <a:ext cx="9416898" cy="9186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cs-CZ" sz="2500" dirty="0">
                <a:solidFill>
                  <a:srgbClr val="000000"/>
                </a:solidFill>
                <a:cs typeface="Calibri"/>
              </a:rPr>
              <a:t>Tomáš </a:t>
            </a:r>
            <a:r>
              <a:rPr lang="cs-CZ" sz="2500" dirty="0" err="1">
                <a:solidFill>
                  <a:srgbClr val="000000"/>
                </a:solidFill>
                <a:cs typeface="Calibri"/>
              </a:rPr>
              <a:t>Dacík</a:t>
            </a:r>
            <a:endParaRPr lang="cs-CZ" sz="2500" dirty="0">
              <a:solidFill>
                <a:srgbClr val="000000"/>
              </a:solidFill>
              <a:cs typeface="Calibri"/>
            </a:endParaRPr>
          </a:p>
          <a:p>
            <a:pPr algn="l"/>
            <a:r>
              <a:rPr lang="cs-CZ" sz="2500" dirty="0">
                <a:solidFill>
                  <a:srgbClr val="000000"/>
                </a:solidFill>
                <a:cs typeface="Calibri"/>
              </a:rPr>
              <a:t>Adam </a:t>
            </a:r>
            <a:r>
              <a:rPr lang="cs-CZ" sz="2500" dirty="0" err="1">
                <a:solidFill>
                  <a:srgbClr val="000000"/>
                </a:solidFill>
                <a:cs typeface="Calibri"/>
              </a:rPr>
              <a:t>Pankuch</a:t>
            </a:r>
            <a:endParaRPr lang="cs-CZ" sz="2500" dirty="0">
              <a:solidFill>
                <a:srgbClr val="000000"/>
              </a:solidFill>
              <a:cs typeface="Calibri"/>
            </a:endParaRPr>
          </a:p>
          <a:p>
            <a:pPr algn="l"/>
            <a:r>
              <a:rPr lang="cs-CZ" sz="2500" dirty="0">
                <a:solidFill>
                  <a:srgbClr val="000000"/>
                </a:solidFill>
                <a:cs typeface="Calibri"/>
              </a:rPr>
              <a:t>Daniel Konečný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90F1A94-FE6E-479A-A6C8-D74F2B9C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dirty="0" err="1">
                <a:solidFill>
                  <a:srgbClr val="FFFFFF"/>
                </a:solidFill>
                <a:cs typeface="Calibri Light"/>
              </a:rPr>
              <a:t>Gaussian</a:t>
            </a:r>
            <a:r>
              <a:rPr lang="cs-CZ" sz="4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cs-CZ" sz="4000" dirty="0" err="1">
                <a:solidFill>
                  <a:srgbClr val="FFFFFF"/>
                </a:solidFill>
                <a:cs typeface="Calibri Light"/>
              </a:rPr>
              <a:t>mixture</a:t>
            </a:r>
            <a:r>
              <a:rPr lang="cs-CZ" sz="4000" dirty="0">
                <a:solidFill>
                  <a:srgbClr val="FFFFFF"/>
                </a:solidFill>
                <a:cs typeface="Calibri Light"/>
              </a:rPr>
              <a:t> model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 (GMM)</a:t>
            </a:r>
            <a:endParaRPr lang="cs-CZ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6CACCC-6629-4104-8DD0-C55DFB0C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076" y="3594674"/>
            <a:ext cx="10081641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cs-CZ" dirty="0">
                <a:cs typeface="Calibri"/>
              </a:rPr>
              <a:t>Extrakce MFCC</a:t>
            </a:r>
          </a:p>
          <a:p>
            <a:pPr>
              <a:buFont typeface="Arial"/>
              <a:buChar char="•"/>
            </a:pPr>
            <a:r>
              <a:rPr lang="cs-CZ" dirty="0">
                <a:cs typeface="Calibri"/>
              </a:rPr>
              <a:t>GMM pro každou třídu (30 komponent)</a:t>
            </a:r>
          </a:p>
          <a:p>
            <a:pPr>
              <a:buFont typeface="Arial"/>
              <a:buChar char="•"/>
            </a:pPr>
            <a:r>
              <a:rPr lang="en-US" dirty="0" err="1">
                <a:cs typeface="Calibri"/>
              </a:rPr>
              <a:t>Výsledek</a:t>
            </a:r>
            <a:r>
              <a:rPr lang="en-US" dirty="0">
                <a:cs typeface="Calibri"/>
              </a:rPr>
              <a:t>: 83,6 %</a:t>
            </a:r>
          </a:p>
          <a:p>
            <a:pPr>
              <a:buFont typeface="Arial"/>
              <a:buChar char="•"/>
            </a:pPr>
            <a:r>
              <a:rPr lang="cs-CZ" dirty="0">
                <a:cs typeface="Calibri"/>
              </a:rPr>
              <a:t>Vylepšení:</a:t>
            </a:r>
          </a:p>
          <a:p>
            <a:pPr lvl="1">
              <a:buFont typeface="Arial"/>
              <a:buChar char="•"/>
            </a:pPr>
            <a:r>
              <a:rPr lang="cs-CZ" dirty="0">
                <a:cs typeface="Calibri"/>
              </a:rPr>
              <a:t>Zmenšení apriorních pravděpodobností pro příliš časté třídy</a:t>
            </a:r>
          </a:p>
          <a:p>
            <a:pPr>
              <a:buFont typeface="Arial"/>
              <a:buChar char="•"/>
            </a:pPr>
            <a:endParaRPr lang="cs-CZ" dirty="0">
              <a:cs typeface="Calibri"/>
            </a:endParaRPr>
          </a:p>
          <a:p>
            <a:pPr>
              <a:buFont typeface="Arial"/>
              <a:buChar char="•"/>
            </a:pPr>
            <a:endParaRPr lang="cs-CZ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cs typeface="Calibri"/>
            </a:endParaRPr>
          </a:p>
          <a:p>
            <a:endParaRPr lang="cs-CZ" sz="20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01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90F1A94-FE6E-479A-A6C8-D74F2B9C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>
                <a:solidFill>
                  <a:srgbClr val="FFFFFF"/>
                </a:solidFill>
                <a:cs typeface="Calibri Light"/>
              </a:rPr>
              <a:t>Deep transfer learning</a:t>
            </a:r>
            <a:endParaRPr lang="cs-CZ" sz="400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6CACCC-6629-4104-8DD0-C55DFB0C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18296"/>
            <a:ext cx="9833548" cy="26939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cs-CZ">
                <a:solidFill>
                  <a:srgbClr val="000000"/>
                </a:solidFill>
                <a:cs typeface="Calibri"/>
              </a:rPr>
              <a:t>Technika, </a:t>
            </a:r>
            <a:r>
              <a:rPr lang="cs-CZ" err="1">
                <a:solidFill>
                  <a:srgbClr val="000000"/>
                </a:solidFill>
                <a:cs typeface="Calibri"/>
              </a:rPr>
              <a:t>pri</a:t>
            </a:r>
            <a:r>
              <a:rPr lang="cs-CZ">
                <a:solidFill>
                  <a:srgbClr val="000000"/>
                </a:solidFill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cs typeface="Calibri"/>
              </a:rPr>
              <a:t>ktorej</a:t>
            </a:r>
            <a:r>
              <a:rPr lang="cs-CZ">
                <a:solidFill>
                  <a:srgbClr val="000000"/>
                </a:solidFill>
                <a:cs typeface="Calibri"/>
              </a:rPr>
              <a:t> je model trénovaný na jednu úlohu </a:t>
            </a:r>
            <a:r>
              <a:rPr lang="cs-CZ" err="1">
                <a:solidFill>
                  <a:srgbClr val="000000"/>
                </a:solidFill>
                <a:cs typeface="Calibri"/>
              </a:rPr>
              <a:t>prispôsobený</a:t>
            </a:r>
            <a:r>
              <a:rPr lang="cs-CZ">
                <a:solidFill>
                  <a:srgbClr val="000000"/>
                </a:solidFill>
                <a:cs typeface="Calibri"/>
              </a:rPr>
              <a:t> a využitý znovu na </a:t>
            </a:r>
            <a:r>
              <a:rPr lang="cs-CZ" err="1">
                <a:solidFill>
                  <a:srgbClr val="000000"/>
                </a:solidFill>
                <a:cs typeface="Calibri"/>
              </a:rPr>
              <a:t>inú</a:t>
            </a:r>
            <a:r>
              <a:rPr lang="cs-CZ">
                <a:solidFill>
                  <a:srgbClr val="000000"/>
                </a:solidFill>
                <a:cs typeface="Calibri"/>
              </a:rPr>
              <a:t> </a:t>
            </a:r>
            <a:r>
              <a:rPr lang="cs-CZ" err="1">
                <a:solidFill>
                  <a:srgbClr val="000000"/>
                </a:solidFill>
                <a:cs typeface="Calibri"/>
              </a:rPr>
              <a:t>podobnú</a:t>
            </a:r>
            <a:r>
              <a:rPr lang="cs-CZ">
                <a:solidFill>
                  <a:srgbClr val="000000"/>
                </a:solidFill>
                <a:cs typeface="Calibri"/>
              </a:rPr>
              <a:t> úlohu.</a:t>
            </a:r>
          </a:p>
          <a:p>
            <a:pPr marL="0" indent="0">
              <a:buNone/>
            </a:pPr>
            <a:endParaRPr lang="cs-CZ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cs-CZ">
                <a:solidFill>
                  <a:srgbClr val="000000"/>
                </a:solidFill>
                <a:cs typeface="Calibri"/>
              </a:rPr>
              <a:t>Základné </a:t>
            </a:r>
            <a:r>
              <a:rPr lang="cs-CZ" err="1">
                <a:solidFill>
                  <a:srgbClr val="000000"/>
                </a:solidFill>
                <a:cs typeface="Calibri"/>
              </a:rPr>
              <a:t>prístupy</a:t>
            </a:r>
            <a:r>
              <a:rPr lang="cs-CZ">
                <a:solidFill>
                  <a:srgbClr val="000000"/>
                </a:solidFill>
                <a:cs typeface="Calibri"/>
              </a:rPr>
              <a:t>:</a:t>
            </a:r>
          </a:p>
          <a:p>
            <a:pPr marL="514350" indent="-514350">
              <a:buAutoNum type="arabicPeriod"/>
            </a:pPr>
            <a:r>
              <a:rPr lang="cs-CZ">
                <a:solidFill>
                  <a:srgbClr val="000000"/>
                </a:solidFill>
              </a:rPr>
              <a:t>Fine </a:t>
            </a:r>
            <a:r>
              <a:rPr lang="cs-CZ" err="1">
                <a:solidFill>
                  <a:srgbClr val="000000"/>
                </a:solidFill>
              </a:rPr>
              <a:t>tuning</a:t>
            </a:r>
            <a:r>
              <a:rPr lang="cs-CZ">
                <a:solidFill>
                  <a:srgbClr val="000000"/>
                </a:solidFill>
              </a:rPr>
              <a:t> </a:t>
            </a:r>
            <a:r>
              <a:rPr lang="cs-CZ" err="1">
                <a:solidFill>
                  <a:srgbClr val="000000"/>
                </a:solidFill>
              </a:rPr>
              <a:t>pre-trained</a:t>
            </a:r>
            <a:r>
              <a:rPr lang="cs-CZ">
                <a:solidFill>
                  <a:srgbClr val="000000"/>
                </a:solidFill>
              </a:rPr>
              <a:t> </a:t>
            </a:r>
            <a:r>
              <a:rPr lang="cs-CZ" err="1">
                <a:solidFill>
                  <a:srgbClr val="000000"/>
                </a:solidFill>
              </a:rPr>
              <a:t>models</a:t>
            </a:r>
            <a:endParaRPr lang="cs-CZ">
              <a:solidFill>
                <a:srgbClr val="000000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cs-CZ" err="1">
                <a:solidFill>
                  <a:srgbClr val="000000"/>
                </a:solidFill>
                <a:cs typeface="Calibri"/>
              </a:rPr>
              <a:t>Pre-trained</a:t>
            </a:r>
            <a:r>
              <a:rPr lang="cs-CZ">
                <a:solidFill>
                  <a:srgbClr val="000000"/>
                </a:solidFill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cs typeface="Calibri"/>
              </a:rPr>
              <a:t>models</a:t>
            </a:r>
            <a:r>
              <a:rPr lang="cs-CZ">
                <a:solidFill>
                  <a:srgbClr val="000000"/>
                </a:solidFill>
                <a:cs typeface="Calibri"/>
              </a:rPr>
              <a:t> as </a:t>
            </a:r>
            <a:r>
              <a:rPr lang="cs-CZ" err="1">
                <a:solidFill>
                  <a:srgbClr val="000000"/>
                </a:solidFill>
                <a:cs typeface="Calibri"/>
              </a:rPr>
              <a:t>feature</a:t>
            </a:r>
            <a:r>
              <a:rPr lang="cs-CZ">
                <a:solidFill>
                  <a:srgbClr val="000000"/>
                </a:solidFill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cs typeface="Calibri"/>
              </a:rPr>
              <a:t>extractors</a:t>
            </a:r>
          </a:p>
          <a:p>
            <a:endParaRPr lang="cs-CZ" sz="20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70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90F1A94-FE6E-479A-A6C8-D74F2B9C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err="1">
                <a:solidFill>
                  <a:srgbClr val="FFFFFF"/>
                </a:solidFill>
                <a:cs typeface="Calibri Light"/>
              </a:rPr>
              <a:t>Pre-trained</a:t>
            </a:r>
            <a:r>
              <a:rPr lang="cs-CZ" sz="4000">
                <a:solidFill>
                  <a:srgbClr val="FFFFFF"/>
                </a:solidFill>
                <a:cs typeface="Calibri Light"/>
              </a:rPr>
              <a:t> model: VGG -Face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6CACCC-6629-4104-8DD0-C55DFB0C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44877"/>
            <a:ext cx="487168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22 </a:t>
            </a:r>
            <a:r>
              <a:rPr lang="cs-CZ" err="1"/>
              <a:t>vrstiev</a:t>
            </a:r>
            <a:r>
              <a:rPr lang="cs-CZ"/>
              <a:t> (37 </a:t>
            </a:r>
            <a:r>
              <a:rPr lang="cs-CZ" err="1"/>
              <a:t>jednotiek</a:t>
            </a:r>
            <a:r>
              <a:rPr lang="cs-CZ"/>
              <a:t>)</a:t>
            </a:r>
            <a:endParaRPr lang="cs-CZ">
              <a:cs typeface="Calibri"/>
            </a:endParaRPr>
          </a:p>
          <a:p>
            <a:r>
              <a:rPr lang="cs-CZ"/>
              <a:t>Vstup: 224</a:t>
            </a:r>
            <a:r>
              <a:rPr lang="cs-CZ">
                <a:cs typeface="Calibri"/>
              </a:rPr>
              <a:t> x 224 x 3 obraz</a:t>
            </a:r>
            <a:endParaRPr lang="en-US">
              <a:cs typeface="Calibri"/>
            </a:endParaRPr>
          </a:p>
          <a:p>
            <a:r>
              <a:rPr lang="cs-CZ">
                <a:cs typeface="Calibri"/>
              </a:rPr>
              <a:t>Výstup: 1 x 2622 vektor</a:t>
            </a:r>
            <a:endParaRPr lang="cs-CZ"/>
          </a:p>
          <a:p>
            <a:endParaRPr lang="cs-CZ" sz="200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E55355AD-76A2-47C4-866A-88BB3843E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446" y="4635547"/>
            <a:ext cx="7492407" cy="1644998"/>
          </a:xfrm>
          <a:prstGeom prst="rect">
            <a:avLst/>
          </a:prstGeom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1B04B13D-D9B7-40BC-9A92-EE91C6CA385B}"/>
              </a:ext>
            </a:extLst>
          </p:cNvPr>
          <p:cNvSpPr txBox="1">
            <a:spLocks/>
          </p:cNvSpPr>
          <p:nvPr/>
        </p:nvSpPr>
        <p:spPr>
          <a:xfrm>
            <a:off x="6142859" y="2846649"/>
            <a:ext cx="4871688" cy="2693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/>
              <a:t>Trénovaný</a:t>
            </a:r>
            <a:r>
              <a:rPr lang="cs-CZ">
                <a:cs typeface="Calibri"/>
              </a:rPr>
              <a:t> na 2.6M fotkách 2622 </a:t>
            </a:r>
            <a:r>
              <a:rPr lang="cs-CZ" err="1">
                <a:cs typeface="Calibri"/>
              </a:rPr>
              <a:t>celebrít</a:t>
            </a:r>
            <a:endParaRPr lang="cs-CZ" err="1"/>
          </a:p>
          <a:p>
            <a:r>
              <a:rPr lang="cs-CZ">
                <a:solidFill>
                  <a:srgbClr val="000000"/>
                </a:solidFill>
                <a:cs typeface="Calibri"/>
              </a:rPr>
              <a:t>Rozlišuje </a:t>
            </a:r>
            <a:r>
              <a:rPr lang="cs-CZ" err="1">
                <a:solidFill>
                  <a:srgbClr val="000000"/>
                </a:solidFill>
                <a:cs typeface="Calibri"/>
              </a:rPr>
              <a:t>medzi</a:t>
            </a:r>
            <a:r>
              <a:rPr lang="cs-CZ">
                <a:solidFill>
                  <a:srgbClr val="000000"/>
                </a:solidFill>
                <a:cs typeface="Calibri"/>
              </a:rPr>
              <a:t> 2622 </a:t>
            </a:r>
            <a:r>
              <a:rPr lang="cs-CZ" err="1">
                <a:solidFill>
                  <a:srgbClr val="000000"/>
                </a:solidFill>
                <a:cs typeface="Calibri"/>
              </a:rPr>
              <a:t>ľudmi</a:t>
            </a:r>
          </a:p>
          <a:p>
            <a:endParaRPr lang="cs-CZ" sz="20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32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90F1A94-FE6E-479A-A6C8-D74F2B9C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>
                <a:solidFill>
                  <a:schemeClr val="bg1"/>
                </a:solidFill>
                <a:cs typeface="Calibri Light"/>
              </a:rPr>
              <a:t>Fine </a:t>
            </a:r>
            <a:r>
              <a:rPr lang="cs-CZ" sz="4000" err="1">
                <a:solidFill>
                  <a:schemeClr val="bg1"/>
                </a:solidFill>
                <a:cs typeface="Calibri Light"/>
              </a:rPr>
              <a:t>tuning</a:t>
            </a:r>
            <a:r>
              <a:rPr lang="cs-CZ" sz="4000">
                <a:solidFill>
                  <a:schemeClr val="bg1"/>
                </a:solidFill>
                <a:cs typeface="Calibri Light"/>
              </a:rPr>
              <a:t> </a:t>
            </a:r>
            <a:r>
              <a:rPr lang="cs-CZ" sz="4000" err="1">
                <a:solidFill>
                  <a:schemeClr val="bg1"/>
                </a:solidFill>
                <a:cs typeface="Calibri Light"/>
              </a:rPr>
              <a:t>of</a:t>
            </a:r>
            <a:r>
              <a:rPr lang="cs-CZ" sz="4000">
                <a:solidFill>
                  <a:schemeClr val="bg1"/>
                </a:solidFill>
                <a:cs typeface="Calibri Light"/>
              </a:rPr>
              <a:t> VGG-Face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6CACCC-6629-4104-8DD0-C55DFB0C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44877"/>
            <a:ext cx="8292437" cy="3517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"</a:t>
            </a:r>
            <a:r>
              <a:rPr lang="cs-CZ" dirty="0" err="1">
                <a:cs typeface="Calibri"/>
              </a:rPr>
              <a:t>Zmrazenie</a:t>
            </a:r>
            <a:r>
              <a:rPr lang="cs-CZ" dirty="0">
                <a:cs typeface="Calibri"/>
              </a:rPr>
              <a:t>" </a:t>
            </a:r>
            <a:r>
              <a:rPr lang="cs-CZ" dirty="0" err="1">
                <a:cs typeface="Calibri"/>
              </a:rPr>
              <a:t>všetkých</a:t>
            </a:r>
            <a:r>
              <a:rPr lang="cs-CZ" dirty="0">
                <a:cs typeface="Calibri"/>
              </a:rPr>
              <a:t> </a:t>
            </a:r>
            <a:r>
              <a:rPr lang="cs-CZ" dirty="0" err="1">
                <a:cs typeface="Calibri"/>
              </a:rPr>
              <a:t>vrstiev</a:t>
            </a:r>
            <a:r>
              <a:rPr lang="cs-CZ" dirty="0">
                <a:cs typeface="Calibri"/>
              </a:rPr>
              <a:t> VGG-Face</a:t>
            </a:r>
          </a:p>
          <a:p>
            <a:r>
              <a:rPr lang="cs-CZ" dirty="0" err="1">
                <a:solidFill>
                  <a:srgbClr val="000000"/>
                </a:solidFill>
                <a:cs typeface="Calibri"/>
              </a:rPr>
              <a:t>Odstránenie</a:t>
            </a:r>
            <a:r>
              <a:rPr lang="cs-CZ" dirty="0">
                <a:solidFill>
                  <a:srgbClr val="000000"/>
                </a:solidFill>
                <a:cs typeface="Calibri"/>
              </a:rPr>
              <a:t> </a:t>
            </a:r>
            <a:r>
              <a:rPr lang="cs-CZ" dirty="0" err="1">
                <a:solidFill>
                  <a:srgbClr val="000000"/>
                </a:solidFill>
                <a:cs typeface="Calibri"/>
              </a:rPr>
              <a:t>softmax</a:t>
            </a:r>
            <a:r>
              <a:rPr lang="cs-CZ" dirty="0">
                <a:solidFill>
                  <a:srgbClr val="000000"/>
                </a:solidFill>
                <a:cs typeface="Calibri"/>
              </a:rPr>
              <a:t> a </a:t>
            </a:r>
            <a:r>
              <a:rPr lang="cs-CZ" dirty="0" err="1">
                <a:solidFill>
                  <a:srgbClr val="000000"/>
                </a:solidFill>
                <a:cs typeface="Calibri"/>
              </a:rPr>
              <a:t>pridanie</a:t>
            </a:r>
            <a:r>
              <a:rPr lang="cs-CZ" dirty="0">
                <a:solidFill>
                  <a:srgbClr val="000000"/>
                </a:solidFill>
                <a:cs typeface="Calibri"/>
              </a:rPr>
              <a:t> </a:t>
            </a:r>
            <a:r>
              <a:rPr lang="cs-CZ" dirty="0" err="1">
                <a:solidFill>
                  <a:srgbClr val="000000"/>
                </a:solidFill>
                <a:cs typeface="Calibri"/>
              </a:rPr>
              <a:t>Dense</a:t>
            </a:r>
            <a:r>
              <a:rPr lang="cs-CZ" dirty="0">
                <a:solidFill>
                  <a:srgbClr val="000000"/>
                </a:solidFill>
                <a:cs typeface="Calibri"/>
              </a:rPr>
              <a:t> 31 vrstvy</a:t>
            </a:r>
          </a:p>
          <a:p>
            <a:r>
              <a:rPr lang="cs-CZ" dirty="0" err="1">
                <a:solidFill>
                  <a:srgbClr val="000000"/>
                </a:solidFill>
                <a:cs typeface="Calibri"/>
              </a:rPr>
              <a:t>Pridanie</a:t>
            </a:r>
            <a:r>
              <a:rPr lang="cs-CZ" dirty="0">
                <a:solidFill>
                  <a:srgbClr val="000000"/>
                </a:solidFill>
                <a:cs typeface="Calibri"/>
              </a:rPr>
              <a:t> </a:t>
            </a:r>
            <a:r>
              <a:rPr lang="cs-CZ" dirty="0" err="1">
                <a:solidFill>
                  <a:srgbClr val="000000"/>
                </a:solidFill>
                <a:cs typeface="Calibri"/>
              </a:rPr>
              <a:t>softmax</a:t>
            </a:r>
            <a:r>
              <a:rPr lang="cs-CZ" dirty="0">
                <a:solidFill>
                  <a:srgbClr val="000000"/>
                </a:solidFill>
                <a:cs typeface="Calibri"/>
              </a:rPr>
              <a:t> za </a:t>
            </a:r>
            <a:r>
              <a:rPr lang="cs-CZ" dirty="0" err="1">
                <a:solidFill>
                  <a:srgbClr val="000000"/>
                </a:solidFill>
                <a:cs typeface="Calibri"/>
              </a:rPr>
              <a:t>Dense</a:t>
            </a:r>
            <a:r>
              <a:rPr lang="cs-CZ" dirty="0">
                <a:solidFill>
                  <a:srgbClr val="000000"/>
                </a:solidFill>
                <a:cs typeface="Calibri"/>
              </a:rPr>
              <a:t> 31</a:t>
            </a:r>
          </a:p>
          <a:p>
            <a:r>
              <a:rPr lang="cs-CZ" dirty="0">
                <a:solidFill>
                  <a:srgbClr val="000000"/>
                </a:solidFill>
                <a:cs typeface="Calibri"/>
              </a:rPr>
              <a:t>Výsledky: 93</a:t>
            </a:r>
            <a:r>
              <a:rPr lang="en-US" dirty="0">
                <a:solidFill>
                  <a:srgbClr val="000000"/>
                </a:solidFill>
                <a:cs typeface="Calibri"/>
              </a:rPr>
              <a:t>,</a:t>
            </a:r>
            <a:r>
              <a:rPr lang="cs-CZ" dirty="0">
                <a:solidFill>
                  <a:srgbClr val="000000"/>
                </a:solidFill>
                <a:cs typeface="Calibri"/>
              </a:rPr>
              <a:t>7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cs-CZ" dirty="0">
                <a:solidFill>
                  <a:srgbClr val="000000"/>
                </a:solidFill>
                <a:cs typeface="Calibri"/>
              </a:rPr>
              <a:t>% </a:t>
            </a:r>
          </a:p>
          <a:p>
            <a:r>
              <a:rPr lang="cs-CZ" dirty="0" err="1">
                <a:solidFill>
                  <a:srgbClr val="000000"/>
                </a:solidFill>
                <a:cs typeface="Calibri"/>
              </a:rPr>
              <a:t>Zlepšenie</a:t>
            </a:r>
            <a:r>
              <a:rPr lang="cs-CZ" dirty="0">
                <a:solidFill>
                  <a:srgbClr val="000000"/>
                </a:solidFill>
                <a:cs typeface="Calibri"/>
              </a:rPr>
              <a:t>: 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cs typeface="Calibri"/>
              </a:rPr>
              <a:t>odstránenie</a:t>
            </a:r>
            <a:r>
              <a:rPr lang="cs-CZ" dirty="0">
                <a:solidFill>
                  <a:srgbClr val="000000"/>
                </a:solidFill>
                <a:cs typeface="Calibri"/>
              </a:rPr>
              <a:t> / </a:t>
            </a:r>
            <a:r>
              <a:rPr lang="cs-CZ" dirty="0" err="1">
                <a:solidFill>
                  <a:srgbClr val="000000"/>
                </a:solidFill>
                <a:cs typeface="Calibri"/>
              </a:rPr>
              <a:t>pridanie</a:t>
            </a:r>
            <a:r>
              <a:rPr lang="cs-CZ" dirty="0">
                <a:solidFill>
                  <a:srgbClr val="000000"/>
                </a:solidFill>
                <a:cs typeface="Calibri"/>
              </a:rPr>
              <a:t> </a:t>
            </a:r>
            <a:r>
              <a:rPr lang="cs-CZ" dirty="0" err="1">
                <a:solidFill>
                  <a:srgbClr val="000000"/>
                </a:solidFill>
                <a:cs typeface="Calibri"/>
              </a:rPr>
              <a:t>viacerých</a:t>
            </a:r>
            <a:r>
              <a:rPr lang="cs-CZ" dirty="0">
                <a:solidFill>
                  <a:srgbClr val="000000"/>
                </a:solidFill>
                <a:cs typeface="Calibri"/>
              </a:rPr>
              <a:t> </a:t>
            </a:r>
            <a:r>
              <a:rPr lang="cs-CZ" dirty="0" err="1">
                <a:solidFill>
                  <a:srgbClr val="000000"/>
                </a:solidFill>
                <a:cs typeface="Calibri"/>
              </a:rPr>
              <a:t>vrstiev</a:t>
            </a:r>
            <a:endParaRPr lang="cs-CZ" dirty="0">
              <a:cs typeface="Calibri" panose="020F0502020204030204"/>
            </a:endParaRPr>
          </a:p>
          <a:p>
            <a:pPr lvl="1"/>
            <a:r>
              <a:rPr lang="cs-CZ" dirty="0" err="1">
                <a:solidFill>
                  <a:srgbClr val="000000"/>
                </a:solidFill>
                <a:cs typeface="Calibri"/>
              </a:rPr>
              <a:t>ladenie</a:t>
            </a:r>
            <a:r>
              <a:rPr lang="cs-CZ" dirty="0">
                <a:solidFill>
                  <a:srgbClr val="000000"/>
                </a:solidFill>
                <a:cs typeface="Calibri"/>
              </a:rPr>
              <a:t> </a:t>
            </a:r>
            <a:r>
              <a:rPr lang="cs-CZ" dirty="0" err="1">
                <a:solidFill>
                  <a:srgbClr val="000000"/>
                </a:solidFill>
                <a:cs typeface="Calibri"/>
              </a:rPr>
              <a:t>viacerých</a:t>
            </a:r>
            <a:r>
              <a:rPr lang="cs-CZ" dirty="0">
                <a:solidFill>
                  <a:srgbClr val="000000"/>
                </a:solidFill>
                <a:cs typeface="Calibri"/>
              </a:rPr>
              <a:t> </a:t>
            </a:r>
            <a:r>
              <a:rPr lang="cs-CZ" dirty="0" err="1">
                <a:solidFill>
                  <a:srgbClr val="000000"/>
                </a:solidFill>
                <a:cs typeface="Calibri"/>
              </a:rPr>
              <a:t>vrstiev</a:t>
            </a:r>
            <a:endParaRPr lang="cs-CZ" dirty="0">
              <a:solidFill>
                <a:srgbClr val="000000"/>
              </a:solidFill>
              <a:cs typeface="Calibri"/>
            </a:endParaRPr>
          </a:p>
          <a:p>
            <a:endParaRPr lang="cs-CZ" sz="20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7" name="Obrázek 4">
            <a:extLst>
              <a:ext uri="{FF2B5EF4-FFF2-40B4-BE49-F238E27FC236}">
                <a16:creationId xmlns:a16="http://schemas.microsoft.com/office/drawing/2014/main" id="{BD101F42-C5A1-47D5-AB02-98083CF2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75719" y="2743691"/>
            <a:ext cx="6303136" cy="138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5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90F1A94-FE6E-479A-A6C8-D74F2B9C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>
                <a:solidFill>
                  <a:schemeClr val="bg1"/>
                </a:solidFill>
                <a:cs typeface="Calibri Light"/>
              </a:rPr>
              <a:t>VGG-Face as </a:t>
            </a:r>
            <a:r>
              <a:rPr lang="cs-CZ" sz="4000" err="1">
                <a:solidFill>
                  <a:schemeClr val="bg1"/>
                </a:solidFill>
                <a:cs typeface="Calibri Light"/>
              </a:rPr>
              <a:t>feature</a:t>
            </a:r>
            <a:r>
              <a:rPr lang="cs-CZ" sz="4000">
                <a:solidFill>
                  <a:schemeClr val="bg1"/>
                </a:solidFill>
                <a:cs typeface="Calibri Light"/>
              </a:rPr>
              <a:t> </a:t>
            </a:r>
            <a:r>
              <a:rPr lang="cs-CZ" sz="4000" err="1">
                <a:solidFill>
                  <a:schemeClr val="bg1"/>
                </a:solidFill>
                <a:cs typeface="Calibri Light"/>
              </a:rPr>
              <a:t>extractor</a:t>
            </a:r>
            <a:endParaRPr lang="cs-CZ" err="1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6" name="Obrázek 4">
            <a:extLst>
              <a:ext uri="{FF2B5EF4-FFF2-40B4-BE49-F238E27FC236}">
                <a16:creationId xmlns:a16="http://schemas.microsoft.com/office/drawing/2014/main" id="{7B2604B2-8DBC-4EFB-8CEA-F07D553C6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75719" y="2743691"/>
            <a:ext cx="6303136" cy="1383670"/>
          </a:xfrm>
          <a:prstGeom prst="rect">
            <a:avLst/>
          </a:prstGeom>
        </p:spPr>
      </p:pic>
      <p:pic>
        <p:nvPicPr>
          <p:cNvPr id="3" name="Obrázek 3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6F3AB67B-28EB-4298-BF8C-5483D0AAE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844" y="3904970"/>
            <a:ext cx="6037230" cy="2298417"/>
          </a:xfrm>
          <a:prstGeom prst="rect">
            <a:avLst/>
          </a:prstGeom>
        </p:spPr>
      </p:pic>
      <p:pic>
        <p:nvPicPr>
          <p:cNvPr id="4" name="Obrázek 4">
            <a:extLst>
              <a:ext uri="{FF2B5EF4-FFF2-40B4-BE49-F238E27FC236}">
                <a16:creationId xmlns:a16="http://schemas.microsoft.com/office/drawing/2014/main" id="{2262B22A-0258-490E-8886-1D4F748CD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18" y="2617928"/>
            <a:ext cx="4126088" cy="298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6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90F1A94-FE6E-479A-A6C8-D74F2B9C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>
                <a:solidFill>
                  <a:schemeClr val="bg1"/>
                </a:solidFill>
                <a:cs typeface="Calibri Light"/>
              </a:rPr>
              <a:t>Support </a:t>
            </a:r>
            <a:r>
              <a:rPr lang="cs-CZ" sz="4000" err="1">
                <a:solidFill>
                  <a:schemeClr val="bg1"/>
                </a:solidFill>
                <a:cs typeface="Calibri Light"/>
              </a:rPr>
              <a:t>Vector</a:t>
            </a:r>
            <a:r>
              <a:rPr lang="cs-CZ" sz="4000">
                <a:solidFill>
                  <a:schemeClr val="bg1"/>
                </a:solidFill>
                <a:cs typeface="Calibri Light"/>
              </a:rPr>
              <a:t> </a:t>
            </a:r>
            <a:r>
              <a:rPr lang="cs-CZ" sz="4000" err="1">
                <a:solidFill>
                  <a:schemeClr val="bg1"/>
                </a:solidFill>
                <a:cs typeface="Calibri Light"/>
              </a:rPr>
              <a:t>Machine</a:t>
            </a:r>
            <a:r>
              <a:rPr lang="cs-CZ" sz="4000">
                <a:solidFill>
                  <a:schemeClr val="bg1"/>
                </a:solidFill>
                <a:cs typeface="Calibri Light"/>
              </a:rPr>
              <a:t> (SVM)</a:t>
            </a:r>
            <a:endParaRPr lang="cs-CZ">
              <a:solidFill>
                <a:schemeClr val="bg1"/>
              </a:solidFill>
            </a:endParaRPr>
          </a:p>
        </p:txBody>
      </p:sp>
      <p:pic>
        <p:nvPicPr>
          <p:cNvPr id="4" name="Obrázek 4" descr="Obsah obrázku mapa, obloha, text&#10;&#10;Popis vygenerovaný s vysokou mírou spolehlivosti">
            <a:extLst>
              <a:ext uri="{FF2B5EF4-FFF2-40B4-BE49-F238E27FC236}">
                <a16:creationId xmlns:a16="http://schemas.microsoft.com/office/drawing/2014/main" id="{D1179A8E-BD8C-43C9-92E1-653BECB9E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283" y="2937961"/>
            <a:ext cx="6096000" cy="3805959"/>
          </a:xfrm>
          <a:prstGeom prst="rect">
            <a:avLst/>
          </a:prstGeom>
        </p:spPr>
      </p:pic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AE035582-143B-4ECD-9E76-A2A5B8415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29" y="3282961"/>
            <a:ext cx="5417619" cy="3517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Lineární klasifikátor na oddělení binárních dat</a:t>
            </a:r>
            <a:endParaRPr lang="cs-CZ" dirty="0">
              <a:solidFill>
                <a:srgbClr val="000000"/>
              </a:solidFill>
              <a:cs typeface="Calibri"/>
            </a:endParaRPr>
          </a:p>
          <a:p>
            <a:r>
              <a:rPr lang="cs-CZ" dirty="0">
                <a:solidFill>
                  <a:srgbClr val="000000"/>
                </a:solidFill>
                <a:cs typeface="Calibri"/>
              </a:rPr>
              <a:t>Vhodný při malém množství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trénovacích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cs-CZ" dirty="0">
                <a:solidFill>
                  <a:srgbClr val="000000"/>
                </a:solidFill>
                <a:cs typeface="Calibri"/>
              </a:rPr>
              <a:t>dat</a:t>
            </a:r>
          </a:p>
          <a:p>
            <a:r>
              <a:rPr lang="cs-CZ" dirty="0">
                <a:solidFill>
                  <a:srgbClr val="000000"/>
                </a:solidFill>
                <a:cs typeface="Calibri"/>
              </a:rPr>
              <a:t>Časově a prostorově nenáročný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 err="1">
                <a:solidFill>
                  <a:srgbClr val="000000"/>
                </a:solidFill>
                <a:cs typeface="Calibri"/>
              </a:rPr>
              <a:t>Výsledek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VGG + SVM: 97,8 %</a:t>
            </a:r>
            <a:endParaRPr lang="cs-CZ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cs typeface="Calibri"/>
            </a:endParaRPr>
          </a:p>
          <a:p>
            <a:endParaRPr lang="cs-CZ" dirty="0">
              <a:solidFill>
                <a:srgbClr val="000000"/>
              </a:solidFill>
              <a:cs typeface="Calibri"/>
            </a:endParaRPr>
          </a:p>
          <a:p>
            <a:endParaRPr lang="cs-CZ" dirty="0">
              <a:solidFill>
                <a:srgbClr val="000000"/>
              </a:solidFill>
              <a:cs typeface="Calibri"/>
            </a:endParaRPr>
          </a:p>
          <a:p>
            <a:endParaRPr lang="cs-CZ" sz="20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70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90F1A94-FE6E-479A-A6C8-D74F2B9C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  <a:cs typeface="Calibri Light"/>
              </a:rPr>
              <a:t>SVM 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– Multi-class classification</a:t>
            </a:r>
            <a:endParaRPr lang="cs-CZ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1337DD20-C67F-446C-A6A9-0F42ED18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47" t="3786" r="51160" b="49742"/>
          <a:stretch/>
        </p:blipFill>
        <p:spPr>
          <a:xfrm>
            <a:off x="2250652" y="3835775"/>
            <a:ext cx="2724440" cy="2335387"/>
          </a:xfrm>
          <a:prstGeom prst="rect">
            <a:avLst/>
          </a:prstGeom>
        </p:spPr>
      </p:pic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64C80428-F8AC-431A-9DE3-DB785A3B9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2545" y="3165264"/>
            <a:ext cx="2802575" cy="539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>
                <a:solidFill>
                  <a:srgbClr val="000000"/>
                </a:solidFill>
                <a:cs typeface="Calibri"/>
              </a:rPr>
              <a:t>Jeden proti všem</a:t>
            </a:r>
            <a:endParaRPr lang="cs-CZ"/>
          </a:p>
          <a:p>
            <a:endParaRPr lang="cs-CZ">
              <a:solidFill>
                <a:srgbClr val="000000"/>
              </a:solidFill>
              <a:cs typeface="Calibri"/>
            </a:endParaRPr>
          </a:p>
          <a:p>
            <a:endParaRPr lang="cs-CZ">
              <a:solidFill>
                <a:srgbClr val="000000"/>
              </a:solidFill>
              <a:cs typeface="Calibri"/>
            </a:endParaRPr>
          </a:p>
          <a:p>
            <a:endParaRPr lang="cs-CZ" sz="20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3" name="Zástupný obsah 2">
            <a:extLst>
              <a:ext uri="{FF2B5EF4-FFF2-40B4-BE49-F238E27FC236}">
                <a16:creationId xmlns:a16="http://schemas.microsoft.com/office/drawing/2014/main" id="{93DBC29F-121A-44E5-99CF-BA929AB650F6}"/>
              </a:ext>
            </a:extLst>
          </p:cNvPr>
          <p:cNvSpPr txBox="1">
            <a:spLocks/>
          </p:cNvSpPr>
          <p:nvPr/>
        </p:nvSpPr>
        <p:spPr>
          <a:xfrm>
            <a:off x="1998376" y="3161799"/>
            <a:ext cx="3244188" cy="539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>
                <a:solidFill>
                  <a:srgbClr val="000000"/>
                </a:solidFill>
                <a:cs typeface="Calibri"/>
              </a:rPr>
              <a:t>Každý proti každému</a:t>
            </a:r>
          </a:p>
        </p:txBody>
      </p:sp>
      <p:pic>
        <p:nvPicPr>
          <p:cNvPr id="14" name="Obrázek 4" descr="Obsah obrázku text, mapa&#10;&#10;Popis vygenerovaný s velmi vysokou mírou spolehlivosti">
            <a:extLst>
              <a:ext uri="{FF2B5EF4-FFF2-40B4-BE49-F238E27FC236}">
                <a16:creationId xmlns:a16="http://schemas.microsoft.com/office/drawing/2014/main" id="{F3ABBC00-B7E6-4C09-A8B3-EF9DD943A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16" t="3614" r="6288" b="49914"/>
          <a:stretch/>
        </p:blipFill>
        <p:spPr>
          <a:xfrm>
            <a:off x="7316219" y="3835774"/>
            <a:ext cx="2764904" cy="233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90F1A94-FE6E-479A-A6C8-D74F2B9C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>
                <a:solidFill>
                  <a:schemeClr val="bg1"/>
                </a:solidFill>
                <a:cs typeface="Calibri Light"/>
              </a:rPr>
              <a:t>SVM – Kernel </a:t>
            </a:r>
            <a:r>
              <a:rPr lang="cs-CZ" err="1">
                <a:solidFill>
                  <a:schemeClr val="bg1"/>
                </a:solidFill>
                <a:cs typeface="Calibri Light"/>
              </a:rPr>
              <a:t>trick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1337DD20-C67F-446C-A6A9-0F42ED18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47" t="51207" r="51160" b="5172"/>
          <a:stretch/>
        </p:blipFill>
        <p:spPr>
          <a:xfrm>
            <a:off x="2250652" y="3982979"/>
            <a:ext cx="2724433" cy="2192104"/>
          </a:xfrm>
          <a:prstGeom prst="rect">
            <a:avLst/>
          </a:prstGeom>
        </p:spPr>
      </p:pic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64C80428-F8AC-431A-9DE3-DB785A3B9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5340" y="3165264"/>
            <a:ext cx="3105643" cy="539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err="1">
                <a:solidFill>
                  <a:srgbClr val="000000"/>
                </a:solidFill>
                <a:cs typeface="Calibri"/>
              </a:rPr>
              <a:t>Polynomial</a:t>
            </a:r>
            <a:r>
              <a:rPr lang="cs-CZ">
                <a:solidFill>
                  <a:srgbClr val="000000"/>
                </a:solidFill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cs typeface="Calibri"/>
              </a:rPr>
              <a:t>function</a:t>
            </a:r>
            <a:endParaRPr lang="cs-CZ" err="1"/>
          </a:p>
          <a:p>
            <a:endParaRPr lang="cs-CZ">
              <a:solidFill>
                <a:srgbClr val="000000"/>
              </a:solidFill>
              <a:cs typeface="Calibri"/>
            </a:endParaRPr>
          </a:p>
          <a:p>
            <a:endParaRPr lang="cs-CZ">
              <a:solidFill>
                <a:srgbClr val="000000"/>
              </a:solidFill>
              <a:cs typeface="Calibri"/>
            </a:endParaRPr>
          </a:p>
          <a:p>
            <a:endParaRPr lang="cs-CZ" sz="20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3" name="Zástupný obsah 2">
            <a:extLst>
              <a:ext uri="{FF2B5EF4-FFF2-40B4-BE49-F238E27FC236}">
                <a16:creationId xmlns:a16="http://schemas.microsoft.com/office/drawing/2014/main" id="{93DBC29F-121A-44E5-99CF-BA929AB650F6}"/>
              </a:ext>
            </a:extLst>
          </p:cNvPr>
          <p:cNvSpPr txBox="1">
            <a:spLocks/>
          </p:cNvSpPr>
          <p:nvPr/>
        </p:nvSpPr>
        <p:spPr>
          <a:xfrm>
            <a:off x="1998376" y="3161799"/>
            <a:ext cx="3244188" cy="539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err="1">
                <a:solidFill>
                  <a:srgbClr val="000000"/>
                </a:solidFill>
                <a:cs typeface="Calibri"/>
              </a:rPr>
              <a:t>Radial</a:t>
            </a:r>
            <a:r>
              <a:rPr lang="cs-CZ">
                <a:solidFill>
                  <a:srgbClr val="000000"/>
                </a:solidFill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cs typeface="Calibri"/>
              </a:rPr>
              <a:t>basis</a:t>
            </a:r>
            <a:r>
              <a:rPr lang="cs-CZ">
                <a:solidFill>
                  <a:srgbClr val="000000"/>
                </a:solidFill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cs typeface="Calibri"/>
              </a:rPr>
              <a:t>function</a:t>
            </a:r>
          </a:p>
        </p:txBody>
      </p:sp>
      <p:pic>
        <p:nvPicPr>
          <p:cNvPr id="14" name="Obrázek 4" descr="Obsah obrázku text, mapa&#10;&#10;Popis vygenerovaný s velmi vysokou mírou spolehlivosti">
            <a:extLst>
              <a:ext uri="{FF2B5EF4-FFF2-40B4-BE49-F238E27FC236}">
                <a16:creationId xmlns:a16="http://schemas.microsoft.com/office/drawing/2014/main" id="{F3ABBC00-B7E6-4C09-A8B3-EF9DD943A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000" t="50517" r="224" b="5000"/>
          <a:stretch/>
        </p:blipFill>
        <p:spPr>
          <a:xfrm>
            <a:off x="6961196" y="3939683"/>
            <a:ext cx="3475007" cy="223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1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90F1A94-FE6E-479A-A6C8-D74F2B9C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  <a:cs typeface="Calibri Light"/>
              </a:rPr>
              <a:t>Histogram </a:t>
            </a:r>
            <a:r>
              <a:rPr lang="cs-CZ" dirty="0" err="1">
                <a:solidFill>
                  <a:schemeClr val="bg1"/>
                </a:solidFill>
                <a:cs typeface="Calibri Light"/>
              </a:rPr>
              <a:t>of</a:t>
            </a:r>
            <a:r>
              <a:rPr lang="cs-CZ" dirty="0">
                <a:solidFill>
                  <a:schemeClr val="bg1"/>
                </a:solidFill>
                <a:cs typeface="Calibri Light"/>
              </a:rPr>
              <a:t> </a:t>
            </a:r>
            <a:r>
              <a:rPr lang="cs-CZ" dirty="0" err="1">
                <a:solidFill>
                  <a:schemeClr val="bg1"/>
                </a:solidFill>
                <a:cs typeface="Calibri Light"/>
              </a:rPr>
              <a:t>Oriented</a:t>
            </a:r>
            <a:r>
              <a:rPr lang="cs-CZ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cs-CZ" dirty="0" err="1">
                <a:solidFill>
                  <a:schemeClr val="bg1"/>
                </a:solidFill>
                <a:cs typeface="Calibri Light"/>
              </a:rPr>
              <a:t>Gradients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 (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HoG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)</a:t>
            </a:r>
            <a:endParaRPr lang="cs-CZ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6" name="Obrázek 8" descr="Obsah obrázku interiér, světlo, auto&#10;&#10;Popis vygenerovaný s vysokou mírou spolehlivosti">
            <a:extLst>
              <a:ext uri="{FF2B5EF4-FFF2-40B4-BE49-F238E27FC236}">
                <a16:creationId xmlns:a16="http://schemas.microsoft.com/office/drawing/2014/main" id="{9C22A94D-B60F-4098-98FB-03ECE9D0E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18774" y="2831098"/>
            <a:ext cx="1883407" cy="3768633"/>
          </a:xfrm>
          <a:prstGeom prst="rect">
            <a:avLst/>
          </a:prstGeom>
        </p:spPr>
      </p:pic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796367BA-B5A1-4CBE-928B-13A3EE15A153}"/>
              </a:ext>
            </a:extLst>
          </p:cNvPr>
          <p:cNvSpPr txBox="1">
            <a:spLocks/>
          </p:cNvSpPr>
          <p:nvPr/>
        </p:nvSpPr>
        <p:spPr>
          <a:xfrm>
            <a:off x="737613" y="3429000"/>
            <a:ext cx="6803072" cy="3517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solidFill>
                  <a:srgbClr val="000000"/>
                </a:solidFill>
                <a:cs typeface="Calibri"/>
              </a:rPr>
              <a:t>Reprezentace obrázku pomocí gradientů</a:t>
            </a:r>
          </a:p>
          <a:p>
            <a:r>
              <a:rPr lang="cs-CZ" dirty="0">
                <a:solidFill>
                  <a:srgbClr val="000000"/>
                </a:solidFill>
                <a:cs typeface="Calibri"/>
              </a:rPr>
              <a:t>Normalizace více gradientů do jednoho</a:t>
            </a:r>
          </a:p>
          <a:p>
            <a:r>
              <a:rPr lang="cs-CZ" dirty="0">
                <a:solidFill>
                  <a:srgbClr val="000000"/>
                </a:solidFill>
                <a:cs typeface="Calibri"/>
              </a:rPr>
              <a:t>Konkatenace do gradientů do jednoho pole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 err="1">
                <a:solidFill>
                  <a:srgbClr val="000000"/>
                </a:solidFill>
                <a:cs typeface="Calibri"/>
              </a:rPr>
              <a:t>Výsledek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HoG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+ SVM: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cca</a:t>
            </a:r>
            <a:r>
              <a:rPr lang="en-US" dirty="0">
                <a:solidFill>
                  <a:srgbClr val="000000"/>
                </a:solidFill>
                <a:cs typeface="Calibri"/>
              </a:rPr>
              <a:t>. 80 %</a:t>
            </a:r>
            <a:endParaRPr lang="cs-CZ" dirty="0">
              <a:solidFill>
                <a:srgbClr val="000000"/>
              </a:solidFill>
              <a:cs typeface="Calibri"/>
            </a:endParaRPr>
          </a:p>
          <a:p>
            <a:endParaRPr lang="cs-CZ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cs typeface="Calibri"/>
            </a:endParaRPr>
          </a:p>
          <a:p>
            <a:endParaRPr lang="cs-CZ" dirty="0">
              <a:solidFill>
                <a:srgbClr val="000000"/>
              </a:solidFill>
              <a:cs typeface="Calibri"/>
            </a:endParaRPr>
          </a:p>
          <a:p>
            <a:endParaRPr lang="cs-CZ" dirty="0">
              <a:solidFill>
                <a:srgbClr val="000000"/>
              </a:solidFill>
              <a:cs typeface="Calibri"/>
            </a:endParaRPr>
          </a:p>
          <a:p>
            <a:endParaRPr lang="cs-CZ" sz="20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83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Motiv systému Office</vt:lpstr>
      <vt:lpstr>IKR projekt</vt:lpstr>
      <vt:lpstr>Deep transfer learning</vt:lpstr>
      <vt:lpstr>Pre-trained model: VGG -Face</vt:lpstr>
      <vt:lpstr>Fine tuning of VGG-Face</vt:lpstr>
      <vt:lpstr>VGG-Face as feature extractor</vt:lpstr>
      <vt:lpstr>Support Vector Machine (SVM)</vt:lpstr>
      <vt:lpstr>SVM – Multi-class classification</vt:lpstr>
      <vt:lpstr>SVM – Kernel trick</vt:lpstr>
      <vt:lpstr>Histogram of Oriented Gradients (HoG)</vt:lpstr>
      <vt:lpstr>Gaussian mixture model (GMM)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revision>1</cp:revision>
  <dcterms:created xsi:type="dcterms:W3CDTF">2012-08-16T00:56:33Z</dcterms:created>
  <dcterms:modified xsi:type="dcterms:W3CDTF">2019-04-24T15:38:31Z</dcterms:modified>
</cp:coreProperties>
</file>