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236D699-CD70-464C-81B6-5F4337B03401}">
  <a:tblStyle styleId="{0236D699-CD70-464C-81B6-5F4337B0340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22" Type="http://schemas.openxmlformats.org/officeDocument/2006/relationships/slide" Target="slides/slide16.xml"/><Relationship Id="rId44" Type="http://schemas.openxmlformats.org/officeDocument/2006/relationships/slide" Target="slides/slide38.xml"/><Relationship Id="rId21" Type="http://schemas.openxmlformats.org/officeDocument/2006/relationships/slide" Target="slides/slide15.xml"/><Relationship Id="rId43" Type="http://schemas.openxmlformats.org/officeDocument/2006/relationships/slide" Target="slides/slide37.xml"/><Relationship Id="rId24" Type="http://schemas.openxmlformats.org/officeDocument/2006/relationships/slide" Target="slides/slide18.xml"/><Relationship Id="rId46" Type="http://schemas.openxmlformats.org/officeDocument/2006/relationships/slide" Target="slides/slide40.xml"/><Relationship Id="rId23" Type="http://schemas.openxmlformats.org/officeDocument/2006/relationships/slide" Target="slides/slide17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3d8bb9f91f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3d8bb9f91f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3d8bb9f91f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3d8bb9f91f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69ec4ae0e8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69ec4ae0e8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69ec4ae0e8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69ec4ae0e8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69ec4ae0e8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69ec4ae0e8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69ec4ae0e8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69ec4ae0e8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69ec4ae0e8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69ec4ae0e8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69ec4ae0e8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69ec4ae0e8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69ec4ae0e8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69ec4ae0e8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69ec4ae0e8_0_3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69ec4ae0e8_0_3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3d8bb9f91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3d8bb9f91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69ec4ae0e8_0_3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69ec4ae0e8_0_3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3d8bb9f91f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23d8bb9f91f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3d8bb9f91f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23d8bb9f91f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3d8bb9f91f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23d8bb9f91f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69ec4ae0e8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269ec4ae0e8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3d8bb9f91f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23d8bb9f91f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269ec4ae0e8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269ec4ae0e8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269ec4ae0e8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269ec4ae0e8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269ec4ae0e8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269ec4ae0e8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69ec4ae0e8_0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269ec4ae0e8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3d8bb9f91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3d8bb9f91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269ec4ae0e8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269ec4ae0e8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269ec4ae0e8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269ec4ae0e8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269ec4ae0e8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269ec4ae0e8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269ec4ae0e8_0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269ec4ae0e8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269ec4ae0e8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269ec4ae0e8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23d8bb9f91f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23d8bb9f91f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269ec4ae0e8_0_3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269ec4ae0e8_0_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269ec4ae0e8_0_3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269ec4ae0e8_0_3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23d8bb9f91f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23d8bb9f91f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23d8bb9f91f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23d8bb9f91f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3d8bb9f91f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3d8bb9f91f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23d8bb9f91f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23d8bb9f91f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3d8bb9f91f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3d8bb9f91f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3d8bb9f91f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3d8bb9f91f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3d8bb9f91f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3d8bb9f91f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3d8bb9f91f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3d8bb9f91f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3d8bb9f91f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3d8bb9f91f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0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7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0.png"/><Relationship Id="rId4" Type="http://schemas.openxmlformats.org/officeDocument/2006/relationships/image" Target="../media/image14.png"/><Relationship Id="rId5" Type="http://schemas.openxmlformats.org/officeDocument/2006/relationships/image" Target="../media/image1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6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2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9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277950"/>
            <a:ext cx="8520600" cy="17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4200"/>
              <a:t>Skin Lesion Classification using Convolutional Neural Network</a:t>
            </a:r>
            <a:endParaRPr b="1" sz="42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6609100" y="2103750"/>
            <a:ext cx="2355000" cy="24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</a:rPr>
              <a:t>Presented by: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</a:rPr>
              <a:t>Abdullah Al Shafi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</a:rPr>
              <a:t>Roll:1807004</a:t>
            </a:r>
            <a:endParaRPr sz="2200">
              <a:solidFill>
                <a:schemeClr val="dk1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106050" y="2103750"/>
            <a:ext cx="6396900" cy="24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</a:rPr>
              <a:t>Supervised by:                                                                                                                                                                                                                                        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</a:rPr>
              <a:t>Dr. Pintu Chandra Shill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</a:rPr>
              <a:t>Professor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</a:rPr>
              <a:t>Department of Computer Science and Engineering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</a:rPr>
              <a:t>Khulna University of Engineering &amp; Technology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</a:rPr>
              <a:t>Khulna,Bangladesh</a:t>
            </a:r>
            <a:endParaRPr sz="2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/>
              <a:t>CNN Architecture Components </a:t>
            </a:r>
            <a:endParaRPr b="1" sz="3020"/>
          </a:p>
        </p:txBody>
      </p:sp>
      <p:sp>
        <p:nvSpPr>
          <p:cNvPr id="126" name="Google Shape;126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</a:rPr>
              <a:t>Pooling layer:</a:t>
            </a:r>
            <a:r>
              <a:rPr lang="en">
                <a:solidFill>
                  <a:schemeClr val="dk1"/>
                </a:solidFill>
              </a:rPr>
              <a:t> Main function is to reduce the size of volume.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Makes the computation fast.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reduces memory.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prevents overfitting.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Two common types: max pooling and average pooling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127" name="Google Shape;12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7050" y="2943300"/>
            <a:ext cx="5629899" cy="172677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2"/>
          <p:cNvSpPr txBox="1"/>
          <p:nvPr/>
        </p:nvSpPr>
        <p:spPr>
          <a:xfrm>
            <a:off x="1927000" y="4640525"/>
            <a:ext cx="56298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3:</a:t>
            </a: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Max pool with 2x2 filters and stride 2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9" name="Google Shape;129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en" sz="3018"/>
              <a:t>CNN Architecture Components </a:t>
            </a:r>
            <a:endParaRPr b="1" sz="3018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520"/>
          </a:p>
        </p:txBody>
      </p:sp>
      <p:sp>
        <p:nvSpPr>
          <p:cNvPr id="135" name="Google Shape;13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b="1" lang="en" sz="2000">
                <a:solidFill>
                  <a:schemeClr val="dk1"/>
                </a:solidFill>
              </a:rPr>
              <a:t>Flattening: </a:t>
            </a:r>
            <a:r>
              <a:rPr lang="en" sz="2000">
                <a:solidFill>
                  <a:schemeClr val="dk1"/>
                </a:solidFill>
              </a:rPr>
              <a:t>The resulting feature maps are flattened into a one-dimensional vector.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b="1" lang="en" sz="2000">
                <a:solidFill>
                  <a:schemeClr val="dk1"/>
                </a:solidFill>
              </a:rPr>
              <a:t>Fully Connected Layers:</a:t>
            </a:r>
            <a:r>
              <a:rPr lang="en" sz="2000">
                <a:solidFill>
                  <a:schemeClr val="dk1"/>
                </a:solidFill>
              </a:rPr>
              <a:t> It takes the input from the previous layer and computes the final classification task.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b="1" lang="en" sz="2000">
                <a:solidFill>
                  <a:schemeClr val="dk1"/>
                </a:solidFill>
              </a:rPr>
              <a:t>Output Layer:</a:t>
            </a:r>
            <a:r>
              <a:rPr lang="en" sz="2000">
                <a:solidFill>
                  <a:schemeClr val="dk1"/>
                </a:solidFill>
              </a:rPr>
              <a:t> Logistic function for classification tasks.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sz="2000">
                <a:solidFill>
                  <a:schemeClr val="dk1"/>
                </a:solidFill>
              </a:rPr>
              <a:t>sigmoid or softmax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sz="2000">
                <a:solidFill>
                  <a:schemeClr val="dk1"/>
                </a:solidFill>
              </a:rPr>
              <a:t>converts the output of each class into the probability score of each class.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136" name="Google Shape;136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/>
          <p:nvPr>
            <p:ph type="title"/>
          </p:nvPr>
        </p:nvSpPr>
        <p:spPr>
          <a:xfrm>
            <a:off x="311700" y="434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/>
              <a:t>MobileNetV2 Key Features </a:t>
            </a:r>
            <a:endParaRPr b="1" sz="3020"/>
          </a:p>
        </p:txBody>
      </p:sp>
      <p:sp>
        <p:nvSpPr>
          <p:cNvPr id="142" name="Google Shape;142;p24"/>
          <p:cNvSpPr txBox="1"/>
          <p:nvPr>
            <p:ph idx="1" type="body"/>
          </p:nvPr>
        </p:nvSpPr>
        <p:spPr>
          <a:xfrm>
            <a:off x="258675" y="12381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Depthwise Separable Convolutions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Linear Bottleneck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Inverted Residuals</a:t>
            </a:r>
            <a:endParaRPr sz="2000">
              <a:solidFill>
                <a:schemeClr val="dk1"/>
              </a:solidFill>
            </a:endParaRPr>
          </a:p>
        </p:txBody>
      </p:sp>
      <p:pic>
        <p:nvPicPr>
          <p:cNvPr id="143" name="Google Shape;14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3575" y="2721075"/>
            <a:ext cx="3587976" cy="195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4"/>
          <p:cNvPicPr preferRelativeResize="0"/>
          <p:nvPr/>
        </p:nvPicPr>
        <p:blipFill rotWithShape="1">
          <a:blip r:embed="rId4">
            <a:alphaModFix/>
          </a:blip>
          <a:srcRect b="-5589" l="2710" r="-2710" t="5590"/>
          <a:stretch/>
        </p:blipFill>
        <p:spPr>
          <a:xfrm>
            <a:off x="5394425" y="1238175"/>
            <a:ext cx="3062675" cy="148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56675" y="3214725"/>
            <a:ext cx="3225050" cy="1571925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4"/>
          <p:cNvSpPr txBox="1"/>
          <p:nvPr/>
        </p:nvSpPr>
        <p:spPr>
          <a:xfrm>
            <a:off x="862775" y="4660250"/>
            <a:ext cx="3494700" cy="2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47" name="Google Shape;147;p24"/>
          <p:cNvSpPr txBox="1"/>
          <p:nvPr/>
        </p:nvSpPr>
        <p:spPr>
          <a:xfrm>
            <a:off x="182825" y="4639550"/>
            <a:ext cx="4854600" cy="3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Figure 6:</a:t>
            </a:r>
            <a:r>
              <a:rPr lang="en" sz="1800">
                <a:solidFill>
                  <a:schemeClr val="dk1"/>
                </a:solidFill>
              </a:rPr>
              <a:t> Depthwise Separable Convolution 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48" name="Google Shape;148;p24"/>
          <p:cNvSpPr txBox="1"/>
          <p:nvPr/>
        </p:nvSpPr>
        <p:spPr>
          <a:xfrm>
            <a:off x="5187050" y="2669225"/>
            <a:ext cx="3162900" cy="3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Figure 7:</a:t>
            </a:r>
            <a:r>
              <a:rPr lang="en" sz="1800">
                <a:solidFill>
                  <a:schemeClr val="dk1"/>
                </a:solidFill>
              </a:rPr>
              <a:t> Linear Bottleneck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49" name="Google Shape;149;p24"/>
          <p:cNvSpPr txBox="1"/>
          <p:nvPr/>
        </p:nvSpPr>
        <p:spPr>
          <a:xfrm>
            <a:off x="5301125" y="4639550"/>
            <a:ext cx="3843000" cy="3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Figure 8</a:t>
            </a:r>
            <a:r>
              <a:rPr lang="en" sz="1800">
                <a:solidFill>
                  <a:schemeClr val="dk1"/>
                </a:solidFill>
              </a:rPr>
              <a:t>: Inverted Residual Block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/>
              <a:t>MobileNetV2 Convolutional Blocks</a:t>
            </a:r>
            <a:endParaRPr b="1" sz="3020"/>
          </a:p>
        </p:txBody>
      </p:sp>
      <p:sp>
        <p:nvSpPr>
          <p:cNvPr id="155" name="Google Shape;155;p25"/>
          <p:cNvSpPr txBox="1"/>
          <p:nvPr>
            <p:ph idx="1" type="body"/>
          </p:nvPr>
        </p:nvSpPr>
        <p:spPr>
          <a:xfrm>
            <a:off x="311700" y="1152475"/>
            <a:ext cx="5003700" cy="351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Two types of blocks.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Three layers for both.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First layer is 1x1 convolution with ReLU6.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Second layer is depthwise convolution.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Third layer is another 1x1 convolution but without any non-linearity.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156" name="Google Shape;156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7" name="Google Shape;15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1925" y="1152475"/>
            <a:ext cx="3181550" cy="3040801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5"/>
          <p:cNvSpPr txBox="1"/>
          <p:nvPr/>
        </p:nvSpPr>
        <p:spPr>
          <a:xfrm>
            <a:off x="5877375" y="4246300"/>
            <a:ext cx="287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Figure 9:</a:t>
            </a:r>
            <a:r>
              <a:rPr lang="en" sz="1800">
                <a:solidFill>
                  <a:schemeClr val="dk1"/>
                </a:solidFill>
              </a:rPr>
              <a:t> MobileNetV2 Convolutional Block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6"/>
          <p:cNvSpPr txBox="1"/>
          <p:nvPr>
            <p:ph type="title"/>
          </p:nvPr>
        </p:nvSpPr>
        <p:spPr>
          <a:xfrm>
            <a:off x="311700" y="434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/>
              <a:t>MobileNetV2 Architecture</a:t>
            </a:r>
            <a:endParaRPr b="1" sz="30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1" sz="3020"/>
          </a:p>
        </p:txBody>
      </p:sp>
      <p:sp>
        <p:nvSpPr>
          <p:cNvPr id="164" name="Google Shape;164;p26"/>
          <p:cNvSpPr txBox="1"/>
          <p:nvPr/>
        </p:nvSpPr>
        <p:spPr>
          <a:xfrm>
            <a:off x="862775" y="4660250"/>
            <a:ext cx="3494700" cy="2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65" name="Google Shape;16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675" y="1170375"/>
            <a:ext cx="8520600" cy="310775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6"/>
          <p:cNvSpPr txBox="1"/>
          <p:nvPr/>
        </p:nvSpPr>
        <p:spPr>
          <a:xfrm>
            <a:off x="1009600" y="4341750"/>
            <a:ext cx="77697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Figure 10:</a:t>
            </a:r>
            <a:r>
              <a:rPr lang="en" sz="1800">
                <a:solidFill>
                  <a:schemeClr val="dk1"/>
                </a:solidFill>
              </a:rPr>
              <a:t> Architecture of MobileNetV2 Model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7"/>
          <p:cNvSpPr txBox="1"/>
          <p:nvPr>
            <p:ph type="title"/>
          </p:nvPr>
        </p:nvSpPr>
        <p:spPr>
          <a:xfrm>
            <a:off x="311700" y="2753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00"/>
              <a:t>VGG19 Architecture</a:t>
            </a:r>
            <a:endParaRPr b="1" sz="3000"/>
          </a:p>
        </p:txBody>
      </p:sp>
      <p:sp>
        <p:nvSpPr>
          <p:cNvPr id="172" name="Google Shape;172;p27"/>
          <p:cNvSpPr txBox="1"/>
          <p:nvPr>
            <p:ph idx="1" type="body"/>
          </p:nvPr>
        </p:nvSpPr>
        <p:spPr>
          <a:xfrm>
            <a:off x="364725" y="1117775"/>
            <a:ext cx="8520600" cy="39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73" name="Google Shape;173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4" name="Google Shape;17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450" y="1213225"/>
            <a:ext cx="8420849" cy="295885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7"/>
          <p:cNvSpPr txBox="1"/>
          <p:nvPr/>
        </p:nvSpPr>
        <p:spPr>
          <a:xfrm>
            <a:off x="511175" y="4394775"/>
            <a:ext cx="8321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Figure 11:</a:t>
            </a:r>
            <a:r>
              <a:rPr lang="en" sz="1800">
                <a:solidFill>
                  <a:schemeClr val="dk1"/>
                </a:solidFill>
              </a:rPr>
              <a:t> Architecture of VGG19 Model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00"/>
              <a:t>VGG19 Architecture</a:t>
            </a:r>
            <a:endParaRPr b="1" sz="3000"/>
          </a:p>
        </p:txBody>
      </p:sp>
      <p:sp>
        <p:nvSpPr>
          <p:cNvPr id="181" name="Google Shape;181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16 Convolution layer grouped into 5 blocks.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Each convolution layer is comprised of different number of feature </a:t>
            </a:r>
            <a:r>
              <a:rPr lang="en" sz="2000">
                <a:solidFill>
                  <a:schemeClr val="dk1"/>
                </a:solidFill>
              </a:rPr>
              <a:t>kernel</a:t>
            </a:r>
            <a:r>
              <a:rPr lang="en" sz="2000">
                <a:solidFill>
                  <a:schemeClr val="dk1"/>
                </a:solidFill>
              </a:rPr>
              <a:t> filter.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Size of each filter is 3x3.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After each block there is a Maxpool layer.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182" name="Google Shape;182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9"/>
          <p:cNvSpPr txBox="1"/>
          <p:nvPr>
            <p:ph type="title"/>
          </p:nvPr>
        </p:nvSpPr>
        <p:spPr>
          <a:xfrm>
            <a:off x="311700" y="3389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11"/>
              <a:t>InceptionV3 Model</a:t>
            </a:r>
            <a:endParaRPr b="1" sz="3011"/>
          </a:p>
        </p:txBody>
      </p:sp>
      <p:sp>
        <p:nvSpPr>
          <p:cNvPr id="188" name="Google Shape;188;p29"/>
          <p:cNvSpPr txBox="1"/>
          <p:nvPr>
            <p:ph idx="1" type="body"/>
          </p:nvPr>
        </p:nvSpPr>
        <p:spPr>
          <a:xfrm>
            <a:off x="311700" y="1152475"/>
            <a:ext cx="4664100" cy="351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Question: what type of convolution at each layer: 3x3 or 5x5?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Solution: Do all the convolution and pick the best.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Wider model.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Allows to recover local </a:t>
            </a:r>
            <a:r>
              <a:rPr lang="en" sz="2000">
                <a:solidFill>
                  <a:schemeClr val="dk1"/>
                </a:solidFill>
              </a:rPr>
              <a:t>feature via smaller convolutions and high abstract feature with larger convolutions.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189" name="Google Shape;189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0" name="Google Shape;19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9575" y="1152475"/>
            <a:ext cx="3658775" cy="3093825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9"/>
          <p:cNvSpPr txBox="1"/>
          <p:nvPr/>
        </p:nvSpPr>
        <p:spPr>
          <a:xfrm>
            <a:off x="5039563" y="4246300"/>
            <a:ext cx="36588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Figure 12: </a:t>
            </a:r>
            <a:r>
              <a:rPr lang="en" sz="1800">
                <a:solidFill>
                  <a:schemeClr val="dk1"/>
                </a:solidFill>
              </a:rPr>
              <a:t>Inception Module 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/>
              <a:t>InceptionV3 Architecture</a:t>
            </a:r>
            <a:endParaRPr b="1" sz="3020"/>
          </a:p>
        </p:txBody>
      </p:sp>
      <p:sp>
        <p:nvSpPr>
          <p:cNvPr id="197" name="Google Shape;197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9" name="Google Shape;19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76500"/>
            <a:ext cx="8520601" cy="2845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30"/>
          <p:cNvSpPr txBox="1"/>
          <p:nvPr/>
        </p:nvSpPr>
        <p:spPr>
          <a:xfrm>
            <a:off x="702050" y="4214500"/>
            <a:ext cx="79434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Figure 13:</a:t>
            </a:r>
            <a:r>
              <a:rPr lang="en" sz="1800">
                <a:solidFill>
                  <a:schemeClr val="dk1"/>
                </a:solidFill>
              </a:rPr>
              <a:t> Architecture of InceptionV3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1"/>
          <p:cNvSpPr txBox="1"/>
          <p:nvPr>
            <p:ph type="title"/>
          </p:nvPr>
        </p:nvSpPr>
        <p:spPr>
          <a:xfrm>
            <a:off x="311700" y="222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/>
              <a:t>Fine-Tuning </a:t>
            </a:r>
            <a:r>
              <a:rPr b="1" lang="en" sz="3020"/>
              <a:t>Consideration</a:t>
            </a:r>
            <a:endParaRPr b="1" sz="3020"/>
          </a:p>
        </p:txBody>
      </p:sp>
      <p:sp>
        <p:nvSpPr>
          <p:cNvPr id="206" name="Google Shape;206;p31"/>
          <p:cNvSpPr txBox="1"/>
          <p:nvPr>
            <p:ph idx="1" type="body"/>
          </p:nvPr>
        </p:nvSpPr>
        <p:spPr>
          <a:xfrm>
            <a:off x="311700" y="863550"/>
            <a:ext cx="8520600" cy="37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In Keras, Batch Norm(BN) of the discussed pre-trained CNN model is implemented such that during training the network will always use the mini-batch statistics either the BN layer is frozen or not.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Also during inference it will use the previously learned statistics of the frozen BN layers.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As a result, if we fine-tune the top layers, their weights will be adjusted to the mean/variance of the new dataset.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However, during inference they will receive data which are scaled differently because the mean/variance of the original ImageNet dataset will be used.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207" name="Google Shape;207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00"/>
              <a:t>Table of Contents</a:t>
            </a:r>
            <a:endParaRPr b="1" sz="3000"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AutoNum type="arabicPeriod"/>
            </a:pPr>
            <a:r>
              <a:rPr lang="en" sz="2600">
                <a:solidFill>
                  <a:schemeClr val="dk1"/>
                </a:solidFill>
              </a:rPr>
              <a:t>Introduction</a:t>
            </a:r>
            <a:endParaRPr sz="2600">
              <a:solidFill>
                <a:schemeClr val="dk1"/>
              </a:solidFill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AutoNum type="arabicPeriod"/>
            </a:pPr>
            <a:r>
              <a:rPr lang="en" sz="2600">
                <a:solidFill>
                  <a:schemeClr val="dk1"/>
                </a:solidFill>
              </a:rPr>
              <a:t>Literature Review</a:t>
            </a:r>
            <a:endParaRPr sz="2600">
              <a:solidFill>
                <a:schemeClr val="dk1"/>
              </a:solidFill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AutoNum type="arabicPeriod"/>
            </a:pPr>
            <a:r>
              <a:rPr lang="en" sz="2600">
                <a:solidFill>
                  <a:schemeClr val="dk1"/>
                </a:solidFill>
              </a:rPr>
              <a:t>Proposed Method</a:t>
            </a:r>
            <a:endParaRPr sz="2600">
              <a:solidFill>
                <a:schemeClr val="dk1"/>
              </a:solidFill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AutoNum type="arabicPeriod"/>
            </a:pPr>
            <a:r>
              <a:rPr lang="en" sz="2600">
                <a:solidFill>
                  <a:schemeClr val="dk1"/>
                </a:solidFill>
              </a:rPr>
              <a:t>Work Progress</a:t>
            </a:r>
            <a:endParaRPr sz="2600">
              <a:solidFill>
                <a:schemeClr val="dk1"/>
              </a:solidFill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AutoNum type="arabicPeriod"/>
            </a:pPr>
            <a:r>
              <a:rPr lang="en" sz="2600">
                <a:solidFill>
                  <a:schemeClr val="dk1"/>
                </a:solidFill>
              </a:rPr>
              <a:t>Gantt Chart</a:t>
            </a:r>
            <a:endParaRPr sz="2600">
              <a:solidFill>
                <a:schemeClr val="dk1"/>
              </a:solidFill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AutoNum type="arabicPeriod"/>
            </a:pPr>
            <a:r>
              <a:rPr lang="en" sz="2600">
                <a:solidFill>
                  <a:schemeClr val="dk1"/>
                </a:solidFill>
              </a:rPr>
              <a:t>Result</a:t>
            </a:r>
            <a:endParaRPr sz="2600">
              <a:solidFill>
                <a:schemeClr val="dk1"/>
              </a:solidFill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AutoNum type="arabicPeriod"/>
            </a:pPr>
            <a:r>
              <a:rPr lang="en" sz="2600">
                <a:solidFill>
                  <a:schemeClr val="dk1"/>
                </a:solidFill>
              </a:rPr>
              <a:t>Conclusion</a:t>
            </a:r>
            <a:endParaRPr sz="2600">
              <a:solidFill>
                <a:schemeClr val="dk1"/>
              </a:solidFill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AutoNum type="arabicPeriod"/>
            </a:pPr>
            <a:r>
              <a:rPr lang="en" sz="2600">
                <a:solidFill>
                  <a:schemeClr val="dk1"/>
                </a:solidFill>
              </a:rPr>
              <a:t>References</a:t>
            </a:r>
            <a:endParaRPr sz="2600">
              <a:solidFill>
                <a:schemeClr val="dk1"/>
              </a:solidFill>
            </a:endParaRPr>
          </a:p>
        </p:txBody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/>
              <a:t>Fine-Tuning Consideration</a:t>
            </a:r>
            <a:endParaRPr b="1" sz="3020"/>
          </a:p>
        </p:txBody>
      </p:sp>
      <p:sp>
        <p:nvSpPr>
          <p:cNvPr id="213" name="Google Shape;213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But if BN layer is frozen, it can lead to reduced accuracy especially when using transfer learning.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Solution: Update BN layer to use learned statistics rather than mini-batch statistics if frozen during training.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214" name="Google Shape;214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/>
              <a:t>Datasets</a:t>
            </a:r>
            <a:endParaRPr b="1" sz="3020"/>
          </a:p>
        </p:txBody>
      </p:sp>
      <p:sp>
        <p:nvSpPr>
          <p:cNvPr id="220" name="Google Shape;220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" sz="2000">
                <a:solidFill>
                  <a:schemeClr val="dk1"/>
                </a:solidFill>
              </a:rPr>
              <a:t>HAM10000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" sz="2000">
                <a:solidFill>
                  <a:schemeClr val="dk1"/>
                </a:solidFill>
              </a:rPr>
              <a:t>ISIC 2016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" sz="2000">
                <a:solidFill>
                  <a:schemeClr val="dk1"/>
                </a:solidFill>
              </a:rPr>
              <a:t>ISIC 2019(includes ISIC 2018 &amp; ISIC 2017)</a:t>
            </a:r>
            <a:endParaRPr sz="2000">
              <a:solidFill>
                <a:schemeClr val="dk1"/>
              </a:solidFill>
            </a:endParaRPr>
          </a:p>
        </p:txBody>
      </p:sp>
      <p:pic>
        <p:nvPicPr>
          <p:cNvPr id="221" name="Google Shape;22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1575" y="2571750"/>
            <a:ext cx="7180850" cy="1998400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33"/>
          <p:cNvSpPr txBox="1"/>
          <p:nvPr/>
        </p:nvSpPr>
        <p:spPr>
          <a:xfrm>
            <a:off x="1119000" y="4703625"/>
            <a:ext cx="72294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Figure 14:</a:t>
            </a:r>
            <a:r>
              <a:rPr lang="en" sz="1600"/>
              <a:t> Samples of each type of skin lesion from the ISIC 2018 dataset </a:t>
            </a:r>
            <a:endParaRPr sz="1600"/>
          </a:p>
        </p:txBody>
      </p:sp>
      <p:sp>
        <p:nvSpPr>
          <p:cNvPr id="223" name="Google Shape;223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/>
              <a:t>Proposed Model </a:t>
            </a:r>
            <a:endParaRPr b="1" sz="3020"/>
          </a:p>
        </p:txBody>
      </p:sp>
      <p:sp>
        <p:nvSpPr>
          <p:cNvPr id="229" name="Google Shape;229;p34"/>
          <p:cNvSpPr txBox="1"/>
          <p:nvPr/>
        </p:nvSpPr>
        <p:spPr>
          <a:xfrm>
            <a:off x="1243950" y="4350750"/>
            <a:ext cx="70995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Figure 15:</a:t>
            </a:r>
            <a:r>
              <a:rPr lang="en" sz="1600">
                <a:solidFill>
                  <a:schemeClr val="dk1"/>
                </a:solidFill>
              </a:rPr>
              <a:t> Overview of proposed method for skin lesions classification. 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230" name="Google Shape;230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31" name="Google Shape;23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0188" y="1322513"/>
            <a:ext cx="6607037" cy="302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5"/>
          <p:cNvSpPr txBox="1"/>
          <p:nvPr>
            <p:ph type="title"/>
          </p:nvPr>
        </p:nvSpPr>
        <p:spPr>
          <a:xfrm>
            <a:off x="311700" y="258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/>
              <a:t>Data Pre-processing</a:t>
            </a:r>
            <a:endParaRPr b="1" sz="3020"/>
          </a:p>
        </p:txBody>
      </p:sp>
      <p:sp>
        <p:nvSpPr>
          <p:cNvPr id="237" name="Google Shape;237;p35"/>
          <p:cNvSpPr txBox="1"/>
          <p:nvPr>
            <p:ph idx="1" type="body"/>
          </p:nvPr>
        </p:nvSpPr>
        <p:spPr>
          <a:xfrm>
            <a:off x="311700" y="987300"/>
            <a:ext cx="8520600" cy="408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Main aim of pre-processing is image enhancement and image restoration.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Different for different application.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Class rebalancing.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Different image augmentation.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/>
              <a:t>Class rebalancing</a:t>
            </a:r>
            <a:endParaRPr b="1" sz="3020"/>
          </a:p>
        </p:txBody>
      </p:sp>
      <p:sp>
        <p:nvSpPr>
          <p:cNvPr id="244" name="Google Shape;244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Class imbalance is a common phenomenon in the medical imaging domain as manually annotated images are very complex and arduous to achieve.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Such a class imbalance can be partially overcome using two commonly used approaches.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The data-level method and the algorithmic-level method.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combined additional images to the underrepresented class.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245" name="Google Shape;245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7"/>
          <p:cNvSpPr txBox="1"/>
          <p:nvPr>
            <p:ph type="title"/>
          </p:nvPr>
        </p:nvSpPr>
        <p:spPr>
          <a:xfrm>
            <a:off x="311700" y="200775"/>
            <a:ext cx="8520600" cy="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/>
              <a:t>Data Augmentation</a:t>
            </a:r>
            <a:endParaRPr b="1" sz="3020"/>
          </a:p>
        </p:txBody>
      </p:sp>
      <p:sp>
        <p:nvSpPr>
          <p:cNvPr id="251" name="Google Shape;251;p37"/>
          <p:cNvSpPr txBox="1"/>
          <p:nvPr>
            <p:ph idx="1" type="body"/>
          </p:nvPr>
        </p:nvSpPr>
        <p:spPr>
          <a:xfrm>
            <a:off x="182400" y="801025"/>
            <a:ext cx="8792400" cy="426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A</a:t>
            </a:r>
            <a:r>
              <a:rPr lang="en" sz="2000">
                <a:solidFill>
                  <a:schemeClr val="dk1"/>
                </a:solidFill>
              </a:rPr>
              <a:t> manipulation applied to images to create different versions of similar content.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Expose the model to a wider range of training examples.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Improve generalization capability.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For example, flip and rotation, translation, scaling and </a:t>
            </a:r>
            <a:r>
              <a:rPr lang="en" sz="2000">
                <a:solidFill>
                  <a:schemeClr val="dk1"/>
                </a:solidFill>
              </a:rPr>
              <a:t>cropping,shearing etc.</a:t>
            </a:r>
            <a:endParaRPr sz="2000">
              <a:solidFill>
                <a:schemeClr val="dk1"/>
              </a:solidFill>
            </a:endParaRPr>
          </a:p>
        </p:txBody>
      </p:sp>
      <p:pic>
        <p:nvPicPr>
          <p:cNvPr id="252" name="Google Shape;25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7600" y="2703475"/>
            <a:ext cx="6257051" cy="1646951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37"/>
          <p:cNvSpPr txBox="1"/>
          <p:nvPr/>
        </p:nvSpPr>
        <p:spPr>
          <a:xfrm>
            <a:off x="1730375" y="4744025"/>
            <a:ext cx="5971500" cy="2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37"/>
          <p:cNvSpPr txBox="1"/>
          <p:nvPr/>
        </p:nvSpPr>
        <p:spPr>
          <a:xfrm>
            <a:off x="0" y="4350425"/>
            <a:ext cx="9212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Figure 16: </a:t>
            </a:r>
            <a:r>
              <a:rPr lang="en">
                <a:solidFill>
                  <a:schemeClr val="dk1"/>
                </a:solidFill>
              </a:rPr>
              <a:t>The difference between original skin lesion image (left) and the images after data augmentation (right)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55" name="Google Shape;255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8"/>
          <p:cNvSpPr txBox="1"/>
          <p:nvPr>
            <p:ph type="title"/>
          </p:nvPr>
        </p:nvSpPr>
        <p:spPr>
          <a:xfrm>
            <a:off x="311700" y="78475"/>
            <a:ext cx="8520600" cy="97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11"/>
              <a:t>Algorithm: Ensemble of MobileNetV2, VGG19 and InceptionV3</a:t>
            </a:r>
            <a:endParaRPr b="1" sz="3011"/>
          </a:p>
        </p:txBody>
      </p:sp>
      <p:sp>
        <p:nvSpPr>
          <p:cNvPr id="261" name="Google Shape;261;p38"/>
          <p:cNvSpPr txBox="1"/>
          <p:nvPr>
            <p:ph idx="1" type="body"/>
          </p:nvPr>
        </p:nvSpPr>
        <p:spPr>
          <a:xfrm>
            <a:off x="311700" y="1246825"/>
            <a:ext cx="8520600" cy="15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b="1" lang="en" sz="2000">
                <a:solidFill>
                  <a:schemeClr val="dk1"/>
                </a:solidFill>
              </a:rPr>
              <a:t>Input:</a:t>
            </a:r>
            <a:r>
              <a:rPr lang="en" sz="2000">
                <a:solidFill>
                  <a:schemeClr val="dk1"/>
                </a:solidFill>
              </a:rPr>
              <a:t> </a:t>
            </a:r>
            <a:r>
              <a:rPr lang="en" sz="2000">
                <a:solidFill>
                  <a:schemeClr val="dk1"/>
                </a:solidFill>
              </a:rPr>
              <a:t>Training data X</a:t>
            </a:r>
            <a:r>
              <a:rPr baseline="-25000" lang="en" sz="2000">
                <a:solidFill>
                  <a:schemeClr val="dk1"/>
                </a:solidFill>
              </a:rPr>
              <a:t>train</a:t>
            </a:r>
            <a:r>
              <a:rPr lang="en" sz="2000">
                <a:solidFill>
                  <a:schemeClr val="dk1"/>
                </a:solidFill>
              </a:rPr>
              <a:t>, training labels Y</a:t>
            </a:r>
            <a:r>
              <a:rPr baseline="-25000" lang="en" sz="2000">
                <a:solidFill>
                  <a:schemeClr val="dk1"/>
                </a:solidFill>
              </a:rPr>
              <a:t>train</a:t>
            </a:r>
            <a:r>
              <a:rPr lang="en" sz="2000">
                <a:solidFill>
                  <a:schemeClr val="dk1"/>
                </a:solidFill>
              </a:rPr>
              <a:t>, validation data X</a:t>
            </a:r>
            <a:r>
              <a:rPr baseline="-25000" lang="en" sz="2000">
                <a:solidFill>
                  <a:schemeClr val="dk1"/>
                </a:solidFill>
              </a:rPr>
              <a:t>val</a:t>
            </a:r>
            <a:r>
              <a:rPr lang="en" sz="2000">
                <a:solidFill>
                  <a:schemeClr val="dk1"/>
                </a:solidFill>
              </a:rPr>
              <a:t>, validation labels Y</a:t>
            </a:r>
            <a:r>
              <a:rPr baseline="-25000" lang="en" sz="2000">
                <a:solidFill>
                  <a:schemeClr val="dk1"/>
                </a:solidFill>
              </a:rPr>
              <a:t>val</a:t>
            </a:r>
            <a:r>
              <a:rPr lang="en" sz="2000">
                <a:solidFill>
                  <a:schemeClr val="dk1"/>
                </a:solidFill>
              </a:rPr>
              <a:t>, test data X</a:t>
            </a:r>
            <a:r>
              <a:rPr baseline="-25000" lang="en" sz="2000">
                <a:solidFill>
                  <a:schemeClr val="dk1"/>
                </a:solidFill>
              </a:rPr>
              <a:t>test</a:t>
            </a:r>
            <a:r>
              <a:rPr lang="en" sz="2000">
                <a:solidFill>
                  <a:schemeClr val="dk1"/>
                </a:solidFill>
              </a:rPr>
              <a:t>, test labels Y</a:t>
            </a:r>
            <a:r>
              <a:rPr baseline="-25000" lang="en" sz="2000">
                <a:solidFill>
                  <a:schemeClr val="dk1"/>
                </a:solidFill>
              </a:rPr>
              <a:t>test</a:t>
            </a:r>
            <a:r>
              <a:rPr lang="en" sz="2000">
                <a:solidFill>
                  <a:schemeClr val="dk1"/>
                </a:solidFill>
              </a:rPr>
              <a:t>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b="1" lang="en" sz="2000">
                <a:solidFill>
                  <a:schemeClr val="dk1"/>
                </a:solidFill>
              </a:rPr>
              <a:t>Output: </a:t>
            </a:r>
            <a:r>
              <a:rPr lang="en" sz="2000">
                <a:solidFill>
                  <a:schemeClr val="dk1"/>
                </a:solidFill>
              </a:rPr>
              <a:t>Ensemble accuracy(acc).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b="1" lang="en" sz="2000">
                <a:solidFill>
                  <a:schemeClr val="dk1"/>
                </a:solidFill>
              </a:rPr>
              <a:t>Procedure: </a:t>
            </a:r>
            <a:endParaRPr b="1" sz="2000">
              <a:solidFill>
                <a:schemeClr val="dk1"/>
              </a:solidFill>
            </a:endParaRPr>
          </a:p>
        </p:txBody>
      </p:sp>
      <p:sp>
        <p:nvSpPr>
          <p:cNvPr id="262" name="Google Shape;262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3" name="Google Shape;263;p38"/>
          <p:cNvSpPr txBox="1"/>
          <p:nvPr/>
        </p:nvSpPr>
        <p:spPr>
          <a:xfrm>
            <a:off x="914175" y="2736275"/>
            <a:ext cx="7918200" cy="19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" sz="2000">
                <a:solidFill>
                  <a:schemeClr val="dk1"/>
                </a:solidFill>
              </a:rPr>
              <a:t>Load the pretrained model:</a:t>
            </a:r>
            <a:endParaRPr sz="20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" sz="2000">
                <a:solidFill>
                  <a:schemeClr val="dk1"/>
                </a:solidFill>
              </a:rPr>
              <a:t>Freeze the weights of pretrained model to prevent overfitting.</a:t>
            </a:r>
            <a:endParaRPr sz="20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264" name="Google Shape;264;p38"/>
          <p:cNvSpPr txBox="1"/>
          <p:nvPr/>
        </p:nvSpPr>
        <p:spPr>
          <a:xfrm>
            <a:off x="1188050" y="3117250"/>
            <a:ext cx="7455300" cy="10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MobileNetV2 = LoadMobileNetV2Model()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VGG19 = LoadVGG19Model()</a:t>
            </a:r>
            <a:endParaRPr sz="2000">
              <a:solidFill>
                <a:schemeClr val="dk1"/>
              </a:solidFill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 InceptionV3 = LoadInceptionV3Model()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9"/>
          <p:cNvSpPr txBox="1"/>
          <p:nvPr>
            <p:ph type="title"/>
          </p:nvPr>
        </p:nvSpPr>
        <p:spPr>
          <a:xfrm>
            <a:off x="269275" y="1162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/>
              <a:t>Algorithm</a:t>
            </a:r>
            <a:endParaRPr b="1" sz="3020"/>
          </a:p>
        </p:txBody>
      </p:sp>
      <p:sp>
        <p:nvSpPr>
          <p:cNvPr id="270" name="Google Shape;270;p39"/>
          <p:cNvSpPr txBox="1"/>
          <p:nvPr>
            <p:ph idx="1" type="body"/>
          </p:nvPr>
        </p:nvSpPr>
        <p:spPr>
          <a:xfrm>
            <a:off x="311700" y="748950"/>
            <a:ext cx="8520600" cy="364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3.	</a:t>
            </a:r>
            <a:r>
              <a:rPr lang="en" sz="2117">
                <a:solidFill>
                  <a:schemeClr val="dk1"/>
                </a:solidFill>
              </a:rPr>
              <a:t>Add a global average pooling layer to the output of pre-trained model.</a:t>
            </a:r>
            <a:endParaRPr sz="2117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117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117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17">
                <a:solidFill>
                  <a:schemeClr val="dk1"/>
                </a:solidFill>
              </a:rPr>
              <a:t>4.	Concatenate the outputs:</a:t>
            </a:r>
            <a:endParaRPr sz="2117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17">
                <a:solidFill>
                  <a:schemeClr val="dk1"/>
                </a:solidFill>
              </a:rPr>
              <a:t>z = </a:t>
            </a:r>
            <a:r>
              <a:rPr lang="en" sz="2117">
                <a:solidFill>
                  <a:schemeClr val="dk1"/>
                </a:solidFill>
              </a:rPr>
              <a:t>Concatenate(w,x,y)</a:t>
            </a:r>
            <a:endParaRPr sz="2117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17">
                <a:solidFill>
                  <a:schemeClr val="dk1"/>
                </a:solidFill>
              </a:rPr>
              <a:t>5.	Add a dense layer with a ReLU activation function for classification.</a:t>
            </a:r>
            <a:endParaRPr sz="2117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17">
                <a:solidFill>
                  <a:schemeClr val="dk1"/>
                </a:solidFill>
              </a:rPr>
              <a:t>6.	Combine the three models into a single model:</a:t>
            </a:r>
            <a:endParaRPr sz="2117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ct val="51944"/>
              <a:buFont typeface="Arial"/>
              <a:buNone/>
            </a:pPr>
            <a:r>
              <a:rPr lang="en" sz="2117">
                <a:solidFill>
                  <a:schemeClr val="dk1"/>
                </a:solidFill>
              </a:rPr>
              <a:t> ensemble</a:t>
            </a:r>
            <a:r>
              <a:rPr baseline="-25000" lang="en" sz="2117">
                <a:solidFill>
                  <a:schemeClr val="dk1"/>
                </a:solidFill>
              </a:rPr>
              <a:t>model</a:t>
            </a:r>
            <a:r>
              <a:rPr lang="en" sz="2117">
                <a:solidFill>
                  <a:schemeClr val="dk1"/>
                </a:solidFill>
              </a:rPr>
              <a:t> = CombineModels(MobileNetV2.input,vgg19.input,InceptionV3.input)</a:t>
            </a:r>
            <a:endParaRPr sz="2117">
              <a:solidFill>
                <a:schemeClr val="dk1"/>
              </a:solidFill>
            </a:endParaRPr>
          </a:p>
        </p:txBody>
      </p:sp>
      <p:sp>
        <p:nvSpPr>
          <p:cNvPr id="271" name="Google Shape;271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2" name="Google Shape;272;p39"/>
          <p:cNvSpPr txBox="1"/>
          <p:nvPr/>
        </p:nvSpPr>
        <p:spPr>
          <a:xfrm>
            <a:off x="952675" y="1087150"/>
            <a:ext cx="7837200" cy="10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                      </a:t>
            </a:r>
            <a:r>
              <a:rPr lang="en" sz="1800">
                <a:solidFill>
                  <a:schemeClr val="dk1"/>
                </a:solidFill>
              </a:rPr>
              <a:t>w </a:t>
            </a:r>
            <a:r>
              <a:rPr lang="en" sz="1800">
                <a:solidFill>
                  <a:schemeClr val="dk1"/>
                </a:solidFill>
              </a:rPr>
              <a:t>= GlobalAveragePooling(MobileNetV2.output) 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                      x</a:t>
            </a:r>
            <a:r>
              <a:rPr lang="en" sz="1800">
                <a:solidFill>
                  <a:schemeClr val="dk1"/>
                </a:solidFill>
              </a:rPr>
              <a:t> = GlobalAveragePooling(VGG19.output) 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                      y = GlobalAveragePooling(InceptionV3.output) 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/>
              <a:t>Algorithm</a:t>
            </a:r>
            <a:endParaRPr b="1" sz="3020"/>
          </a:p>
        </p:txBody>
      </p:sp>
      <p:sp>
        <p:nvSpPr>
          <p:cNvPr id="278" name="Google Shape;278;p40"/>
          <p:cNvSpPr txBox="1"/>
          <p:nvPr>
            <p:ph idx="1" type="body"/>
          </p:nvPr>
        </p:nvSpPr>
        <p:spPr>
          <a:xfrm>
            <a:off x="311700" y="1152475"/>
            <a:ext cx="8757900" cy="379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7.	Compile the ensemble model using categorical cross-entropy as the  	loss function </a:t>
            </a:r>
            <a:r>
              <a:rPr lang="en" sz="2000">
                <a:solidFill>
                  <a:schemeClr val="dk1"/>
                </a:solidFill>
              </a:rPr>
              <a:t>and Adam as Optimizer with initial learning rate = 0.0001.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8.	Train the ensemble model.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9.	Make prediction on X</a:t>
            </a:r>
            <a:r>
              <a:rPr baseline="-25000" lang="en" sz="2000">
                <a:solidFill>
                  <a:schemeClr val="dk1"/>
                </a:solidFill>
              </a:rPr>
              <a:t>test</a:t>
            </a:r>
            <a:r>
              <a:rPr lang="en" sz="2000">
                <a:solidFill>
                  <a:schemeClr val="dk1"/>
                </a:solidFill>
              </a:rPr>
              <a:t>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10.	Average the prediction.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average</a:t>
            </a:r>
            <a:r>
              <a:rPr baseline="-25000" lang="en" sz="2000">
                <a:solidFill>
                  <a:schemeClr val="dk1"/>
                </a:solidFill>
              </a:rPr>
              <a:t>prediction</a:t>
            </a:r>
            <a:r>
              <a:rPr lang="en" sz="2000">
                <a:solidFill>
                  <a:schemeClr val="dk1"/>
                </a:solidFill>
              </a:rPr>
              <a:t> =  AveragePrediction(ensemble</a:t>
            </a:r>
            <a:r>
              <a:rPr baseline="-25000" lang="en" sz="2000">
                <a:solidFill>
                  <a:schemeClr val="dk1"/>
                </a:solidFill>
              </a:rPr>
              <a:t>prediction</a:t>
            </a:r>
            <a:r>
              <a:rPr lang="en" sz="2000">
                <a:solidFill>
                  <a:schemeClr val="dk1"/>
                </a:solidFill>
              </a:rPr>
              <a:t>)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11.	Calculate the accuracy using Y</a:t>
            </a:r>
            <a:r>
              <a:rPr baseline="-25000" lang="en" sz="2000">
                <a:solidFill>
                  <a:schemeClr val="dk1"/>
                </a:solidFill>
              </a:rPr>
              <a:t>test</a:t>
            </a:r>
            <a:r>
              <a:rPr lang="en" sz="2000">
                <a:solidFill>
                  <a:schemeClr val="dk1"/>
                </a:solidFill>
              </a:rPr>
              <a:t>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12.	return </a:t>
            </a:r>
            <a:r>
              <a:rPr b="1" lang="en" sz="2000">
                <a:solidFill>
                  <a:schemeClr val="dk1"/>
                </a:solidFill>
              </a:rPr>
              <a:t>acc</a:t>
            </a:r>
            <a:r>
              <a:rPr lang="en" sz="2000">
                <a:solidFill>
                  <a:schemeClr val="dk1"/>
                </a:solidFill>
              </a:rPr>
              <a:t>.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279" name="Google Shape;279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1"/>
          <p:cNvSpPr txBox="1"/>
          <p:nvPr>
            <p:ph type="title"/>
          </p:nvPr>
        </p:nvSpPr>
        <p:spPr>
          <a:xfrm>
            <a:off x="311700" y="317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and Validation Graph</a:t>
            </a:r>
            <a:endParaRPr/>
          </a:p>
        </p:txBody>
      </p:sp>
      <p:sp>
        <p:nvSpPr>
          <p:cNvPr id="285" name="Google Shape;285;p41"/>
          <p:cNvSpPr txBox="1"/>
          <p:nvPr>
            <p:ph idx="1" type="body"/>
          </p:nvPr>
        </p:nvSpPr>
        <p:spPr>
          <a:xfrm>
            <a:off x="311700" y="1152475"/>
            <a:ext cx="8520600" cy="390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87" name="Google Shape;287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150" y="1152475"/>
            <a:ext cx="2850750" cy="2659025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41"/>
          <p:cNvSpPr txBox="1"/>
          <p:nvPr/>
        </p:nvSpPr>
        <p:spPr>
          <a:xfrm>
            <a:off x="733875" y="3885725"/>
            <a:ext cx="2704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(1) </a:t>
            </a:r>
            <a:r>
              <a:rPr lang="en" sz="1800">
                <a:solidFill>
                  <a:schemeClr val="dk1"/>
                </a:solidFill>
              </a:rPr>
              <a:t>HAM10000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289" name="Google Shape;289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53350" y="1152475"/>
            <a:ext cx="2651300" cy="2659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53100" y="1152475"/>
            <a:ext cx="2510675" cy="2659026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41"/>
          <p:cNvSpPr txBox="1"/>
          <p:nvPr/>
        </p:nvSpPr>
        <p:spPr>
          <a:xfrm>
            <a:off x="3523025" y="3906950"/>
            <a:ext cx="23967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(2) ISIC-16 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292" name="Google Shape;292;p41"/>
          <p:cNvSpPr txBox="1"/>
          <p:nvPr/>
        </p:nvSpPr>
        <p:spPr>
          <a:xfrm>
            <a:off x="6259150" y="3885725"/>
            <a:ext cx="22905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(3) ISIC-19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293" name="Google Shape;293;p41"/>
          <p:cNvSpPr txBox="1"/>
          <p:nvPr/>
        </p:nvSpPr>
        <p:spPr>
          <a:xfrm>
            <a:off x="407150" y="4353550"/>
            <a:ext cx="84252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Figure 17:</a:t>
            </a:r>
            <a:r>
              <a:rPr lang="en" sz="1200">
                <a:solidFill>
                  <a:schemeClr val="dk1"/>
                </a:solidFill>
              </a:rPr>
              <a:t> Training and validation (a) accuracy on MobileNetV2 (b) loss on MobileNetV2 (c) accuracy on VGG19 (d) loss on VGG19 (e) accuracy on InceptionV3 and (f) loss on InceptionV3 </a:t>
            </a:r>
            <a:r>
              <a:rPr lang="en" sz="1200">
                <a:solidFill>
                  <a:schemeClr val="dk2"/>
                </a:solidFill>
              </a:rPr>
              <a:t> </a:t>
            </a:r>
            <a:endParaRPr sz="1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293925"/>
            <a:ext cx="8520600" cy="5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/>
              <a:t>Introduction</a:t>
            </a:r>
            <a:endParaRPr b="1" sz="3020"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039050"/>
            <a:ext cx="8520600" cy="38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Skin cancer is one of the most widespread and fatal cancer types globally.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Develops due to exposure to ultraviolet (UV) rays from the sun.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Melanoma is a skin cancer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sz="2000">
                <a:solidFill>
                  <a:schemeClr val="dk1"/>
                </a:solidFill>
              </a:rPr>
              <a:t>tends to be deadly</a:t>
            </a:r>
            <a:endParaRPr sz="2000">
              <a:solidFill>
                <a:schemeClr val="dk1"/>
              </a:solidFill>
            </a:endParaRPr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7275" y="2913275"/>
            <a:ext cx="6209450" cy="182040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/>
        </p:nvSpPr>
        <p:spPr>
          <a:xfrm>
            <a:off x="1512300" y="4733675"/>
            <a:ext cx="6119400" cy="4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Figure 1:</a:t>
            </a:r>
            <a:r>
              <a:rPr lang="en" sz="1600">
                <a:solidFill>
                  <a:schemeClr val="dk1"/>
                </a:solidFill>
              </a:rPr>
              <a:t>  Dermatology statistics in 2020 and forecast for 2040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72" name="Google Shape;7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2"/>
          <p:cNvSpPr txBox="1"/>
          <p:nvPr>
            <p:ph type="title"/>
          </p:nvPr>
        </p:nvSpPr>
        <p:spPr>
          <a:xfrm>
            <a:off x="354125" y="307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/>
              <a:t>Confusion Matrix</a:t>
            </a:r>
            <a:endParaRPr b="1" sz="3020"/>
          </a:p>
        </p:txBody>
      </p:sp>
      <p:sp>
        <p:nvSpPr>
          <p:cNvPr id="299" name="Google Shape;299;p42"/>
          <p:cNvSpPr txBox="1"/>
          <p:nvPr>
            <p:ph idx="1" type="body"/>
          </p:nvPr>
        </p:nvSpPr>
        <p:spPr>
          <a:xfrm>
            <a:off x="311700" y="1152475"/>
            <a:ext cx="8520600" cy="374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01" name="Google Shape;301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4950" y="1329875"/>
            <a:ext cx="4814100" cy="2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42"/>
          <p:cNvSpPr txBox="1"/>
          <p:nvPr/>
        </p:nvSpPr>
        <p:spPr>
          <a:xfrm>
            <a:off x="615250" y="4373575"/>
            <a:ext cx="7932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Figure 18:</a:t>
            </a:r>
            <a:r>
              <a:rPr lang="en" sz="1800">
                <a:solidFill>
                  <a:schemeClr val="dk1"/>
                </a:solidFill>
              </a:rPr>
              <a:t> Confusion matrix for (a)ISIC-16 (b) ISIC-19 </a:t>
            </a:r>
            <a:r>
              <a:rPr lang="en" sz="1800">
                <a:solidFill>
                  <a:schemeClr val="dk1"/>
                </a:solidFill>
              </a:rPr>
              <a:t>(c) HAM10000</a:t>
            </a:r>
            <a:r>
              <a:rPr lang="en" sz="1800">
                <a:solidFill>
                  <a:schemeClr val="dk2"/>
                </a:solidFill>
              </a:rPr>
              <a:t> 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11"/>
              <a:t>Quantitative Result</a:t>
            </a:r>
            <a:endParaRPr b="1" sz="3011"/>
          </a:p>
        </p:txBody>
      </p:sp>
      <p:sp>
        <p:nvSpPr>
          <p:cNvPr id="308" name="Google Shape;308;p43"/>
          <p:cNvSpPr txBox="1"/>
          <p:nvPr>
            <p:ph idx="1" type="body"/>
          </p:nvPr>
        </p:nvSpPr>
        <p:spPr>
          <a:xfrm>
            <a:off x="500550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310" name="Google Shape;310;p43"/>
          <p:cNvGraphicFramePr/>
          <p:nvPr/>
        </p:nvGraphicFramePr>
        <p:xfrm>
          <a:off x="269275" y="16773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{0236D699-CD70-464C-81B6-5F4337B03401}</a:tableStyleId>
              </a:tblPr>
              <a:tblGrid>
                <a:gridCol w="996850"/>
                <a:gridCol w="873900"/>
                <a:gridCol w="736250"/>
                <a:gridCol w="734650"/>
                <a:gridCol w="908025"/>
              </a:tblGrid>
              <a:tr h="474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</a:rPr>
                        <a:t>Model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</a:rPr>
                        <a:t>Precision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</a:rPr>
                        <a:t>Recall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</a:rPr>
                        <a:t>F-score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</a:rPr>
                        <a:t>Accuracy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48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MobileNetV2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0.8602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0.8528 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0.8566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0.8527 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69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VGG-19 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0.8253 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0.7023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0.7552 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0.8354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48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InceptionV3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0.8273 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0.7069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0.7599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0.8616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48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Ensemble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-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-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-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0.8753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11" name="Google Shape;311;p43"/>
          <p:cNvSpPr txBox="1"/>
          <p:nvPr/>
        </p:nvSpPr>
        <p:spPr>
          <a:xfrm>
            <a:off x="214763" y="1099450"/>
            <a:ext cx="4358700" cy="4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Table 1:</a:t>
            </a:r>
            <a:r>
              <a:rPr lang="en" sz="1800">
                <a:solidFill>
                  <a:schemeClr val="dk1"/>
                </a:solidFill>
              </a:rPr>
              <a:t> Quantitative result on HAM1000</a:t>
            </a:r>
            <a:endParaRPr sz="1800">
              <a:solidFill>
                <a:schemeClr val="dk1"/>
              </a:solidFill>
            </a:endParaRPr>
          </a:p>
        </p:txBody>
      </p:sp>
      <p:graphicFrame>
        <p:nvGraphicFramePr>
          <p:cNvPr id="312" name="Google Shape;312;p43"/>
          <p:cNvGraphicFramePr/>
          <p:nvPr/>
        </p:nvGraphicFramePr>
        <p:xfrm>
          <a:off x="4650550" y="1677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{0236D699-CD70-464C-81B6-5F4337B03401}</a:tableStyleId>
              </a:tblPr>
              <a:tblGrid>
                <a:gridCol w="1018300"/>
                <a:gridCol w="948625"/>
                <a:gridCol w="740175"/>
                <a:gridCol w="752250"/>
                <a:gridCol w="911250"/>
              </a:tblGrid>
              <a:tr h="449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</a:rPr>
                        <a:t>Model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</a:rPr>
                        <a:t>Precision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</a:rPr>
                        <a:t>Recall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</a:rPr>
                        <a:t>F-score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</a:rPr>
                        <a:t>Accuracy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76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MobileNetV2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0.8118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0.8321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0.8248 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0.8286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01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VGG-19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0.8202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0.8022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0.8108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0.8208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636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InceptionV3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0.8102 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0.8108 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0.8104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0.8302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08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Ensemble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-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-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-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0.8486 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13" name="Google Shape;313;p43"/>
          <p:cNvSpPr txBox="1"/>
          <p:nvPr/>
        </p:nvSpPr>
        <p:spPr>
          <a:xfrm>
            <a:off x="4650500" y="1099450"/>
            <a:ext cx="4370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Table 2:</a:t>
            </a:r>
            <a:r>
              <a:rPr lang="en" sz="1800">
                <a:solidFill>
                  <a:schemeClr val="dk1"/>
                </a:solidFill>
              </a:rPr>
              <a:t> Quantitative result on ISIC-16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/>
              <a:t>Quantitative Result</a:t>
            </a:r>
            <a:endParaRPr b="1" sz="3020"/>
          </a:p>
        </p:txBody>
      </p:sp>
      <p:sp>
        <p:nvSpPr>
          <p:cNvPr id="319" name="Google Shape;319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321" name="Google Shape;321;p44"/>
          <p:cNvGraphicFramePr/>
          <p:nvPr/>
        </p:nvGraphicFramePr>
        <p:xfrm>
          <a:off x="952500" y="1798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{0236D699-CD70-464C-81B6-5F4337B03401}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554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Model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Precision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Recall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F-score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Accuracy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54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MobileNetV2 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0.7922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0.7690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0.7778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0.8326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54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VGG-19 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0.7619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0.7262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0.7444 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0.8288 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54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InceptionV3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0.7858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0.7439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0.7688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0.8499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54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Ensemble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-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-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-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0.8592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22" name="Google Shape;322;p44"/>
          <p:cNvSpPr txBox="1"/>
          <p:nvPr/>
        </p:nvSpPr>
        <p:spPr>
          <a:xfrm>
            <a:off x="952425" y="1287475"/>
            <a:ext cx="7239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Table 3:</a:t>
            </a:r>
            <a:r>
              <a:rPr lang="en" sz="1800">
                <a:solidFill>
                  <a:schemeClr val="dk1"/>
                </a:solidFill>
              </a:rPr>
              <a:t> Quantitative result on ISIC-19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5"/>
          <p:cNvSpPr txBox="1"/>
          <p:nvPr>
            <p:ph type="title"/>
          </p:nvPr>
        </p:nvSpPr>
        <p:spPr>
          <a:xfrm>
            <a:off x="360350" y="2541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/>
              <a:t>Qualitative Result</a:t>
            </a:r>
            <a:endParaRPr b="1" sz="3020"/>
          </a:p>
        </p:txBody>
      </p:sp>
      <p:sp>
        <p:nvSpPr>
          <p:cNvPr id="328" name="Google Shape;328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30" name="Google Shape;330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2038" y="934688"/>
            <a:ext cx="7837225" cy="3274125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45"/>
          <p:cNvSpPr txBox="1"/>
          <p:nvPr/>
        </p:nvSpPr>
        <p:spPr>
          <a:xfrm>
            <a:off x="562250" y="4069325"/>
            <a:ext cx="8116800" cy="6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Figure  19: </a:t>
            </a:r>
            <a:r>
              <a:rPr lang="en" sz="1800">
                <a:solidFill>
                  <a:schemeClr val="dk1"/>
                </a:solidFill>
              </a:rPr>
              <a:t>Sample prediction from images of (a) HAM10000 (b) ISIC-19. Blue and red indicates right and wrong prediction respectively.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/>
              <a:t>Analysis of the result</a:t>
            </a:r>
            <a:endParaRPr b="1" sz="3020"/>
          </a:p>
        </p:txBody>
      </p:sp>
      <p:sp>
        <p:nvSpPr>
          <p:cNvPr id="337" name="Google Shape;337;p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339" name="Google Shape;339;p46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{0236D699-CD70-464C-81B6-5F4337B03401}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Authors 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Dataset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Accuracy(%)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Hekler et al.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HAM10000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82.95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Sae et al.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HAM10000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83.93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Muhammad et al.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HAM10000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88.39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Proposed method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HAM10000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87.53 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40" name="Google Shape;340;p46"/>
          <p:cNvSpPr txBox="1"/>
          <p:nvPr/>
        </p:nvSpPr>
        <p:spPr>
          <a:xfrm>
            <a:off x="945975" y="1287475"/>
            <a:ext cx="7307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Table 4:</a:t>
            </a:r>
            <a:r>
              <a:rPr lang="en" sz="1800">
                <a:solidFill>
                  <a:schemeClr val="dk1"/>
                </a:solidFill>
              </a:rPr>
              <a:t> Comparison of classification results with related methods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7"/>
          <p:cNvSpPr txBox="1"/>
          <p:nvPr>
            <p:ph type="title"/>
          </p:nvPr>
        </p:nvSpPr>
        <p:spPr>
          <a:xfrm>
            <a:off x="311700" y="304275"/>
            <a:ext cx="8520600" cy="60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/>
              <a:t>Gantt Chart</a:t>
            </a:r>
            <a:endParaRPr b="1" sz="3020"/>
          </a:p>
        </p:txBody>
      </p:sp>
      <p:graphicFrame>
        <p:nvGraphicFramePr>
          <p:cNvPr id="346" name="Google Shape;346;p47"/>
          <p:cNvGraphicFramePr/>
          <p:nvPr/>
        </p:nvGraphicFramePr>
        <p:xfrm>
          <a:off x="362600" y="111392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{0236D699-CD70-464C-81B6-5F4337B03401}</a:tableStyleId>
              </a:tblPr>
              <a:tblGrid>
                <a:gridCol w="1588775"/>
                <a:gridCol w="3424300"/>
                <a:gridCol w="3456625"/>
              </a:tblGrid>
              <a:tr h="530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Task Name</a:t>
                      </a:r>
                      <a:endParaRPr b="1" sz="1600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1st term</a:t>
                      </a:r>
                      <a:endParaRPr b="1"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2nd term</a:t>
                      </a:r>
                      <a:endParaRPr b="1" sz="16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347" name="Google Shape;347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600" y="1644650"/>
            <a:ext cx="8469699" cy="3208775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8"/>
          <p:cNvSpPr txBox="1"/>
          <p:nvPr>
            <p:ph type="title"/>
          </p:nvPr>
        </p:nvSpPr>
        <p:spPr>
          <a:xfrm>
            <a:off x="311700" y="232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/>
              <a:t>Complex Engineering Problems</a:t>
            </a:r>
            <a:endParaRPr b="1" sz="3020"/>
          </a:p>
        </p:txBody>
      </p:sp>
      <p:sp>
        <p:nvSpPr>
          <p:cNvPr id="354" name="Google Shape;354;p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356" name="Google Shape;356;p48"/>
          <p:cNvGraphicFramePr/>
          <p:nvPr/>
        </p:nvGraphicFramePr>
        <p:xfrm>
          <a:off x="772200" y="1405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{0236D699-CD70-464C-81B6-5F4337B03401}</a:tableStyleId>
              </a:tblPr>
              <a:tblGrid>
                <a:gridCol w="2548400"/>
                <a:gridCol w="5511700"/>
              </a:tblGrid>
              <a:tr h="43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</a:rPr>
                        <a:t>Attributes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</a:rPr>
                        <a:t>Addressing the Attributes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Depth of knowledge required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analysis of images using deep learning models, the knowledge of transfer learning.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Range of conflicting requirements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R</a:t>
                      </a:r>
                      <a:r>
                        <a:rPr lang="en" sz="1200">
                          <a:solidFill>
                            <a:schemeClr val="dk1"/>
                          </a:solidFill>
                        </a:rPr>
                        <a:t>ecall is a more important evaluation metric than precision.However, precision is more useful when we want to affirm the correctness of model.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Depth of analysis required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The transfer of knowledge from particular pre-trained models,analysis of accuracy,precision,recall and F-score of the proposed model.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Familiarity of issues 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Skin cancer is one of the most common diseases that can be deadly.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Extent of applicable codes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The segmentation of lesion image using deep learning model like U-net before running the classification model can improve accuarcy significantly. 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57" name="Google Shape;357;p48"/>
          <p:cNvSpPr txBox="1"/>
          <p:nvPr/>
        </p:nvSpPr>
        <p:spPr>
          <a:xfrm>
            <a:off x="772200" y="969300"/>
            <a:ext cx="8010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Table 5:</a:t>
            </a:r>
            <a:r>
              <a:rPr lang="en" sz="1600">
                <a:solidFill>
                  <a:schemeClr val="dk1"/>
                </a:solidFill>
              </a:rPr>
              <a:t> Complex engineering problems associated with the current project/thesis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Complex Engineering Activities</a:t>
            </a:r>
            <a:endParaRPr/>
          </a:p>
        </p:txBody>
      </p:sp>
      <p:sp>
        <p:nvSpPr>
          <p:cNvPr id="363" name="Google Shape;363;p4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365" name="Google Shape;365;p49"/>
          <p:cNvGraphicFramePr/>
          <p:nvPr/>
        </p:nvGraphicFramePr>
        <p:xfrm>
          <a:off x="538900" y="1428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{0236D699-CD70-464C-81B6-5F4337B03401}</a:tableStyleId>
              </a:tblPr>
              <a:tblGrid>
                <a:gridCol w="2463550"/>
                <a:gridCol w="56132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</a:rPr>
                        <a:t>Attributes 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</a:rPr>
                        <a:t>Addressing the Attributes 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Range of resources 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Skin lesion classification and detection have emerged as critical areas of research in medical imaging and computer vision.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Level of interaction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There are various CNN model for this purpose.An ensemble of several such models can improve model accuracy.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Innovation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set all Batch Normalization layer to trainable, so during inference, batch norm layers will statistics of the mini-batch from our training set.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Consequences of society and the environment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By providing free medical resources and tools, the project directly addresses societal issues related to medical inequality.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Familiarity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Skin lesion classification methods using CNN exhibit improved results, which is lifesaving in terms of diagnosis.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66" name="Google Shape;366;p49"/>
          <p:cNvSpPr txBox="1"/>
          <p:nvPr/>
        </p:nvSpPr>
        <p:spPr>
          <a:xfrm>
            <a:off x="515575" y="1017725"/>
            <a:ext cx="8076900" cy="3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Table 6:</a:t>
            </a:r>
            <a:r>
              <a:rPr lang="en" sz="1600">
                <a:solidFill>
                  <a:schemeClr val="dk1"/>
                </a:solidFill>
              </a:rPr>
              <a:t> Complex engineering activities associated with the current project/thesis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/>
              <a:t>Conclusion</a:t>
            </a:r>
            <a:endParaRPr b="1" sz="3020"/>
          </a:p>
        </p:txBody>
      </p:sp>
      <p:sp>
        <p:nvSpPr>
          <p:cNvPr id="372" name="Google Shape;372;p50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Survival rate of skin cancer can be significantly increased if the skin lesions are identified in dermoscopic images at an early stage.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Initially, rebalancing and augmentation of the skin images are performed.Then classification is done through ensemble of CNNs.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The proposed method demonstrates praiseworthy success in lesion recognition, providing an accuracy of 87.53%, 84.86%, and 85.92% respectively for HAM10000, ISIC-16 and ISIC-19 respectively.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The classification performance is measured with different well known measures designed for skin lesion detection and recognition and the result is appreciable. 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/>
              <a:t>References</a:t>
            </a:r>
            <a:endParaRPr b="1" sz="3020"/>
          </a:p>
        </p:txBody>
      </p:sp>
      <p:sp>
        <p:nvSpPr>
          <p:cNvPr id="379" name="Google Shape;379;p51"/>
          <p:cNvSpPr txBox="1"/>
          <p:nvPr>
            <p:ph idx="1" type="body"/>
          </p:nvPr>
        </p:nvSpPr>
        <p:spPr>
          <a:xfrm>
            <a:off x="311700" y="1152475"/>
            <a:ext cx="8520600" cy="373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702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5"/>
              <a:buAutoNum type="arabicPeriod"/>
            </a:pPr>
            <a:r>
              <a:rPr lang="en" sz="1865">
                <a:solidFill>
                  <a:schemeClr val="dk1"/>
                </a:solidFill>
              </a:rPr>
              <a:t>Xiaojing Yuan, Ning Situ, George Zouridakis, “Automatic segmentation of skin lesions images using evolution strategies.” In: vol. 295. Jan. 2012, pp. 333–342. ISBN: 978-3-642-32825-1. DOI: 10.1007/978-3-642- 32826-8_34</a:t>
            </a:r>
            <a:endParaRPr sz="1865">
              <a:solidFill>
                <a:schemeClr val="dk1"/>
              </a:solidFill>
            </a:endParaRPr>
          </a:p>
          <a:p>
            <a:pPr indent="-34702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5"/>
              <a:buAutoNum type="arabicPeriod"/>
            </a:pPr>
            <a:r>
              <a:rPr lang="en" sz="1865">
                <a:solidFill>
                  <a:schemeClr val="dk1"/>
                </a:solidFill>
              </a:rPr>
              <a:t>I. Iqbal, M. Younus, K. Walayat, M. U. Kakar, and J. Ma. ”Automated multi-class classification of skin lesions through deep convolutional neural network with dermoscopic images”. In: Computerized medical imaging and graphics 88 (2021), p. 101843. </a:t>
            </a:r>
            <a:endParaRPr sz="1865">
              <a:solidFill>
                <a:schemeClr val="dk1"/>
              </a:solidFill>
            </a:endParaRPr>
          </a:p>
          <a:p>
            <a:pPr indent="-34702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5"/>
              <a:buAutoNum type="arabicPeriod"/>
            </a:pPr>
            <a:r>
              <a:rPr lang="en" sz="1865">
                <a:solidFill>
                  <a:schemeClr val="dk1"/>
                </a:solidFill>
              </a:rPr>
              <a:t>C. Karimkhani et al. ”The global burden of melanoma: results from the Global Burden of Disease Study 2015”. In: British Journal of Dermatology 177.1 (2017), pp. 134–140.</a:t>
            </a:r>
            <a:endParaRPr sz="1865">
              <a:solidFill>
                <a:schemeClr val="dk1"/>
              </a:solidFill>
            </a:endParaRPr>
          </a:p>
          <a:p>
            <a:pPr indent="-34702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5"/>
              <a:buAutoNum type="arabicPeriod"/>
            </a:pPr>
            <a:r>
              <a:rPr lang="en" sz="1865">
                <a:solidFill>
                  <a:schemeClr val="dk1"/>
                </a:solidFill>
              </a:rPr>
              <a:t>D. Gutman et al. ”Skin lesion analysis toward melanoma detection: A challenge at the international symposium on biomedical imaging (ISBI) 2016, hosted by the international skin imaging collaboration (ISIC)”. In: arXiv preprint arXiv:1605.01397 (2016)</a:t>
            </a:r>
            <a:endParaRPr sz="1865">
              <a:solidFill>
                <a:schemeClr val="dk1"/>
              </a:solidFill>
            </a:endParaRPr>
          </a:p>
        </p:txBody>
      </p:sp>
      <p:sp>
        <p:nvSpPr>
          <p:cNvPr id="380" name="Google Shape;380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/>
              <a:t>Introduction</a:t>
            </a:r>
            <a:endParaRPr b="1" sz="3020"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However, </a:t>
            </a:r>
            <a:r>
              <a:rPr lang="en" sz="2000">
                <a:solidFill>
                  <a:schemeClr val="dk1"/>
                </a:solidFill>
              </a:rPr>
              <a:t>survival rate can be significantly increased 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sz="2000">
                <a:solidFill>
                  <a:schemeClr val="dk1"/>
                </a:solidFill>
              </a:rPr>
              <a:t>if the skin lesions are identified in dermoscopic images at an early stage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But the classification of skin lesions(SLC) is incredibly challenging.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SLC using DL has provided better results in classifying skin diseases than those of dermatologists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sz="2000">
                <a:solidFill>
                  <a:schemeClr val="dk1"/>
                </a:solidFill>
              </a:rPr>
              <a:t>lifesaving in terms of diagnosis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Leveraging CNNs for SLC can significantly improve the accuracy and efficiency of diagnosis.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r>
              <a:t/>
            </a:r>
            <a:endParaRPr sz="1665"/>
          </a:p>
        </p:txBody>
      </p:sp>
      <p:sp>
        <p:nvSpPr>
          <p:cNvPr id="79" name="Google Shape;79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52"/>
          <p:cNvSpPr txBox="1"/>
          <p:nvPr>
            <p:ph idx="1" type="body"/>
          </p:nvPr>
        </p:nvSpPr>
        <p:spPr>
          <a:xfrm>
            <a:off x="333250" y="397400"/>
            <a:ext cx="8561100" cy="474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4000">
                <a:solidFill>
                  <a:schemeClr val="dk1"/>
                </a:solidFill>
              </a:rPr>
              <a:t>Thank You !</a:t>
            </a:r>
            <a:endParaRPr sz="4000">
              <a:solidFill>
                <a:schemeClr val="dk1"/>
              </a:solidFill>
            </a:endParaRPr>
          </a:p>
        </p:txBody>
      </p:sp>
      <p:sp>
        <p:nvSpPr>
          <p:cNvPr id="386" name="Google Shape;386;p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/>
              <a:t>Skin Lesion</a:t>
            </a:r>
            <a:endParaRPr b="1" sz="3020"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Skin: Outer covering of the body+the largest organ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Skin Lesion: Any skin area that has different characteristics from the surrounding skin, including color, shape, size, and texture.</a:t>
            </a:r>
            <a:endParaRPr sz="20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86" name="Google Shape;86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975" y="2398175"/>
            <a:ext cx="4023550" cy="201175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7"/>
          <p:cNvSpPr txBox="1"/>
          <p:nvPr/>
        </p:nvSpPr>
        <p:spPr>
          <a:xfrm>
            <a:off x="613900" y="4494350"/>
            <a:ext cx="4386600" cy="3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</a:rPr>
              <a:t>Figure 2:</a:t>
            </a:r>
            <a:r>
              <a:rPr lang="en" sz="1600">
                <a:solidFill>
                  <a:srgbClr val="000000"/>
                </a:solidFill>
              </a:rPr>
              <a:t> Skin cancer affected skin image  </a:t>
            </a:r>
            <a:endParaRPr sz="1600">
              <a:solidFill>
                <a:srgbClr val="000000"/>
              </a:solidFill>
            </a:endParaRPr>
          </a:p>
        </p:txBody>
      </p:sp>
      <p:pic>
        <p:nvPicPr>
          <p:cNvPr id="89" name="Google Shape;89;p17"/>
          <p:cNvPicPr preferRelativeResize="0"/>
          <p:nvPr/>
        </p:nvPicPr>
        <p:blipFill rotWithShape="1">
          <a:blip r:embed="rId4">
            <a:alphaModFix/>
          </a:blip>
          <a:srcRect b="3460" l="0" r="0" t="-3460"/>
          <a:stretch/>
        </p:blipFill>
        <p:spPr>
          <a:xfrm>
            <a:off x="5093750" y="2398175"/>
            <a:ext cx="3961300" cy="2053975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7"/>
          <p:cNvSpPr txBox="1"/>
          <p:nvPr/>
        </p:nvSpPr>
        <p:spPr>
          <a:xfrm>
            <a:off x="5093750" y="4494350"/>
            <a:ext cx="40236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</a:rPr>
              <a:t>Figure 3:</a:t>
            </a:r>
            <a:r>
              <a:rPr lang="en" sz="1600">
                <a:solidFill>
                  <a:srgbClr val="000000"/>
                </a:solidFill>
              </a:rPr>
              <a:t> Classification of skin lesion </a:t>
            </a:r>
            <a:endParaRPr sz="1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/>
              <a:t>Literature Review</a:t>
            </a:r>
            <a:endParaRPr b="1" sz="3020"/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404825" y="11628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35">
                <a:solidFill>
                  <a:schemeClr val="dk1"/>
                </a:solidFill>
              </a:rPr>
              <a:t>There have been several researches in this field in last few decades:</a:t>
            </a:r>
            <a:endParaRPr sz="2835">
              <a:solidFill>
                <a:schemeClr val="dk1"/>
              </a:solidFill>
            </a:endParaRPr>
          </a:p>
          <a:p>
            <a:pPr indent="-356511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" sz="2877">
                <a:solidFill>
                  <a:schemeClr val="dk1"/>
                </a:solidFill>
              </a:rPr>
              <a:t>Machine learning model </a:t>
            </a:r>
            <a:endParaRPr sz="2877">
              <a:solidFill>
                <a:schemeClr val="dk1"/>
              </a:solidFill>
            </a:endParaRPr>
          </a:p>
          <a:p>
            <a:pPr indent="-343811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lphaLcPeriod"/>
            </a:pPr>
            <a:r>
              <a:rPr lang="en" sz="2591">
                <a:solidFill>
                  <a:schemeClr val="dk1"/>
                </a:solidFill>
              </a:rPr>
              <a:t>pre-trained ResNet-18 algorithm</a:t>
            </a:r>
            <a:endParaRPr sz="2591">
              <a:solidFill>
                <a:schemeClr val="dk1"/>
              </a:solidFill>
            </a:endParaRPr>
          </a:p>
          <a:p>
            <a:pPr indent="-343811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lphaLcPeriod"/>
            </a:pPr>
            <a:r>
              <a:rPr lang="en" sz="2591">
                <a:solidFill>
                  <a:schemeClr val="dk1"/>
                </a:solidFill>
              </a:rPr>
              <a:t>achieves 94.47% classification accuracy, 93.57% precision, 94.01% recall and 94.45% F1-score.</a:t>
            </a:r>
            <a:endParaRPr sz="2591">
              <a:solidFill>
                <a:schemeClr val="dk1"/>
              </a:solidFill>
            </a:endParaRPr>
          </a:p>
          <a:p>
            <a:pPr indent="-356511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" sz="2877">
                <a:solidFill>
                  <a:schemeClr val="dk1"/>
                </a:solidFill>
              </a:rPr>
              <a:t>Deep learning models</a:t>
            </a:r>
            <a:endParaRPr sz="2877">
              <a:solidFill>
                <a:schemeClr val="dk1"/>
              </a:solidFill>
            </a:endParaRPr>
          </a:p>
          <a:p>
            <a:pPr indent="-343811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lphaLcPeriod"/>
            </a:pPr>
            <a:r>
              <a:rPr lang="en" sz="2591">
                <a:solidFill>
                  <a:schemeClr val="dk1"/>
                </a:solidFill>
              </a:rPr>
              <a:t>MobileNetV2 and DenseNet201</a:t>
            </a:r>
            <a:endParaRPr sz="2591">
              <a:solidFill>
                <a:schemeClr val="dk1"/>
              </a:solidFill>
            </a:endParaRPr>
          </a:p>
          <a:p>
            <a:pPr indent="-343811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lphaLcPeriod"/>
            </a:pPr>
            <a:r>
              <a:rPr lang="en" sz="2591">
                <a:solidFill>
                  <a:schemeClr val="dk1"/>
                </a:solidFill>
              </a:rPr>
              <a:t>accuracy of 95.50%, sensitivity of 93.96%, and specificity of 97.03%</a:t>
            </a:r>
            <a:endParaRPr sz="2591">
              <a:solidFill>
                <a:schemeClr val="dk1"/>
              </a:solidFill>
            </a:endParaRPr>
          </a:p>
          <a:p>
            <a:pPr indent="-356511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" sz="2877">
                <a:solidFill>
                  <a:schemeClr val="dk1"/>
                </a:solidFill>
              </a:rPr>
              <a:t>custom CNN</a:t>
            </a:r>
            <a:endParaRPr sz="2877">
              <a:solidFill>
                <a:schemeClr val="dk1"/>
              </a:solidFill>
            </a:endParaRPr>
          </a:p>
          <a:p>
            <a:pPr indent="-343811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lphaLcPeriod"/>
            </a:pPr>
            <a:r>
              <a:rPr lang="en" sz="2591">
                <a:solidFill>
                  <a:schemeClr val="dk1"/>
                </a:solidFill>
              </a:rPr>
              <a:t>maximum achieved accuracy is 82.7% and 78% of precision.</a:t>
            </a:r>
            <a:endParaRPr sz="2591">
              <a:solidFill>
                <a:schemeClr val="dk1"/>
              </a:solidFill>
            </a:endParaRPr>
          </a:p>
        </p:txBody>
      </p:sp>
      <p:sp>
        <p:nvSpPr>
          <p:cNvPr id="97" name="Google Shape;97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/>
              <a:t>Literature Review</a:t>
            </a:r>
            <a:endParaRPr b="1" sz="3020"/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4. </a:t>
            </a:r>
            <a:r>
              <a:rPr lang="en" sz="2000">
                <a:solidFill>
                  <a:schemeClr val="dk1"/>
                </a:solidFill>
              </a:rPr>
              <a:t> Deep CNN</a:t>
            </a:r>
            <a:endParaRPr sz="2000">
              <a:solidFill>
                <a:schemeClr val="dk1"/>
              </a:solidFill>
            </a:endParaRPr>
          </a:p>
          <a:p>
            <a:pPr indent="-342900" lvl="0" marL="914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LcPeriod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a solution for both skin lesion segmentation and classification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LcPeriod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exhibiting an average AUC of 93.8% and 97.7% in categorizing skin lesions on ISIC 2017 and PH2 dataset.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rgbClr val="444444"/>
              </a:solidFill>
              <a:highlight>
                <a:srgbClr val="FFFFFF"/>
              </a:highlight>
            </a:endParaRPr>
          </a:p>
        </p:txBody>
      </p:sp>
      <p:sp>
        <p:nvSpPr>
          <p:cNvPr id="104" name="Google Shape;104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/>
              <a:t>CNN Architecture</a:t>
            </a:r>
            <a:endParaRPr b="1" sz="3020"/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3531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Convolutional Neural Network consists of multiple layers like the input layer, Convolutional layer, Pooling layer, and fully connected layers. 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11" name="Google Shape;11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0112" y="1984700"/>
            <a:ext cx="6843775" cy="258417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0"/>
          <p:cNvSpPr txBox="1"/>
          <p:nvPr/>
        </p:nvSpPr>
        <p:spPr>
          <a:xfrm>
            <a:off x="1192225" y="4671575"/>
            <a:ext cx="7130400" cy="38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Figure 2:</a:t>
            </a:r>
            <a:r>
              <a:rPr lang="en" sz="1800">
                <a:solidFill>
                  <a:schemeClr val="dk1"/>
                </a:solidFill>
              </a:rPr>
              <a:t> Simple CNN architecture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13" name="Google Shape;113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/>
              <a:t>CNN Architecture Components</a:t>
            </a:r>
            <a:endParaRPr b="1" sz="3020"/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b="1" lang="en" sz="2000">
                <a:solidFill>
                  <a:schemeClr val="dk1"/>
                </a:solidFill>
              </a:rPr>
              <a:t>Input Layers: </a:t>
            </a:r>
            <a:r>
              <a:rPr lang="en" sz="2000">
                <a:solidFill>
                  <a:schemeClr val="dk1"/>
                </a:solidFill>
              </a:rPr>
              <a:t>Layer in which input(</a:t>
            </a:r>
            <a:r>
              <a:rPr lang="en" sz="2000">
                <a:solidFill>
                  <a:schemeClr val="dk1"/>
                </a:solidFill>
              </a:rPr>
              <a:t>an image or a sequence of images)</a:t>
            </a:r>
            <a:r>
              <a:rPr lang="en" sz="2000">
                <a:solidFill>
                  <a:schemeClr val="dk1"/>
                </a:solidFill>
              </a:rPr>
              <a:t> is given to the model.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b="1" lang="en" sz="2000">
                <a:solidFill>
                  <a:schemeClr val="dk1"/>
                </a:solidFill>
              </a:rPr>
              <a:t>Convolutional Layers:</a:t>
            </a:r>
            <a:r>
              <a:rPr lang="en" sz="2000">
                <a:solidFill>
                  <a:schemeClr val="dk1"/>
                </a:solidFill>
              </a:rPr>
              <a:t> Used to extract the feature from the input dataset.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sz="2000">
                <a:solidFill>
                  <a:schemeClr val="dk1"/>
                </a:solidFill>
              </a:rPr>
              <a:t>applies a set of learnable filters(kernels) to the input images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sz="2000">
                <a:solidFill>
                  <a:schemeClr val="dk1"/>
                </a:solidFill>
              </a:rPr>
              <a:t>kernels are smaller matrices usually 2×2, 3×3, or 5×5 shape.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sz="2000">
                <a:solidFill>
                  <a:schemeClr val="dk1"/>
                </a:solidFill>
              </a:rPr>
              <a:t>slides over the input image data and computes the dot product between kernel weight and the corresponding input image patch.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sz="2000">
                <a:solidFill>
                  <a:schemeClr val="dk1"/>
                </a:solidFill>
              </a:rPr>
              <a:t>output is referred ad feature maps.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b="1" lang="en" sz="2000">
                <a:solidFill>
                  <a:schemeClr val="dk1"/>
                </a:solidFill>
              </a:rPr>
              <a:t>Activation Layers: </a:t>
            </a:r>
            <a:r>
              <a:rPr lang="en" sz="2000">
                <a:solidFill>
                  <a:schemeClr val="dk1"/>
                </a:solidFill>
              </a:rPr>
              <a:t>Add nonlinearity to the network.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sz="2000">
                <a:solidFill>
                  <a:schemeClr val="dk1"/>
                </a:solidFill>
              </a:rPr>
              <a:t>RELU: max(0, x), Tanh, Leaky RELU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120" name="Google Shape;120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