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47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</p:sldIdLst>
  <p:sldSz cy="6858000" cx="9144000"/>
  <p:notesSz cx="6858000" cy="9144000"/>
  <p:embeddedFontLst>
    <p:embeddedFont>
      <p:font typeface="Tahoma"/>
      <p:regular r:id="rId53"/>
      <p:bold r:id="rId5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55" roundtripDataSignature="AMtx7mgQLg/US/BCtDhV2rhesOaO3li1h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font" Target="fonts/Tahoma-regular.fntdata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customschemas.google.com/relationships/presentationmetadata" Target="metadata"/><Relationship Id="rId10" Type="http://schemas.openxmlformats.org/officeDocument/2006/relationships/slide" Target="slides/slide5.xml"/><Relationship Id="rId54" Type="http://schemas.openxmlformats.org/officeDocument/2006/relationships/font" Target="fonts/Tahoma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0" name="Google Shape;6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0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8" name="Google Shape;18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8" name="Google Shape;198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2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6" name="Google Shape;20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3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5" name="Google Shape;22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4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4" name="Google Shape;24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5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6" name="Google Shape;256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6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7" name="Google Shape;267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7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2" name="Google Shape;282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8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3" name="Google Shape;293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9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1" name="Google Shape;301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9" name="Google Shape;6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0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6" name="Google Shape;316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1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1" name="Google Shape;331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2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0" name="Google Shape;350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3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" name="Google Shape;360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1" name="Google Shape;361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4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2" name="Google Shape;372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25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91" name="Google Shape;391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26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09" name="Google Shape;409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27" name="Google Shape;427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34" name="Google Shape;434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29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" name="Google Shape;440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41" name="Google Shape;441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8" name="Google Shape;8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30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49" name="Google Shape;449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31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6" name="Google Shape;466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67" name="Google Shape;467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32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5" name="Google Shape;485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86" name="Google Shape;486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33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4" name="Google Shape;504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05" name="Google Shape;505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34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0" name="Google Shape;520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21" name="Google Shape;521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35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2" name="Google Shape;532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33" name="Google Shape;533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40" name="Google Shape;540;p3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46" name="Google Shape;546;p3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38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3" name="Google Shape;553;p3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4" name="Google Shape;554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39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4" name="Google Shape;564;p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65" name="Google Shape;565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0" name="Google Shape;10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40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5" name="Google Shape;575;p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76" name="Google Shape;576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41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6" name="Google Shape;586;p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87" name="Google Shape;587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42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7" name="Google Shape;597;p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98" name="Google Shape;598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16" name="Google Shape;616;p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44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3" name="Google Shape;623;p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24" name="Google Shape;624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45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3" name="Google Shape;643;p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44" name="Google Shape;644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46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2" name="Google Shape;662;p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63" name="Google Shape;663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9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p47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1" name="Google Shape;681;p4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82" name="Google Shape;682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9" name="Google Shape;11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0" name="Google Shape;13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7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9" name="Google Shape;14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9" name="Google Shape;159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9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7" name="Google Shape;16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" type="objOnly">
  <p:cSld name="OBJECT_ONL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2"/>
          <p:cNvSpPr txBox="1"/>
          <p:nvPr>
            <p:ph idx="1" type="body"/>
          </p:nvPr>
        </p:nvSpPr>
        <p:spPr>
          <a:xfrm>
            <a:off x="628650" y="365125"/>
            <a:ext cx="7886700" cy="58118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  <a:defRPr b="0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2639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921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3" name="Google Shape;13;p62"/>
          <p:cNvSpPr txBox="1"/>
          <p:nvPr>
            <p:ph idx="12" type="sldNum"/>
          </p:nvPr>
        </p:nvSpPr>
        <p:spPr>
          <a:xfrm>
            <a:off x="-76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10.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1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0" name="Google Shape;50;p71"/>
          <p:cNvSpPr txBox="1"/>
          <p:nvPr>
            <p:ph idx="1" type="body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  <a:defRPr b="0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2639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921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1" name="Google Shape;51;p71"/>
          <p:cNvSpPr txBox="1"/>
          <p:nvPr>
            <p:ph idx="2" type="body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  <a:defRPr b="0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2639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921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2" name="Google Shape;52;p71"/>
          <p:cNvSpPr txBox="1"/>
          <p:nvPr>
            <p:ph idx="12" type="sldNum"/>
          </p:nvPr>
        </p:nvSpPr>
        <p:spPr>
          <a:xfrm>
            <a:off x="-76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10.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2"/>
          <p:cNvSpPr txBox="1"/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0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5" name="Google Shape;55;p72"/>
          <p:cNvSpPr txBox="1"/>
          <p:nvPr>
            <p:ph idx="1" type="body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None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900"/>
              <a:buFont typeface="Noto Sans Symbols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880"/>
              <a:buFont typeface="Noto Sans Symbols"/>
              <a:buNone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56" name="Google Shape;56;p72"/>
          <p:cNvSpPr txBox="1"/>
          <p:nvPr>
            <p:ph idx="12" type="sldNum"/>
          </p:nvPr>
        </p:nvSpPr>
        <p:spPr>
          <a:xfrm>
            <a:off x="-76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10.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63"/>
          <p:cNvSpPr txBox="1"/>
          <p:nvPr>
            <p:ph idx="12" type="sldNum"/>
          </p:nvPr>
        </p:nvSpPr>
        <p:spPr>
          <a:xfrm>
            <a:off x="-76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10.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64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8" name="Google Shape;18;p64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  <a:defRPr b="0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2639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921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9" name="Google Shape;19;p64"/>
          <p:cNvSpPr txBox="1"/>
          <p:nvPr>
            <p:ph idx="12" type="sldNum"/>
          </p:nvPr>
        </p:nvSpPr>
        <p:spPr>
          <a:xfrm>
            <a:off x="-76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10.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5"/>
          <p:cNvSpPr txBox="1"/>
          <p:nvPr>
            <p:ph type="title"/>
          </p:nvPr>
        </p:nvSpPr>
        <p:spPr>
          <a:xfrm rot="5400000">
            <a:off x="4623594" y="2285207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2" name="Google Shape;22;p65"/>
          <p:cNvSpPr txBox="1"/>
          <p:nvPr>
            <p:ph idx="1" type="body"/>
          </p:nvPr>
        </p:nvSpPr>
        <p:spPr>
          <a:xfrm rot="5400000">
            <a:off x="604044" y="389731"/>
            <a:ext cx="5811838" cy="5762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  <a:defRPr b="0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2639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921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3" name="Google Shape;23;p65"/>
          <p:cNvSpPr txBox="1"/>
          <p:nvPr>
            <p:ph idx="12" type="sldNum"/>
          </p:nvPr>
        </p:nvSpPr>
        <p:spPr>
          <a:xfrm>
            <a:off x="-76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10.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6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6" name="Google Shape;26;p66"/>
          <p:cNvSpPr txBox="1"/>
          <p:nvPr>
            <p:ph idx="1" type="body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  <a:defRPr b="0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2639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921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27" name="Google Shape;27;p66"/>
          <p:cNvSpPr txBox="1"/>
          <p:nvPr>
            <p:ph idx="12" type="sldNum"/>
          </p:nvPr>
        </p:nvSpPr>
        <p:spPr>
          <a:xfrm>
            <a:off x="-76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10.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7"/>
          <p:cNvSpPr txBox="1"/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30" name="Google Shape;30;p67"/>
          <p:cNvSpPr/>
          <p:nvPr>
            <p:ph idx="2" type="pic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31" name="Google Shape;31;p67"/>
          <p:cNvSpPr txBox="1"/>
          <p:nvPr>
            <p:ph idx="1" type="body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960"/>
              <a:buFont typeface="Noto Sans Symbols"/>
              <a:buNone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SzPts val="77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folHlink"/>
              </a:buClr>
              <a:buSzPts val="600"/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550"/>
              <a:buFont typeface="Noto Sans Symbols"/>
              <a:buNone/>
              <a:defRPr b="0" i="0" sz="1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500"/>
              <a:buFont typeface="Noto Sans Symbols"/>
              <a:buNone/>
              <a:defRPr b="0" i="0" sz="1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32" name="Google Shape;32;p67"/>
          <p:cNvSpPr txBox="1"/>
          <p:nvPr>
            <p:ph idx="12" type="sldNum"/>
          </p:nvPr>
        </p:nvSpPr>
        <p:spPr>
          <a:xfrm>
            <a:off x="-76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10.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8"/>
          <p:cNvSpPr txBox="1"/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35" name="Google Shape;35;p68"/>
          <p:cNvSpPr txBox="1"/>
          <p:nvPr>
            <p:ph idx="1" type="body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  <a:defRPr b="0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2639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921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55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55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55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55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36" name="Google Shape;36;p68"/>
          <p:cNvSpPr txBox="1"/>
          <p:nvPr>
            <p:ph idx="2" type="body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folHlink"/>
              </a:buClr>
              <a:buSzPts val="960"/>
              <a:buFont typeface="Noto Sans Symbols"/>
              <a:buNone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SzPts val="770"/>
              <a:buFont typeface="Noto Sans Symbols"/>
              <a:buNone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folHlink"/>
              </a:buClr>
              <a:buSzPts val="600"/>
              <a:buFont typeface="Noto Sans Symbols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2"/>
              </a:buClr>
              <a:buSzPts val="550"/>
              <a:buFont typeface="Noto Sans Symbols"/>
              <a:buNone/>
              <a:defRPr b="0" i="0" sz="1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500"/>
              <a:buFont typeface="Noto Sans Symbols"/>
              <a:buNone/>
              <a:defRPr b="0" i="0" sz="1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37" name="Google Shape;37;p68"/>
          <p:cNvSpPr txBox="1"/>
          <p:nvPr>
            <p:ph idx="12" type="sldNum"/>
          </p:nvPr>
        </p:nvSpPr>
        <p:spPr>
          <a:xfrm>
            <a:off x="-76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10.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9"/>
          <p:cNvSpPr txBox="1"/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0" name="Google Shape;40;p69"/>
          <p:cNvSpPr txBox="1"/>
          <p:nvPr>
            <p:ph idx="12" type="sldNum"/>
          </p:nvPr>
        </p:nvSpPr>
        <p:spPr>
          <a:xfrm>
            <a:off x="-76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10.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0"/>
          <p:cNvSpPr txBox="1"/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3" name="Google Shape;43;p70"/>
          <p:cNvSpPr txBox="1"/>
          <p:nvPr>
            <p:ph idx="1" type="body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  <a:defRPr b="1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None/>
              <a:defRPr b="1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900"/>
              <a:buFont typeface="Noto Sans Symbols"/>
              <a:buNone/>
              <a:defRPr b="1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88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4" name="Google Shape;44;p70"/>
          <p:cNvSpPr txBox="1"/>
          <p:nvPr>
            <p:ph idx="2" type="body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  <a:defRPr b="0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2639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921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5" name="Google Shape;45;p70"/>
          <p:cNvSpPr txBox="1"/>
          <p:nvPr>
            <p:ph idx="3" type="body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440"/>
              <a:buFont typeface="Noto Sans Symbols"/>
              <a:buNone/>
              <a:defRPr b="1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1100"/>
              <a:buFont typeface="Noto Sans Symbols"/>
              <a:buNone/>
              <a:defRPr b="1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SzPts val="900"/>
              <a:buFont typeface="Noto Sans Symbols"/>
              <a:buNone/>
              <a:defRPr b="1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2"/>
              </a:buClr>
              <a:buSzPts val="88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Noto Sans Symbols"/>
              <a:buNone/>
              <a:defRPr b="1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6" name="Google Shape;46;p70"/>
          <p:cNvSpPr txBox="1"/>
          <p:nvPr>
            <p:ph idx="4" type="body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052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  <a:defRPr b="0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2639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540"/>
              <a:buFont typeface="Noto Sans Symbols"/>
              <a:buChar char="■"/>
              <a:defRPr b="0" i="0" sz="2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ts val="1200"/>
              <a:buFont typeface="Noto Sans Symbols"/>
              <a:buChar char="■"/>
              <a:defRPr b="0" i="0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11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2921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7" name="Google Shape;47;p70"/>
          <p:cNvSpPr txBox="1"/>
          <p:nvPr>
            <p:ph idx="12" type="sldNum"/>
          </p:nvPr>
        </p:nvSpPr>
        <p:spPr>
          <a:xfrm>
            <a:off x="-76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10.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1"/>
          <p:cNvSpPr txBox="1"/>
          <p:nvPr>
            <p:ph idx="12" type="sldNum"/>
          </p:nvPr>
        </p:nvSpPr>
        <p:spPr>
          <a:xfrm>
            <a:off x="-76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10.</a:t>
            </a:r>
            <a:fld id="{00000000-1234-1234-1234-123412341234}" type="slidenum">
              <a:rPr lang="en-US"/>
              <a:t>‹#›</a:t>
            </a:fld>
            <a:endParaRPr b="0"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8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8.png"/><Relationship Id="rId4" Type="http://schemas.openxmlformats.org/officeDocument/2006/relationships/image" Target="../media/image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8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0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9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8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8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4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5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1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4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0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7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8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8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8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8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2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"/>
          <p:cNvSpPr txBox="1"/>
          <p:nvPr/>
        </p:nvSpPr>
        <p:spPr>
          <a:xfrm>
            <a:off x="-76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10.</a:t>
            </a:r>
            <a:fld id="{00000000-1234-1234-1234-123412341234}" type="slidenum">
              <a:rPr b="1" i="0" lang="en-US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Forouzan4e07_banner" id="63" name="Google Shape;63;p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1096962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"/>
          <p:cNvSpPr txBox="1"/>
          <p:nvPr/>
        </p:nvSpPr>
        <p:spPr>
          <a:xfrm>
            <a:off x="1143000" y="2514600"/>
            <a:ext cx="6858000" cy="3076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Chapter 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Error Detection </a:t>
            </a:r>
            <a:br>
              <a:rPr b="1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and </a:t>
            </a:r>
            <a:br>
              <a:rPr b="1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Correction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1"/>
          <p:cNvSpPr txBox="1"/>
          <p:nvPr/>
        </p:nvSpPr>
        <p:spPr>
          <a:xfrm>
            <a:off x="0" y="6507162"/>
            <a:ext cx="91440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Copyright © The McGraw-Hill Companies, Inc. Permission required for reproduction or display.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0"/>
          <p:cNvSpPr txBox="1"/>
          <p:nvPr/>
        </p:nvSpPr>
        <p:spPr>
          <a:xfrm>
            <a:off x="-76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10.</a:t>
            </a:r>
            <a:fld id="{00000000-1234-1234-1234-123412341234}" type="slidenum">
              <a:rPr b="1" i="0" lang="en-US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1" name="Google Shape;191;p10"/>
          <p:cNvCxnSpPr/>
          <p:nvPr/>
        </p:nvCxnSpPr>
        <p:spPr>
          <a:xfrm>
            <a:off x="152400" y="533400"/>
            <a:ext cx="8763000" cy="0"/>
          </a:xfrm>
          <a:prstGeom prst="straightConnector1">
            <a:avLst/>
          </a:prstGeom>
          <a:noFill/>
          <a:ln cap="flat" cmpd="sng" w="76200">
            <a:solidFill>
              <a:schemeClr val="hlink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92" name="Google Shape;192;p10"/>
          <p:cNvCxnSpPr/>
          <p:nvPr/>
        </p:nvCxnSpPr>
        <p:spPr>
          <a:xfrm>
            <a:off x="152400" y="1371600"/>
            <a:ext cx="8763000" cy="0"/>
          </a:xfrm>
          <a:prstGeom prst="straightConnector1">
            <a:avLst/>
          </a:prstGeom>
          <a:noFill/>
          <a:ln cap="flat" cmpd="sng" w="19050">
            <a:solidFill>
              <a:schemeClr val="hlink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93" name="Google Shape;193;p10"/>
          <p:cNvSpPr txBox="1"/>
          <p:nvPr/>
        </p:nvSpPr>
        <p:spPr>
          <a:xfrm>
            <a:off x="304800" y="762000"/>
            <a:ext cx="57340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Times New Roman"/>
              <a:buNone/>
            </a:pPr>
            <a:r>
              <a:rPr b="1" i="0" lang="en-US" sz="2400" u="none" cap="none" strike="noStrik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10.3  </a:t>
            </a:r>
            <a:r>
              <a:rPr b="1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structure of encoder and decoder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4" name="Google Shape;194;p10"/>
          <p:cNvCxnSpPr/>
          <p:nvPr/>
        </p:nvCxnSpPr>
        <p:spPr>
          <a:xfrm>
            <a:off x="152400" y="6248400"/>
            <a:ext cx="8763000" cy="0"/>
          </a:xfrm>
          <a:prstGeom prst="straightConnector1">
            <a:avLst/>
          </a:prstGeom>
          <a:noFill/>
          <a:ln cap="flat" cmpd="sng" w="76200">
            <a:solidFill>
              <a:schemeClr val="hlink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95" name="Google Shape;195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0175" y="1943100"/>
            <a:ext cx="8785225" cy="354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1"/>
          <p:cNvSpPr txBox="1"/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Coding</a:t>
            </a:r>
            <a:endParaRPr/>
          </a:p>
        </p:txBody>
      </p:sp>
      <p:sp>
        <p:nvSpPr>
          <p:cNvPr id="201" name="Google Shape;201;p11"/>
          <p:cNvSpPr txBox="1"/>
          <p:nvPr>
            <p:ph idx="1" type="body"/>
          </p:nvPr>
        </p:nvSpPr>
        <p:spPr>
          <a:xfrm>
            <a:off x="628650" y="1825625"/>
            <a:ext cx="78867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Redundancy is achieved through various coding schemes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coding schemes are divided into two broad categories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Block coding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Convolution coding</a:t>
            </a:r>
            <a:endParaRPr/>
          </a:p>
          <a:p>
            <a:pPr indent="-22098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2" name="Google Shape;202;p11"/>
          <p:cNvSpPr txBox="1"/>
          <p:nvPr/>
        </p:nvSpPr>
        <p:spPr>
          <a:xfrm>
            <a:off x="-76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10.</a:t>
            </a:r>
            <a:fld id="{00000000-1234-1234-1234-123412341234}" type="slidenum">
              <a:rPr b="1" i="0" lang="en-US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2"/>
          <p:cNvSpPr txBox="1"/>
          <p:nvPr/>
        </p:nvSpPr>
        <p:spPr>
          <a:xfrm>
            <a:off x="-76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10.</a:t>
            </a:r>
            <a:fld id="{00000000-1234-1234-1234-123412341234}" type="slidenum">
              <a:rPr b="1" i="0" lang="en-US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12"/>
          <p:cNvSpPr txBox="1"/>
          <p:nvPr/>
        </p:nvSpPr>
        <p:spPr>
          <a:xfrm>
            <a:off x="366712" y="107950"/>
            <a:ext cx="438150" cy="4746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12"/>
          <p:cNvSpPr txBox="1"/>
          <p:nvPr/>
        </p:nvSpPr>
        <p:spPr>
          <a:xfrm>
            <a:off x="749300" y="107950"/>
            <a:ext cx="328612" cy="47466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12"/>
          <p:cNvSpPr txBox="1"/>
          <p:nvPr/>
        </p:nvSpPr>
        <p:spPr>
          <a:xfrm>
            <a:off x="490537" y="530225"/>
            <a:ext cx="422275" cy="474662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12"/>
          <p:cNvSpPr txBox="1"/>
          <p:nvPr/>
        </p:nvSpPr>
        <p:spPr>
          <a:xfrm>
            <a:off x="860425" y="530225"/>
            <a:ext cx="368300" cy="474662"/>
          </a:xfrm>
          <a:prstGeom prst="rect">
            <a:avLst/>
          </a:prstGeom>
          <a:gradFill>
            <a:gsLst>
              <a:gs pos="0">
                <a:schemeClr val="folHlink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12"/>
          <p:cNvSpPr txBox="1"/>
          <p:nvPr/>
        </p:nvSpPr>
        <p:spPr>
          <a:xfrm>
            <a:off x="76200" y="457200"/>
            <a:ext cx="560387" cy="422275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chemeClr val="hlink"/>
              </a:gs>
            </a:gsLst>
            <a:lin ang="189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2"/>
          <p:cNvSpPr txBox="1"/>
          <p:nvPr/>
        </p:nvSpPr>
        <p:spPr>
          <a:xfrm>
            <a:off x="711200" y="0"/>
            <a:ext cx="31750" cy="105251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2"/>
          <p:cNvSpPr txBox="1"/>
          <p:nvPr/>
        </p:nvSpPr>
        <p:spPr>
          <a:xfrm>
            <a:off x="442912" y="533400"/>
            <a:ext cx="8226425" cy="31750"/>
          </a:xfrm>
          <a:prstGeom prst="rect">
            <a:avLst/>
          </a:prstGeom>
          <a:gradFill>
            <a:gsLst>
              <a:gs pos="0">
                <a:schemeClr val="lt2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6" name="Google Shape;216;p12"/>
          <p:cNvCxnSpPr/>
          <p:nvPr/>
        </p:nvCxnSpPr>
        <p:spPr>
          <a:xfrm>
            <a:off x="457200" y="2667000"/>
            <a:ext cx="8153400" cy="0"/>
          </a:xfrm>
          <a:prstGeom prst="straightConnector1">
            <a:avLst/>
          </a:prstGeom>
          <a:noFill/>
          <a:ln cap="flat" cmpd="sng" w="76200">
            <a:solidFill>
              <a:srgbClr val="0099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17" name="Google Shape;217;p12"/>
          <p:cNvCxnSpPr/>
          <p:nvPr/>
        </p:nvCxnSpPr>
        <p:spPr>
          <a:xfrm>
            <a:off x="458787" y="4419600"/>
            <a:ext cx="8153400" cy="0"/>
          </a:xfrm>
          <a:prstGeom prst="straightConnector1">
            <a:avLst/>
          </a:prstGeom>
          <a:noFill/>
          <a:ln cap="flat" cmpd="sng" w="76200">
            <a:solidFill>
              <a:srgbClr val="0099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18" name="Google Shape;218;p12"/>
          <p:cNvSpPr txBox="1"/>
          <p:nvPr/>
        </p:nvSpPr>
        <p:spPr>
          <a:xfrm>
            <a:off x="495300" y="2759075"/>
            <a:ext cx="8077200" cy="1554162"/>
          </a:xfrm>
          <a:prstGeom prst="rect">
            <a:avLst/>
          </a:prstGeom>
          <a:solidFill>
            <a:srgbClr val="99FF33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this book, we concentrate on block codes; we leave convolution codes </a:t>
            </a:r>
            <a:br>
              <a:rPr b="1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advanced texts.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9" name="Google Shape;219;p12"/>
          <p:cNvGrpSpPr/>
          <p:nvPr/>
        </p:nvGrpSpPr>
        <p:grpSpPr>
          <a:xfrm>
            <a:off x="533400" y="2024062"/>
            <a:ext cx="1143000" cy="566737"/>
            <a:chOff x="1200" y="1248"/>
            <a:chExt cx="720" cy="357"/>
          </a:xfrm>
        </p:grpSpPr>
        <p:pic>
          <p:nvPicPr>
            <p:cNvPr id="220" name="Google Shape;220;p1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200" y="1248"/>
              <a:ext cx="720" cy="35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1" name="Google Shape;221;p12"/>
            <p:cNvSpPr txBox="1"/>
            <p:nvPr/>
          </p:nvSpPr>
          <p:spPr>
            <a:xfrm>
              <a:off x="1284" y="1248"/>
              <a:ext cx="551" cy="3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hlink"/>
                </a:buClr>
                <a:buSzPts val="2800"/>
                <a:buFont typeface="Times New Roman"/>
                <a:buNone/>
              </a:pPr>
              <a:r>
                <a:rPr b="1" i="1" lang="en-US" sz="2800" u="none" cap="none" strike="noStrike">
                  <a:solidFill>
                    <a:schemeClr val="hlink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Note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3"/>
          <p:cNvSpPr txBox="1"/>
          <p:nvPr/>
        </p:nvSpPr>
        <p:spPr>
          <a:xfrm>
            <a:off x="-76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10.</a:t>
            </a:r>
            <a:fld id="{00000000-1234-1234-1234-123412341234}" type="slidenum">
              <a:rPr b="1" i="0" lang="en-US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13"/>
          <p:cNvSpPr txBox="1"/>
          <p:nvPr/>
        </p:nvSpPr>
        <p:spPr>
          <a:xfrm>
            <a:off x="366712" y="107950"/>
            <a:ext cx="438150" cy="4746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13"/>
          <p:cNvSpPr txBox="1"/>
          <p:nvPr/>
        </p:nvSpPr>
        <p:spPr>
          <a:xfrm>
            <a:off x="749300" y="107950"/>
            <a:ext cx="328612" cy="47466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13"/>
          <p:cNvSpPr txBox="1"/>
          <p:nvPr/>
        </p:nvSpPr>
        <p:spPr>
          <a:xfrm>
            <a:off x="490537" y="530225"/>
            <a:ext cx="422275" cy="474662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13"/>
          <p:cNvSpPr txBox="1"/>
          <p:nvPr/>
        </p:nvSpPr>
        <p:spPr>
          <a:xfrm>
            <a:off x="860425" y="530225"/>
            <a:ext cx="368300" cy="474662"/>
          </a:xfrm>
          <a:prstGeom prst="rect">
            <a:avLst/>
          </a:prstGeom>
          <a:gradFill>
            <a:gsLst>
              <a:gs pos="0">
                <a:schemeClr val="folHlink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13"/>
          <p:cNvSpPr txBox="1"/>
          <p:nvPr/>
        </p:nvSpPr>
        <p:spPr>
          <a:xfrm>
            <a:off x="76200" y="457200"/>
            <a:ext cx="560387" cy="422275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chemeClr val="hlink"/>
              </a:gs>
            </a:gsLst>
            <a:lin ang="189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13"/>
          <p:cNvSpPr txBox="1"/>
          <p:nvPr/>
        </p:nvSpPr>
        <p:spPr>
          <a:xfrm>
            <a:off x="711200" y="0"/>
            <a:ext cx="31750" cy="105251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13"/>
          <p:cNvSpPr txBox="1"/>
          <p:nvPr/>
        </p:nvSpPr>
        <p:spPr>
          <a:xfrm>
            <a:off x="442912" y="533400"/>
            <a:ext cx="8226425" cy="31750"/>
          </a:xfrm>
          <a:prstGeom prst="rect">
            <a:avLst/>
          </a:prstGeom>
          <a:gradFill>
            <a:gsLst>
              <a:gs pos="0">
                <a:schemeClr val="lt2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5" name="Google Shape;235;p13"/>
          <p:cNvCxnSpPr/>
          <p:nvPr/>
        </p:nvCxnSpPr>
        <p:spPr>
          <a:xfrm>
            <a:off x="457200" y="2667000"/>
            <a:ext cx="8153400" cy="0"/>
          </a:xfrm>
          <a:prstGeom prst="straightConnector1">
            <a:avLst/>
          </a:prstGeom>
          <a:noFill/>
          <a:ln cap="flat" cmpd="sng" w="76200">
            <a:solidFill>
              <a:srgbClr val="0099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36" name="Google Shape;236;p13"/>
          <p:cNvCxnSpPr/>
          <p:nvPr/>
        </p:nvCxnSpPr>
        <p:spPr>
          <a:xfrm>
            <a:off x="458787" y="3886200"/>
            <a:ext cx="8153400" cy="0"/>
          </a:xfrm>
          <a:prstGeom prst="straightConnector1">
            <a:avLst/>
          </a:prstGeom>
          <a:noFill/>
          <a:ln cap="flat" cmpd="sng" w="76200">
            <a:solidFill>
              <a:srgbClr val="0099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37" name="Google Shape;237;p13"/>
          <p:cNvSpPr txBox="1"/>
          <p:nvPr/>
        </p:nvSpPr>
        <p:spPr>
          <a:xfrm>
            <a:off x="495300" y="2759075"/>
            <a:ext cx="8077200" cy="1066800"/>
          </a:xfrm>
          <a:prstGeom prst="rect">
            <a:avLst/>
          </a:prstGeom>
          <a:solidFill>
            <a:srgbClr val="99FF33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modulo-N arithmetic, we use only the integers in the range 0 to N −1, inclusive.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8" name="Google Shape;238;p13"/>
          <p:cNvGrpSpPr/>
          <p:nvPr/>
        </p:nvGrpSpPr>
        <p:grpSpPr>
          <a:xfrm>
            <a:off x="533400" y="2024062"/>
            <a:ext cx="1143000" cy="566737"/>
            <a:chOff x="1200" y="1248"/>
            <a:chExt cx="720" cy="357"/>
          </a:xfrm>
        </p:grpSpPr>
        <p:pic>
          <p:nvPicPr>
            <p:cNvPr id="239" name="Google Shape;239;p1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200" y="1248"/>
              <a:ext cx="720" cy="35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40" name="Google Shape;240;p13"/>
            <p:cNvSpPr txBox="1"/>
            <p:nvPr/>
          </p:nvSpPr>
          <p:spPr>
            <a:xfrm>
              <a:off x="1284" y="1248"/>
              <a:ext cx="551" cy="3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hlink"/>
                </a:buClr>
                <a:buSzPts val="2800"/>
                <a:buFont typeface="Times New Roman"/>
                <a:buNone/>
              </a:pPr>
              <a:r>
                <a:rPr b="1" i="1" lang="en-US" sz="2800" u="none" cap="none" strike="noStrike">
                  <a:solidFill>
                    <a:schemeClr val="hlink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Note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4"/>
          <p:cNvSpPr txBox="1"/>
          <p:nvPr/>
        </p:nvSpPr>
        <p:spPr>
          <a:xfrm>
            <a:off x="-76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10.</a:t>
            </a:r>
            <a:fld id="{00000000-1234-1234-1234-123412341234}" type="slidenum">
              <a:rPr b="1" i="0" lang="en-US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14"/>
          <p:cNvSpPr txBox="1"/>
          <p:nvPr/>
        </p:nvSpPr>
        <p:spPr>
          <a:xfrm>
            <a:off x="0" y="0"/>
            <a:ext cx="9144000" cy="1371600"/>
          </a:xfrm>
          <a:prstGeom prst="rect">
            <a:avLst/>
          </a:prstGeom>
          <a:solidFill>
            <a:srgbClr val="33CC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14"/>
          <p:cNvSpPr txBox="1"/>
          <p:nvPr/>
        </p:nvSpPr>
        <p:spPr>
          <a:xfrm>
            <a:off x="228600" y="406400"/>
            <a:ext cx="4475162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10-2   BLOCK CODING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14"/>
          <p:cNvSpPr txBox="1"/>
          <p:nvPr/>
        </p:nvSpPr>
        <p:spPr>
          <a:xfrm>
            <a:off x="8229600" y="6400800"/>
            <a:ext cx="184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14"/>
          <p:cNvSpPr txBox="1"/>
          <p:nvPr/>
        </p:nvSpPr>
        <p:spPr>
          <a:xfrm>
            <a:off x="304800" y="1377950"/>
            <a:ext cx="8229600" cy="1800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1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block coding, we divide our message into blocks, each of k bits, called </a:t>
            </a:r>
            <a:r>
              <a:rPr b="1" i="1" lang="en-US" sz="2800" u="none" cap="none" strike="noStrik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datawords</a:t>
            </a:r>
            <a:r>
              <a:rPr b="1" i="1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We add r redundant bits to each block to make the length n = k + r. The resulting n-bit blocks are called </a:t>
            </a:r>
            <a:r>
              <a:rPr b="1" i="1" lang="en-US" sz="2800" u="none" cap="none" strike="noStrik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codewords</a:t>
            </a:r>
            <a:r>
              <a:rPr b="1" i="1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14"/>
          <p:cNvSpPr txBox="1"/>
          <p:nvPr/>
        </p:nvSpPr>
        <p:spPr>
          <a:xfrm>
            <a:off x="152400" y="4679950"/>
            <a:ext cx="6705600" cy="1552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Times New Roman"/>
              <a:buNone/>
            </a:pPr>
            <a:r>
              <a:rPr b="1" i="0" lang="en-US" sz="2400" u="none" cap="none" strike="noStrik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Error Detection</a:t>
            </a:r>
            <a:br>
              <a:rPr b="1" i="0" lang="en-US" sz="2400" u="none" cap="none" strike="noStrik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2400" u="none" cap="none" strike="noStrik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Error Correction</a:t>
            </a:r>
            <a:br>
              <a:rPr b="1" i="0" lang="en-US" sz="2400" u="none" cap="none" strike="noStrik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2400" u="none" cap="none" strike="noStrik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Hamming Distance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Times New Roman"/>
              <a:buNone/>
            </a:pPr>
            <a:r>
              <a:rPr b="1" i="0" lang="en-US" sz="2400" u="none" cap="none" strike="noStrik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Minimum Hamming Distance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14"/>
          <p:cNvSpPr txBox="1"/>
          <p:nvPr/>
        </p:nvSpPr>
        <p:spPr>
          <a:xfrm>
            <a:off x="165100" y="4203700"/>
            <a:ext cx="4862512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Times New Roman"/>
              <a:buNone/>
            </a:pPr>
            <a:r>
              <a:rPr b="1" i="1" lang="en-US" sz="2800" u="sng" cap="none" strike="noStrik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Topics discussed in this section: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5"/>
          <p:cNvSpPr txBox="1"/>
          <p:nvPr/>
        </p:nvSpPr>
        <p:spPr>
          <a:xfrm>
            <a:off x="-76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10.</a:t>
            </a:r>
            <a:fld id="{00000000-1234-1234-1234-123412341234}" type="slidenum">
              <a:rPr b="1" i="0" lang="en-US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9" name="Google Shape;259;p15"/>
          <p:cNvCxnSpPr/>
          <p:nvPr/>
        </p:nvCxnSpPr>
        <p:spPr>
          <a:xfrm>
            <a:off x="152400" y="533400"/>
            <a:ext cx="8763000" cy="0"/>
          </a:xfrm>
          <a:prstGeom prst="straightConnector1">
            <a:avLst/>
          </a:prstGeom>
          <a:noFill/>
          <a:ln cap="flat" cmpd="sng" w="76200">
            <a:solidFill>
              <a:schemeClr val="hlink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60" name="Google Shape;260;p15"/>
          <p:cNvCxnSpPr/>
          <p:nvPr/>
        </p:nvCxnSpPr>
        <p:spPr>
          <a:xfrm>
            <a:off x="152400" y="1371600"/>
            <a:ext cx="8763000" cy="0"/>
          </a:xfrm>
          <a:prstGeom prst="straightConnector1">
            <a:avLst/>
          </a:prstGeom>
          <a:noFill/>
          <a:ln cap="flat" cmpd="sng" w="19050">
            <a:solidFill>
              <a:schemeClr val="hlink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61" name="Google Shape;261;p15"/>
          <p:cNvSpPr txBox="1"/>
          <p:nvPr/>
        </p:nvSpPr>
        <p:spPr>
          <a:xfrm>
            <a:off x="304800" y="762000"/>
            <a:ext cx="62293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Times New Roman"/>
              <a:buNone/>
            </a:pPr>
            <a:r>
              <a:rPr b="1" i="0" lang="en-US" sz="2400" u="none" cap="none" strike="noStrik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10.5  </a:t>
            </a:r>
            <a:r>
              <a:rPr b="1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Datawords and codewords in block coding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2" name="Google Shape;262;p15"/>
          <p:cNvCxnSpPr/>
          <p:nvPr/>
        </p:nvCxnSpPr>
        <p:spPr>
          <a:xfrm>
            <a:off x="152400" y="6248400"/>
            <a:ext cx="8763000" cy="0"/>
          </a:xfrm>
          <a:prstGeom prst="straightConnector1">
            <a:avLst/>
          </a:prstGeom>
          <a:noFill/>
          <a:ln cap="flat" cmpd="sng" w="76200">
            <a:solidFill>
              <a:schemeClr val="hlink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263" name="Google Shape;26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5987" y="2479675"/>
            <a:ext cx="7085012" cy="2625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6"/>
          <p:cNvSpPr txBox="1"/>
          <p:nvPr/>
        </p:nvSpPr>
        <p:spPr>
          <a:xfrm>
            <a:off x="-76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10.</a:t>
            </a:r>
            <a:fld id="{00000000-1234-1234-1234-123412341234}" type="slidenum">
              <a:rPr b="1" i="0" lang="en-US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16"/>
          <p:cNvSpPr txBox="1"/>
          <p:nvPr/>
        </p:nvSpPr>
        <p:spPr>
          <a:xfrm>
            <a:off x="366712" y="107950"/>
            <a:ext cx="438150" cy="4746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16"/>
          <p:cNvSpPr txBox="1"/>
          <p:nvPr/>
        </p:nvSpPr>
        <p:spPr>
          <a:xfrm>
            <a:off x="749300" y="107950"/>
            <a:ext cx="328612" cy="47466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16"/>
          <p:cNvSpPr txBox="1"/>
          <p:nvPr/>
        </p:nvSpPr>
        <p:spPr>
          <a:xfrm>
            <a:off x="490537" y="530225"/>
            <a:ext cx="422275" cy="474662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16"/>
          <p:cNvSpPr txBox="1"/>
          <p:nvPr/>
        </p:nvSpPr>
        <p:spPr>
          <a:xfrm>
            <a:off x="860425" y="530225"/>
            <a:ext cx="368300" cy="474662"/>
          </a:xfrm>
          <a:prstGeom prst="rect">
            <a:avLst/>
          </a:prstGeom>
          <a:gradFill>
            <a:gsLst>
              <a:gs pos="0">
                <a:schemeClr val="folHlink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16"/>
          <p:cNvSpPr txBox="1"/>
          <p:nvPr/>
        </p:nvSpPr>
        <p:spPr>
          <a:xfrm>
            <a:off x="76200" y="457200"/>
            <a:ext cx="560387" cy="422275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chemeClr val="hlink"/>
              </a:gs>
            </a:gsLst>
            <a:lin ang="189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5" name="Google Shape;275;p16"/>
          <p:cNvSpPr txBox="1"/>
          <p:nvPr/>
        </p:nvSpPr>
        <p:spPr>
          <a:xfrm>
            <a:off x="711200" y="0"/>
            <a:ext cx="31750" cy="105251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16"/>
          <p:cNvSpPr txBox="1"/>
          <p:nvPr/>
        </p:nvSpPr>
        <p:spPr>
          <a:xfrm>
            <a:off x="442912" y="533400"/>
            <a:ext cx="8226425" cy="31750"/>
          </a:xfrm>
          <a:prstGeom prst="rect">
            <a:avLst/>
          </a:prstGeom>
          <a:gradFill>
            <a:gsLst>
              <a:gs pos="0">
                <a:schemeClr val="lt2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7" name="Google Shape;277;p16"/>
          <p:cNvSpPr txBox="1"/>
          <p:nvPr/>
        </p:nvSpPr>
        <p:spPr>
          <a:xfrm>
            <a:off x="228600" y="1143000"/>
            <a:ext cx="8686800" cy="2654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1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4B/5B block coding discussed in Chapter 4 is a good example of this type of coding. In this coding scheme, </a:t>
            </a:r>
            <a:br>
              <a:rPr b="1" i="1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1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 = 4 and n = 5. As we saw, we have 2</a:t>
            </a:r>
            <a:r>
              <a:rPr b="1" baseline="30000" i="1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</a:t>
            </a:r>
            <a:r>
              <a:rPr b="1" i="1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16 datawords and 2</a:t>
            </a:r>
            <a:r>
              <a:rPr b="1" baseline="30000" i="1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</a:t>
            </a:r>
            <a:r>
              <a:rPr b="1" i="1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32 codewords. We saw that 16 out of 32 codewords are used for message transfer and the rest are either used for other purposes or unused.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8" name="Google Shape;278;p16"/>
          <p:cNvSpPr txBox="1"/>
          <p:nvPr/>
        </p:nvSpPr>
        <p:spPr>
          <a:xfrm>
            <a:off x="1143000" y="0"/>
            <a:ext cx="2487612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200"/>
              <a:buFont typeface="Times New Roman"/>
              <a:buNone/>
            </a:pPr>
            <a:r>
              <a:rPr b="1" i="1" lang="en-US" sz="3200" u="none" cap="none" strike="noStrik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 10.1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7"/>
          <p:cNvSpPr txBox="1"/>
          <p:nvPr/>
        </p:nvSpPr>
        <p:spPr>
          <a:xfrm>
            <a:off x="-76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10.</a:t>
            </a:r>
            <a:fld id="{00000000-1234-1234-1234-123412341234}" type="slidenum">
              <a:rPr b="1" i="0" lang="en-US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5" name="Google Shape;285;p17"/>
          <p:cNvCxnSpPr/>
          <p:nvPr/>
        </p:nvCxnSpPr>
        <p:spPr>
          <a:xfrm>
            <a:off x="152400" y="533400"/>
            <a:ext cx="8763000" cy="0"/>
          </a:xfrm>
          <a:prstGeom prst="straightConnector1">
            <a:avLst/>
          </a:prstGeom>
          <a:noFill/>
          <a:ln cap="flat" cmpd="sng" w="76200">
            <a:solidFill>
              <a:schemeClr val="hlink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86" name="Google Shape;286;p17"/>
          <p:cNvCxnSpPr/>
          <p:nvPr/>
        </p:nvCxnSpPr>
        <p:spPr>
          <a:xfrm>
            <a:off x="152400" y="1371600"/>
            <a:ext cx="8763000" cy="0"/>
          </a:xfrm>
          <a:prstGeom prst="straightConnector1">
            <a:avLst/>
          </a:prstGeom>
          <a:noFill/>
          <a:ln cap="flat" cmpd="sng" w="19050">
            <a:solidFill>
              <a:schemeClr val="hlink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87" name="Google Shape;287;p17"/>
          <p:cNvSpPr txBox="1"/>
          <p:nvPr/>
        </p:nvSpPr>
        <p:spPr>
          <a:xfrm>
            <a:off x="304800" y="762000"/>
            <a:ext cx="616108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Times New Roman"/>
              <a:buNone/>
            </a:pPr>
            <a:r>
              <a:rPr b="1" i="0" lang="en-US" sz="2400" u="none" cap="none" strike="noStrik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10.6  </a:t>
            </a:r>
            <a:r>
              <a:rPr b="1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Process of error detection in block coding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88" name="Google Shape;288;p17"/>
          <p:cNvCxnSpPr/>
          <p:nvPr/>
        </p:nvCxnSpPr>
        <p:spPr>
          <a:xfrm>
            <a:off x="152400" y="6248400"/>
            <a:ext cx="8763000" cy="0"/>
          </a:xfrm>
          <a:prstGeom prst="straightConnector1">
            <a:avLst/>
          </a:prstGeom>
          <a:noFill/>
          <a:ln cap="flat" cmpd="sng" w="76200">
            <a:solidFill>
              <a:schemeClr val="hlink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289" name="Google Shape;289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8912" y="1873250"/>
            <a:ext cx="8802687" cy="353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8"/>
          <p:cNvSpPr txBox="1"/>
          <p:nvPr/>
        </p:nvSpPr>
        <p:spPr>
          <a:xfrm>
            <a:off x="-76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10.</a:t>
            </a:r>
            <a:fld id="{00000000-1234-1234-1234-123412341234}" type="slidenum">
              <a:rPr b="1" i="0" lang="en-US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18"/>
          <p:cNvSpPr txBox="1"/>
          <p:nvPr/>
        </p:nvSpPr>
        <p:spPr>
          <a:xfrm>
            <a:off x="654050" y="914400"/>
            <a:ext cx="6051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Times New Roman"/>
              <a:buNone/>
            </a:pPr>
            <a:r>
              <a:rPr b="1" i="0" lang="en-US" sz="2400" u="none" cap="none" strike="noStrik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Table 10.1  </a:t>
            </a:r>
            <a:r>
              <a:rPr b="1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code for error detection (Example 10.2)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7" name="Google Shape;297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5425" y="1374775"/>
            <a:ext cx="8537575" cy="353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9"/>
          <p:cNvSpPr txBox="1"/>
          <p:nvPr/>
        </p:nvSpPr>
        <p:spPr>
          <a:xfrm>
            <a:off x="-76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10.</a:t>
            </a:r>
            <a:fld id="{00000000-1234-1234-1234-123412341234}" type="slidenum">
              <a:rPr b="1" i="0" lang="en-US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19"/>
          <p:cNvSpPr txBox="1"/>
          <p:nvPr/>
        </p:nvSpPr>
        <p:spPr>
          <a:xfrm>
            <a:off x="366712" y="107950"/>
            <a:ext cx="438150" cy="4746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19"/>
          <p:cNvSpPr txBox="1"/>
          <p:nvPr/>
        </p:nvSpPr>
        <p:spPr>
          <a:xfrm>
            <a:off x="749300" y="107950"/>
            <a:ext cx="328612" cy="47466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19"/>
          <p:cNvSpPr txBox="1"/>
          <p:nvPr/>
        </p:nvSpPr>
        <p:spPr>
          <a:xfrm>
            <a:off x="490537" y="530225"/>
            <a:ext cx="422275" cy="474662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19"/>
          <p:cNvSpPr txBox="1"/>
          <p:nvPr/>
        </p:nvSpPr>
        <p:spPr>
          <a:xfrm>
            <a:off x="860425" y="530225"/>
            <a:ext cx="368300" cy="474662"/>
          </a:xfrm>
          <a:prstGeom prst="rect">
            <a:avLst/>
          </a:prstGeom>
          <a:gradFill>
            <a:gsLst>
              <a:gs pos="0">
                <a:schemeClr val="folHlink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19"/>
          <p:cNvSpPr txBox="1"/>
          <p:nvPr/>
        </p:nvSpPr>
        <p:spPr>
          <a:xfrm>
            <a:off x="76200" y="457200"/>
            <a:ext cx="560387" cy="422275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chemeClr val="hlink"/>
              </a:gs>
            </a:gsLst>
            <a:lin ang="189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19"/>
          <p:cNvSpPr txBox="1"/>
          <p:nvPr/>
        </p:nvSpPr>
        <p:spPr>
          <a:xfrm>
            <a:off x="711200" y="0"/>
            <a:ext cx="31750" cy="105251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19"/>
          <p:cNvSpPr txBox="1"/>
          <p:nvPr/>
        </p:nvSpPr>
        <p:spPr>
          <a:xfrm>
            <a:off x="442912" y="533400"/>
            <a:ext cx="8226425" cy="31750"/>
          </a:xfrm>
          <a:prstGeom prst="rect">
            <a:avLst/>
          </a:prstGeom>
          <a:gradFill>
            <a:gsLst>
              <a:gs pos="0">
                <a:schemeClr val="lt2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19"/>
          <p:cNvSpPr txBox="1"/>
          <p:nvPr/>
        </p:nvSpPr>
        <p:spPr>
          <a:xfrm>
            <a:off x="228600" y="1143000"/>
            <a:ext cx="8686800" cy="43624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1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Let us assume that k = 2 and n = 3. Table 10.1 shows the list of datawords and codewords. Later, we will see how to derive a codeword from a dataword.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i="1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i="1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1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Assume the sender encodes the dataword 01 as 011 and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1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sends it to the receiver. Consider the following cases: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i="1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Times New Roman"/>
              <a:buNone/>
            </a:pPr>
            <a:r>
              <a:rPr b="1" i="1" lang="en-US" sz="2800" u="none" cap="none" strike="noStrik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</a:t>
            </a:r>
            <a:r>
              <a:rPr b="1" i="1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 receiver receives 011. It is a valid codeword. The   </a:t>
            </a:r>
            <a:br>
              <a:rPr b="1" i="1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1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receiver extracts the dataword 01 from it.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19"/>
          <p:cNvSpPr txBox="1"/>
          <p:nvPr/>
        </p:nvSpPr>
        <p:spPr>
          <a:xfrm>
            <a:off x="1143000" y="0"/>
            <a:ext cx="2487612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200"/>
              <a:buFont typeface="Times New Roman"/>
              <a:buNone/>
            </a:pPr>
            <a:r>
              <a:rPr b="1" i="1" lang="en-US" sz="3200" u="none" cap="none" strike="noStrik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 10.2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"/>
          <p:cNvSpPr txBox="1"/>
          <p:nvPr/>
        </p:nvSpPr>
        <p:spPr>
          <a:xfrm>
            <a:off x="-76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10.</a:t>
            </a:r>
            <a:fld id="{00000000-1234-1234-1234-123412341234}" type="slidenum">
              <a:rPr b="1" i="0" lang="en-US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2"/>
          <p:cNvSpPr txBox="1"/>
          <p:nvPr/>
        </p:nvSpPr>
        <p:spPr>
          <a:xfrm>
            <a:off x="366712" y="107950"/>
            <a:ext cx="438150" cy="4746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2"/>
          <p:cNvSpPr txBox="1"/>
          <p:nvPr/>
        </p:nvSpPr>
        <p:spPr>
          <a:xfrm>
            <a:off x="749300" y="107950"/>
            <a:ext cx="328612" cy="47466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2"/>
          <p:cNvSpPr txBox="1"/>
          <p:nvPr/>
        </p:nvSpPr>
        <p:spPr>
          <a:xfrm>
            <a:off x="490537" y="530225"/>
            <a:ext cx="422275" cy="474662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2"/>
          <p:cNvSpPr txBox="1"/>
          <p:nvPr/>
        </p:nvSpPr>
        <p:spPr>
          <a:xfrm>
            <a:off x="860425" y="530225"/>
            <a:ext cx="368300" cy="474662"/>
          </a:xfrm>
          <a:prstGeom prst="rect">
            <a:avLst/>
          </a:prstGeom>
          <a:gradFill>
            <a:gsLst>
              <a:gs pos="0">
                <a:schemeClr val="folHlink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2"/>
          <p:cNvSpPr txBox="1"/>
          <p:nvPr/>
        </p:nvSpPr>
        <p:spPr>
          <a:xfrm>
            <a:off x="76200" y="457200"/>
            <a:ext cx="560387" cy="422275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chemeClr val="hlink"/>
              </a:gs>
            </a:gsLst>
            <a:lin ang="189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2"/>
          <p:cNvSpPr txBox="1"/>
          <p:nvPr/>
        </p:nvSpPr>
        <p:spPr>
          <a:xfrm>
            <a:off x="711200" y="0"/>
            <a:ext cx="31750" cy="105251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2"/>
          <p:cNvSpPr txBox="1"/>
          <p:nvPr/>
        </p:nvSpPr>
        <p:spPr>
          <a:xfrm>
            <a:off x="442912" y="533400"/>
            <a:ext cx="8226425" cy="31750"/>
          </a:xfrm>
          <a:prstGeom prst="rect">
            <a:avLst/>
          </a:prstGeom>
          <a:gradFill>
            <a:gsLst>
              <a:gs pos="0">
                <a:schemeClr val="lt2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9" name="Google Shape;79;p2"/>
          <p:cNvCxnSpPr/>
          <p:nvPr/>
        </p:nvCxnSpPr>
        <p:spPr>
          <a:xfrm>
            <a:off x="531812" y="1981200"/>
            <a:ext cx="8153400" cy="0"/>
          </a:xfrm>
          <a:prstGeom prst="straightConnector1">
            <a:avLst/>
          </a:prstGeom>
          <a:noFill/>
          <a:ln cap="flat" cmpd="sng" w="76200">
            <a:solidFill>
              <a:srgbClr val="0099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80" name="Google Shape;80;p2"/>
          <p:cNvCxnSpPr/>
          <p:nvPr/>
        </p:nvCxnSpPr>
        <p:spPr>
          <a:xfrm>
            <a:off x="533400" y="4724400"/>
            <a:ext cx="8153400" cy="0"/>
          </a:xfrm>
          <a:prstGeom prst="straightConnector1">
            <a:avLst/>
          </a:prstGeom>
          <a:noFill/>
          <a:ln cap="flat" cmpd="sng" w="76200">
            <a:solidFill>
              <a:srgbClr val="0099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1" name="Google Shape;81;p2"/>
          <p:cNvSpPr txBox="1"/>
          <p:nvPr/>
        </p:nvSpPr>
        <p:spPr>
          <a:xfrm>
            <a:off x="569912" y="2073275"/>
            <a:ext cx="8077200" cy="2528887"/>
          </a:xfrm>
          <a:prstGeom prst="rect">
            <a:avLst/>
          </a:prstGeom>
          <a:solidFill>
            <a:srgbClr val="99FF33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can be corrupted </a:t>
            </a:r>
            <a:br>
              <a:rPr b="1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during transmission.</a:t>
            </a:r>
            <a:br>
              <a:rPr b="1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Some applications require that </a:t>
            </a:r>
            <a:br>
              <a:rPr b="1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errors be detected and corrected.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2" name="Google Shape;82;p2"/>
          <p:cNvGrpSpPr/>
          <p:nvPr/>
        </p:nvGrpSpPr>
        <p:grpSpPr>
          <a:xfrm>
            <a:off x="533400" y="1338262"/>
            <a:ext cx="1143000" cy="566737"/>
            <a:chOff x="1200" y="1248"/>
            <a:chExt cx="720" cy="357"/>
          </a:xfrm>
        </p:grpSpPr>
        <p:pic>
          <p:nvPicPr>
            <p:cNvPr id="83" name="Google Shape;83;p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200" y="1248"/>
              <a:ext cx="720" cy="35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4" name="Google Shape;84;p2"/>
            <p:cNvSpPr txBox="1"/>
            <p:nvPr/>
          </p:nvSpPr>
          <p:spPr>
            <a:xfrm>
              <a:off x="1284" y="1248"/>
              <a:ext cx="551" cy="3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hlink"/>
                </a:buClr>
                <a:buSzPts val="2800"/>
                <a:buFont typeface="Times New Roman"/>
                <a:buNone/>
              </a:pPr>
              <a:r>
                <a:rPr b="1" i="1" lang="en-US" sz="2800" u="none" cap="none" strike="noStrike">
                  <a:solidFill>
                    <a:schemeClr val="hlink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Note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0"/>
          <p:cNvSpPr txBox="1"/>
          <p:nvPr/>
        </p:nvSpPr>
        <p:spPr>
          <a:xfrm>
            <a:off x="-76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10.</a:t>
            </a:r>
            <a:fld id="{00000000-1234-1234-1234-123412341234}" type="slidenum">
              <a:rPr b="1" i="0" lang="en-US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20"/>
          <p:cNvSpPr txBox="1"/>
          <p:nvPr/>
        </p:nvSpPr>
        <p:spPr>
          <a:xfrm>
            <a:off x="366712" y="107950"/>
            <a:ext cx="438150" cy="4746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20"/>
          <p:cNvSpPr txBox="1"/>
          <p:nvPr/>
        </p:nvSpPr>
        <p:spPr>
          <a:xfrm>
            <a:off x="749300" y="107950"/>
            <a:ext cx="328612" cy="47466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20"/>
          <p:cNvSpPr txBox="1"/>
          <p:nvPr/>
        </p:nvSpPr>
        <p:spPr>
          <a:xfrm>
            <a:off x="490537" y="530225"/>
            <a:ext cx="422275" cy="474662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2" name="Google Shape;322;p20"/>
          <p:cNvSpPr txBox="1"/>
          <p:nvPr/>
        </p:nvSpPr>
        <p:spPr>
          <a:xfrm>
            <a:off x="860425" y="530225"/>
            <a:ext cx="368300" cy="474662"/>
          </a:xfrm>
          <a:prstGeom prst="rect">
            <a:avLst/>
          </a:prstGeom>
          <a:gradFill>
            <a:gsLst>
              <a:gs pos="0">
                <a:schemeClr val="folHlink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20"/>
          <p:cNvSpPr txBox="1"/>
          <p:nvPr/>
        </p:nvSpPr>
        <p:spPr>
          <a:xfrm>
            <a:off x="76200" y="457200"/>
            <a:ext cx="560387" cy="422275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chemeClr val="hlink"/>
              </a:gs>
            </a:gsLst>
            <a:lin ang="189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20"/>
          <p:cNvSpPr txBox="1"/>
          <p:nvPr/>
        </p:nvSpPr>
        <p:spPr>
          <a:xfrm>
            <a:off x="711200" y="0"/>
            <a:ext cx="31750" cy="105251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20"/>
          <p:cNvSpPr txBox="1"/>
          <p:nvPr/>
        </p:nvSpPr>
        <p:spPr>
          <a:xfrm>
            <a:off x="442912" y="533400"/>
            <a:ext cx="8226425" cy="31750"/>
          </a:xfrm>
          <a:prstGeom prst="rect">
            <a:avLst/>
          </a:prstGeom>
          <a:gradFill>
            <a:gsLst>
              <a:gs pos="0">
                <a:schemeClr val="lt2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20"/>
          <p:cNvSpPr txBox="1"/>
          <p:nvPr/>
        </p:nvSpPr>
        <p:spPr>
          <a:xfrm>
            <a:off x="228600" y="1143000"/>
            <a:ext cx="8686800" cy="440055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Times New Roman"/>
              <a:buNone/>
            </a:pPr>
            <a:r>
              <a:rPr b="1" i="1" lang="en-US" sz="2800" u="none" cap="none" strike="noStrik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</a:t>
            </a:r>
            <a:r>
              <a:rPr b="1" i="1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 codeword is corrupted during transmission, and</a:t>
            </a:r>
            <a:br>
              <a:rPr b="1" i="1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1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111 is received. This is not a valid codeword and is</a:t>
            </a:r>
            <a:br>
              <a:rPr b="1" i="1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1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discarded.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i="1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Times New Roman"/>
              <a:buNone/>
            </a:pPr>
            <a:r>
              <a:rPr b="1" i="1" lang="en-US" sz="2800" u="none" cap="none" strike="noStrik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</a:t>
            </a:r>
            <a:r>
              <a:rPr b="1" i="1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 codeword is corrupted during transmission, and</a:t>
            </a:r>
            <a:br>
              <a:rPr b="1" i="1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1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000 is received. This is a valid codeword. The receiver</a:t>
            </a:r>
            <a:br>
              <a:rPr b="1" i="1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1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incorrectly extracts the dataword 00.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i="1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1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Thus two corrupted bits have made the error 	undetectable.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20"/>
          <p:cNvSpPr txBox="1"/>
          <p:nvPr/>
        </p:nvSpPr>
        <p:spPr>
          <a:xfrm>
            <a:off x="1143000" y="0"/>
            <a:ext cx="4529137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200"/>
              <a:buFont typeface="Times New Roman"/>
              <a:buNone/>
            </a:pPr>
            <a:r>
              <a:rPr b="1" i="1" lang="en-US" sz="3200" u="none" cap="none" strike="noStrik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 10.2 (continued)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1"/>
          <p:cNvSpPr txBox="1"/>
          <p:nvPr/>
        </p:nvSpPr>
        <p:spPr>
          <a:xfrm>
            <a:off x="-76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10.</a:t>
            </a:r>
            <a:fld id="{00000000-1234-1234-1234-123412341234}" type="slidenum">
              <a:rPr b="1" i="0" lang="en-US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p21"/>
          <p:cNvSpPr txBox="1"/>
          <p:nvPr/>
        </p:nvSpPr>
        <p:spPr>
          <a:xfrm>
            <a:off x="366712" y="107950"/>
            <a:ext cx="438150" cy="4746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21"/>
          <p:cNvSpPr txBox="1"/>
          <p:nvPr/>
        </p:nvSpPr>
        <p:spPr>
          <a:xfrm>
            <a:off x="749300" y="107950"/>
            <a:ext cx="328612" cy="47466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6" name="Google Shape;336;p21"/>
          <p:cNvSpPr txBox="1"/>
          <p:nvPr/>
        </p:nvSpPr>
        <p:spPr>
          <a:xfrm>
            <a:off x="490537" y="530225"/>
            <a:ext cx="422275" cy="474662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21"/>
          <p:cNvSpPr txBox="1"/>
          <p:nvPr/>
        </p:nvSpPr>
        <p:spPr>
          <a:xfrm>
            <a:off x="860425" y="530225"/>
            <a:ext cx="368300" cy="474662"/>
          </a:xfrm>
          <a:prstGeom prst="rect">
            <a:avLst/>
          </a:prstGeom>
          <a:gradFill>
            <a:gsLst>
              <a:gs pos="0">
                <a:schemeClr val="folHlink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8" name="Google Shape;338;p21"/>
          <p:cNvSpPr txBox="1"/>
          <p:nvPr/>
        </p:nvSpPr>
        <p:spPr>
          <a:xfrm>
            <a:off x="76200" y="457200"/>
            <a:ext cx="560387" cy="422275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chemeClr val="hlink"/>
              </a:gs>
            </a:gsLst>
            <a:lin ang="189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p21"/>
          <p:cNvSpPr txBox="1"/>
          <p:nvPr/>
        </p:nvSpPr>
        <p:spPr>
          <a:xfrm>
            <a:off x="711200" y="0"/>
            <a:ext cx="31750" cy="105251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21"/>
          <p:cNvSpPr txBox="1"/>
          <p:nvPr/>
        </p:nvSpPr>
        <p:spPr>
          <a:xfrm>
            <a:off x="442912" y="533400"/>
            <a:ext cx="8226425" cy="31750"/>
          </a:xfrm>
          <a:prstGeom prst="rect">
            <a:avLst/>
          </a:prstGeom>
          <a:gradFill>
            <a:gsLst>
              <a:gs pos="0">
                <a:schemeClr val="lt2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41" name="Google Shape;341;p21"/>
          <p:cNvCxnSpPr/>
          <p:nvPr/>
        </p:nvCxnSpPr>
        <p:spPr>
          <a:xfrm>
            <a:off x="457200" y="2667000"/>
            <a:ext cx="8153400" cy="0"/>
          </a:xfrm>
          <a:prstGeom prst="straightConnector1">
            <a:avLst/>
          </a:prstGeom>
          <a:noFill/>
          <a:ln cap="flat" cmpd="sng" w="76200">
            <a:solidFill>
              <a:srgbClr val="0099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42" name="Google Shape;342;p21"/>
          <p:cNvCxnSpPr/>
          <p:nvPr/>
        </p:nvCxnSpPr>
        <p:spPr>
          <a:xfrm>
            <a:off x="458787" y="4876800"/>
            <a:ext cx="8153400" cy="0"/>
          </a:xfrm>
          <a:prstGeom prst="straightConnector1">
            <a:avLst/>
          </a:prstGeom>
          <a:noFill/>
          <a:ln cap="flat" cmpd="sng" w="76200">
            <a:solidFill>
              <a:srgbClr val="0099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43" name="Google Shape;343;p21"/>
          <p:cNvSpPr txBox="1"/>
          <p:nvPr/>
        </p:nvSpPr>
        <p:spPr>
          <a:xfrm>
            <a:off x="495300" y="2759075"/>
            <a:ext cx="8077200" cy="2041525"/>
          </a:xfrm>
          <a:prstGeom prst="rect">
            <a:avLst/>
          </a:prstGeom>
          <a:solidFill>
            <a:srgbClr val="99FF33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 error-detecting code can detect </a:t>
            </a:r>
            <a:br>
              <a:rPr b="1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only the types of errors for which it is designed; other types of errors may remain undetected.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44" name="Google Shape;344;p21"/>
          <p:cNvGrpSpPr/>
          <p:nvPr/>
        </p:nvGrpSpPr>
        <p:grpSpPr>
          <a:xfrm>
            <a:off x="533400" y="2024062"/>
            <a:ext cx="1143000" cy="566737"/>
            <a:chOff x="1200" y="1248"/>
            <a:chExt cx="720" cy="357"/>
          </a:xfrm>
        </p:grpSpPr>
        <p:pic>
          <p:nvPicPr>
            <p:cNvPr id="345" name="Google Shape;345;p2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200" y="1248"/>
              <a:ext cx="720" cy="35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6" name="Google Shape;346;p21"/>
            <p:cNvSpPr txBox="1"/>
            <p:nvPr/>
          </p:nvSpPr>
          <p:spPr>
            <a:xfrm>
              <a:off x="1284" y="1248"/>
              <a:ext cx="551" cy="3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hlink"/>
                </a:buClr>
                <a:buSzPts val="2800"/>
                <a:buFont typeface="Times New Roman"/>
                <a:buNone/>
              </a:pPr>
              <a:r>
                <a:rPr b="1" i="1" lang="en-US" sz="2800" u="none" cap="none" strike="noStrike">
                  <a:solidFill>
                    <a:schemeClr val="hlink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Note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2"/>
          <p:cNvSpPr txBox="1"/>
          <p:nvPr/>
        </p:nvSpPr>
        <p:spPr>
          <a:xfrm>
            <a:off x="-76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10.</a:t>
            </a:r>
            <a:fld id="{00000000-1234-1234-1234-123412341234}" type="slidenum">
              <a:rPr b="1" i="0" lang="en-US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53" name="Google Shape;353;p22"/>
          <p:cNvCxnSpPr/>
          <p:nvPr/>
        </p:nvCxnSpPr>
        <p:spPr>
          <a:xfrm>
            <a:off x="152400" y="533400"/>
            <a:ext cx="8763000" cy="0"/>
          </a:xfrm>
          <a:prstGeom prst="straightConnector1">
            <a:avLst/>
          </a:prstGeom>
          <a:noFill/>
          <a:ln cap="flat" cmpd="sng" w="76200">
            <a:solidFill>
              <a:schemeClr val="hlink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54" name="Google Shape;354;p22"/>
          <p:cNvCxnSpPr/>
          <p:nvPr/>
        </p:nvCxnSpPr>
        <p:spPr>
          <a:xfrm>
            <a:off x="152400" y="1371600"/>
            <a:ext cx="8763000" cy="0"/>
          </a:xfrm>
          <a:prstGeom prst="straightConnector1">
            <a:avLst/>
          </a:prstGeom>
          <a:noFill/>
          <a:ln cap="flat" cmpd="sng" w="19050">
            <a:solidFill>
              <a:schemeClr val="hlink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55" name="Google Shape;355;p22"/>
          <p:cNvSpPr txBox="1"/>
          <p:nvPr/>
        </p:nvSpPr>
        <p:spPr>
          <a:xfrm>
            <a:off x="304800" y="762000"/>
            <a:ext cx="731043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Times New Roman"/>
              <a:buNone/>
            </a:pPr>
            <a:r>
              <a:rPr b="1" i="0" lang="en-US" sz="2400" u="none" cap="none" strike="noStrik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10.7  </a:t>
            </a:r>
            <a:r>
              <a:rPr b="1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Structure of encoder and decoder in error correction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56" name="Google Shape;356;p22"/>
          <p:cNvCxnSpPr/>
          <p:nvPr/>
        </p:nvCxnSpPr>
        <p:spPr>
          <a:xfrm>
            <a:off x="152400" y="6248400"/>
            <a:ext cx="8763000" cy="0"/>
          </a:xfrm>
          <a:prstGeom prst="straightConnector1">
            <a:avLst/>
          </a:prstGeom>
          <a:noFill/>
          <a:ln cap="flat" cmpd="sng" w="76200">
            <a:solidFill>
              <a:schemeClr val="hlink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357" name="Google Shape;357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981200"/>
            <a:ext cx="8785225" cy="354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23"/>
          <p:cNvSpPr txBox="1"/>
          <p:nvPr/>
        </p:nvSpPr>
        <p:spPr>
          <a:xfrm>
            <a:off x="-76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10.</a:t>
            </a:r>
            <a:fld id="{00000000-1234-1234-1234-123412341234}" type="slidenum">
              <a:rPr b="1" i="0" lang="en-US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64" name="Google Shape;364;p23"/>
          <p:cNvCxnSpPr/>
          <p:nvPr/>
        </p:nvCxnSpPr>
        <p:spPr>
          <a:xfrm>
            <a:off x="152400" y="533400"/>
            <a:ext cx="8763000" cy="0"/>
          </a:xfrm>
          <a:prstGeom prst="straightConnector1">
            <a:avLst/>
          </a:prstGeom>
          <a:noFill/>
          <a:ln cap="flat" cmpd="sng" w="76200">
            <a:solidFill>
              <a:schemeClr val="hlink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65" name="Google Shape;365;p23"/>
          <p:cNvCxnSpPr/>
          <p:nvPr/>
        </p:nvCxnSpPr>
        <p:spPr>
          <a:xfrm>
            <a:off x="152400" y="1371600"/>
            <a:ext cx="8763000" cy="0"/>
          </a:xfrm>
          <a:prstGeom prst="straightConnector1">
            <a:avLst/>
          </a:prstGeom>
          <a:noFill/>
          <a:ln cap="flat" cmpd="sng" w="19050">
            <a:solidFill>
              <a:schemeClr val="hlink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66" name="Google Shape;366;p23"/>
          <p:cNvSpPr txBox="1"/>
          <p:nvPr/>
        </p:nvSpPr>
        <p:spPr>
          <a:xfrm>
            <a:off x="304800" y="762000"/>
            <a:ext cx="588962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Times New Roman"/>
              <a:buNone/>
            </a:pPr>
            <a:r>
              <a:rPr b="1" i="0" lang="en-US" sz="2400" u="none" cap="none" strike="noStrik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10.4  </a:t>
            </a:r>
            <a:r>
              <a:rPr b="1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XORing of two single bits or two words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67" name="Google Shape;367;p23"/>
          <p:cNvCxnSpPr/>
          <p:nvPr/>
        </p:nvCxnSpPr>
        <p:spPr>
          <a:xfrm>
            <a:off x="152400" y="6248400"/>
            <a:ext cx="8763000" cy="0"/>
          </a:xfrm>
          <a:prstGeom prst="straightConnector1">
            <a:avLst/>
          </a:prstGeom>
          <a:noFill/>
          <a:ln cap="flat" cmpd="sng" w="76200">
            <a:solidFill>
              <a:schemeClr val="hlink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368" name="Google Shape;368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9712" y="2373312"/>
            <a:ext cx="8675687" cy="21224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24"/>
          <p:cNvSpPr txBox="1"/>
          <p:nvPr/>
        </p:nvSpPr>
        <p:spPr>
          <a:xfrm>
            <a:off x="-76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10.</a:t>
            </a:r>
            <a:fld id="{00000000-1234-1234-1234-123412341234}" type="slidenum">
              <a:rPr b="1" i="0" lang="en-US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24"/>
          <p:cNvSpPr txBox="1"/>
          <p:nvPr/>
        </p:nvSpPr>
        <p:spPr>
          <a:xfrm>
            <a:off x="366712" y="107950"/>
            <a:ext cx="438150" cy="4746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24"/>
          <p:cNvSpPr txBox="1"/>
          <p:nvPr/>
        </p:nvSpPr>
        <p:spPr>
          <a:xfrm>
            <a:off x="749300" y="107950"/>
            <a:ext cx="328612" cy="47466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24"/>
          <p:cNvSpPr txBox="1"/>
          <p:nvPr/>
        </p:nvSpPr>
        <p:spPr>
          <a:xfrm>
            <a:off x="490537" y="530225"/>
            <a:ext cx="422275" cy="474662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24"/>
          <p:cNvSpPr txBox="1"/>
          <p:nvPr/>
        </p:nvSpPr>
        <p:spPr>
          <a:xfrm>
            <a:off x="860425" y="530225"/>
            <a:ext cx="368300" cy="474662"/>
          </a:xfrm>
          <a:prstGeom prst="rect">
            <a:avLst/>
          </a:prstGeom>
          <a:gradFill>
            <a:gsLst>
              <a:gs pos="0">
                <a:schemeClr val="folHlink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24"/>
          <p:cNvSpPr txBox="1"/>
          <p:nvPr/>
        </p:nvSpPr>
        <p:spPr>
          <a:xfrm>
            <a:off x="76200" y="457200"/>
            <a:ext cx="560387" cy="422275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chemeClr val="hlink"/>
              </a:gs>
            </a:gsLst>
            <a:lin ang="189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24"/>
          <p:cNvSpPr txBox="1"/>
          <p:nvPr/>
        </p:nvSpPr>
        <p:spPr>
          <a:xfrm>
            <a:off x="711200" y="0"/>
            <a:ext cx="31750" cy="105251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24"/>
          <p:cNvSpPr txBox="1"/>
          <p:nvPr/>
        </p:nvSpPr>
        <p:spPr>
          <a:xfrm>
            <a:off x="442912" y="533400"/>
            <a:ext cx="8226425" cy="31750"/>
          </a:xfrm>
          <a:prstGeom prst="rect">
            <a:avLst/>
          </a:prstGeom>
          <a:gradFill>
            <a:gsLst>
              <a:gs pos="0">
                <a:schemeClr val="lt2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82" name="Google Shape;382;p24"/>
          <p:cNvCxnSpPr/>
          <p:nvPr/>
        </p:nvCxnSpPr>
        <p:spPr>
          <a:xfrm>
            <a:off x="457200" y="2667000"/>
            <a:ext cx="8153400" cy="0"/>
          </a:xfrm>
          <a:prstGeom prst="straightConnector1">
            <a:avLst/>
          </a:prstGeom>
          <a:noFill/>
          <a:ln cap="flat" cmpd="sng" w="76200">
            <a:solidFill>
              <a:srgbClr val="0099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383" name="Google Shape;383;p24"/>
          <p:cNvCxnSpPr/>
          <p:nvPr/>
        </p:nvCxnSpPr>
        <p:spPr>
          <a:xfrm>
            <a:off x="458787" y="4419600"/>
            <a:ext cx="8153400" cy="0"/>
          </a:xfrm>
          <a:prstGeom prst="straightConnector1">
            <a:avLst/>
          </a:prstGeom>
          <a:noFill/>
          <a:ln cap="flat" cmpd="sng" w="76200">
            <a:solidFill>
              <a:srgbClr val="0099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84" name="Google Shape;384;p24"/>
          <p:cNvSpPr txBox="1"/>
          <p:nvPr/>
        </p:nvSpPr>
        <p:spPr>
          <a:xfrm>
            <a:off x="495300" y="2759075"/>
            <a:ext cx="8077200" cy="1554162"/>
          </a:xfrm>
          <a:prstGeom prst="rect">
            <a:avLst/>
          </a:prstGeom>
          <a:solidFill>
            <a:srgbClr val="99FF33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Hamming distance between two words is the number of differences between corresponding bits.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85" name="Google Shape;385;p24"/>
          <p:cNvGrpSpPr/>
          <p:nvPr/>
        </p:nvGrpSpPr>
        <p:grpSpPr>
          <a:xfrm>
            <a:off x="533400" y="2024062"/>
            <a:ext cx="1143000" cy="566737"/>
            <a:chOff x="1200" y="1248"/>
            <a:chExt cx="720" cy="357"/>
          </a:xfrm>
        </p:grpSpPr>
        <p:pic>
          <p:nvPicPr>
            <p:cNvPr id="386" name="Google Shape;386;p2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200" y="1248"/>
              <a:ext cx="720" cy="35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87" name="Google Shape;387;p24"/>
            <p:cNvSpPr txBox="1"/>
            <p:nvPr/>
          </p:nvSpPr>
          <p:spPr>
            <a:xfrm>
              <a:off x="1284" y="1248"/>
              <a:ext cx="551" cy="3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hlink"/>
                </a:buClr>
                <a:buSzPts val="2800"/>
                <a:buFont typeface="Times New Roman"/>
                <a:buNone/>
              </a:pPr>
              <a:r>
                <a:rPr b="1" i="1" lang="en-US" sz="2800" u="none" cap="none" strike="noStrike">
                  <a:solidFill>
                    <a:schemeClr val="hlink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Note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25"/>
          <p:cNvSpPr txBox="1"/>
          <p:nvPr/>
        </p:nvSpPr>
        <p:spPr>
          <a:xfrm>
            <a:off x="-76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10.</a:t>
            </a:r>
            <a:fld id="{00000000-1234-1234-1234-123412341234}" type="slidenum">
              <a:rPr b="1" i="0" lang="en-US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4" name="Google Shape;394;p25"/>
          <p:cNvSpPr txBox="1"/>
          <p:nvPr/>
        </p:nvSpPr>
        <p:spPr>
          <a:xfrm>
            <a:off x="366712" y="107950"/>
            <a:ext cx="438150" cy="4746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Google Shape;395;p25"/>
          <p:cNvSpPr txBox="1"/>
          <p:nvPr/>
        </p:nvSpPr>
        <p:spPr>
          <a:xfrm>
            <a:off x="749300" y="107950"/>
            <a:ext cx="328612" cy="47466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p25"/>
          <p:cNvSpPr txBox="1"/>
          <p:nvPr/>
        </p:nvSpPr>
        <p:spPr>
          <a:xfrm>
            <a:off x="490537" y="530225"/>
            <a:ext cx="422275" cy="474662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25"/>
          <p:cNvSpPr txBox="1"/>
          <p:nvPr/>
        </p:nvSpPr>
        <p:spPr>
          <a:xfrm>
            <a:off x="860425" y="530225"/>
            <a:ext cx="368300" cy="474662"/>
          </a:xfrm>
          <a:prstGeom prst="rect">
            <a:avLst/>
          </a:prstGeom>
          <a:gradFill>
            <a:gsLst>
              <a:gs pos="0">
                <a:schemeClr val="folHlink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p25"/>
          <p:cNvSpPr txBox="1"/>
          <p:nvPr/>
        </p:nvSpPr>
        <p:spPr>
          <a:xfrm>
            <a:off x="76200" y="457200"/>
            <a:ext cx="560387" cy="422275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chemeClr val="hlink"/>
              </a:gs>
            </a:gsLst>
            <a:lin ang="189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25"/>
          <p:cNvSpPr txBox="1"/>
          <p:nvPr/>
        </p:nvSpPr>
        <p:spPr>
          <a:xfrm>
            <a:off x="711200" y="0"/>
            <a:ext cx="31750" cy="105251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25"/>
          <p:cNvSpPr txBox="1"/>
          <p:nvPr/>
        </p:nvSpPr>
        <p:spPr>
          <a:xfrm>
            <a:off x="442912" y="533400"/>
            <a:ext cx="8226425" cy="31750"/>
          </a:xfrm>
          <a:prstGeom prst="rect">
            <a:avLst/>
          </a:prstGeom>
          <a:gradFill>
            <a:gsLst>
              <a:gs pos="0">
                <a:schemeClr val="lt2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p25"/>
          <p:cNvSpPr txBox="1"/>
          <p:nvPr/>
        </p:nvSpPr>
        <p:spPr>
          <a:xfrm>
            <a:off x="228600" y="1143000"/>
            <a:ext cx="8686800" cy="222726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1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Let us find the Hamming distance between two pairs of words.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i="1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Times New Roman"/>
              <a:buNone/>
            </a:pPr>
            <a:r>
              <a:rPr b="1" i="1" lang="en-US" sz="2800" u="none" cap="none" strike="noStrik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1" i="1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The Hamming distance d(000, 011) is 2 because </a:t>
            </a:r>
            <a:br>
              <a:rPr b="1" i="1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1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p25"/>
          <p:cNvSpPr txBox="1"/>
          <p:nvPr/>
        </p:nvSpPr>
        <p:spPr>
          <a:xfrm>
            <a:off x="1143000" y="0"/>
            <a:ext cx="2487612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200"/>
              <a:buFont typeface="Times New Roman"/>
              <a:buNone/>
            </a:pPr>
            <a:r>
              <a:rPr b="1" i="1" lang="en-US" sz="3200" u="none" cap="none" strike="noStrik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 10.4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p25"/>
          <p:cNvSpPr txBox="1"/>
          <p:nvPr/>
        </p:nvSpPr>
        <p:spPr>
          <a:xfrm>
            <a:off x="304800" y="4114800"/>
            <a:ext cx="8686800" cy="51911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Times New Roman"/>
              <a:buNone/>
            </a:pPr>
            <a:r>
              <a:rPr b="1" i="1" lang="en-US" sz="2800" u="none" cap="none" strike="noStrik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</a:t>
            </a:r>
            <a:r>
              <a:rPr b="1" i="1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 Hamming distance d(10101, 11110) is 3 because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4" name="Google Shape;404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89287" y="3257550"/>
            <a:ext cx="2906712" cy="341312"/>
          </a:xfrm>
          <a:prstGeom prst="rect">
            <a:avLst/>
          </a:prstGeom>
          <a:noFill/>
          <a:ln cap="flat" cmpd="thickThin" w="57150">
            <a:solidFill>
              <a:schemeClr val="folHlink"/>
            </a:solidFill>
            <a:prstDash val="solid"/>
            <a:miter lim="800000"/>
            <a:headEnd len="sm" w="sm" type="none"/>
            <a:tailEnd len="sm" w="sm" type="none"/>
          </a:ln>
        </p:spPr>
      </p:pic>
      <p:pic>
        <p:nvPicPr>
          <p:cNvPr id="405" name="Google Shape;405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67000" y="5027612"/>
            <a:ext cx="3811587" cy="307975"/>
          </a:xfrm>
          <a:prstGeom prst="rect">
            <a:avLst/>
          </a:prstGeom>
          <a:noFill/>
          <a:ln cap="flat" cmpd="thickThin" w="57150">
            <a:solidFill>
              <a:schemeClr val="folHlink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26"/>
          <p:cNvSpPr txBox="1"/>
          <p:nvPr/>
        </p:nvSpPr>
        <p:spPr>
          <a:xfrm>
            <a:off x="-76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10.</a:t>
            </a:r>
            <a:fld id="{00000000-1234-1234-1234-123412341234}" type="slidenum">
              <a:rPr b="1" i="0" lang="en-US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Google Shape;412;p26"/>
          <p:cNvSpPr txBox="1"/>
          <p:nvPr/>
        </p:nvSpPr>
        <p:spPr>
          <a:xfrm>
            <a:off x="366712" y="107950"/>
            <a:ext cx="438150" cy="4746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26"/>
          <p:cNvSpPr txBox="1"/>
          <p:nvPr/>
        </p:nvSpPr>
        <p:spPr>
          <a:xfrm>
            <a:off x="749300" y="107950"/>
            <a:ext cx="328612" cy="47466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p26"/>
          <p:cNvSpPr txBox="1"/>
          <p:nvPr/>
        </p:nvSpPr>
        <p:spPr>
          <a:xfrm>
            <a:off x="490537" y="530225"/>
            <a:ext cx="422275" cy="474662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26"/>
          <p:cNvSpPr txBox="1"/>
          <p:nvPr/>
        </p:nvSpPr>
        <p:spPr>
          <a:xfrm>
            <a:off x="860425" y="530225"/>
            <a:ext cx="368300" cy="474662"/>
          </a:xfrm>
          <a:prstGeom prst="rect">
            <a:avLst/>
          </a:prstGeom>
          <a:gradFill>
            <a:gsLst>
              <a:gs pos="0">
                <a:schemeClr val="folHlink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Google Shape;416;p26"/>
          <p:cNvSpPr txBox="1"/>
          <p:nvPr/>
        </p:nvSpPr>
        <p:spPr>
          <a:xfrm>
            <a:off x="76200" y="457200"/>
            <a:ext cx="560387" cy="422275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chemeClr val="hlink"/>
              </a:gs>
            </a:gsLst>
            <a:lin ang="189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p26"/>
          <p:cNvSpPr txBox="1"/>
          <p:nvPr/>
        </p:nvSpPr>
        <p:spPr>
          <a:xfrm>
            <a:off x="711200" y="0"/>
            <a:ext cx="31750" cy="105251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418;p26"/>
          <p:cNvSpPr txBox="1"/>
          <p:nvPr/>
        </p:nvSpPr>
        <p:spPr>
          <a:xfrm>
            <a:off x="442912" y="533400"/>
            <a:ext cx="8226425" cy="31750"/>
          </a:xfrm>
          <a:prstGeom prst="rect">
            <a:avLst/>
          </a:prstGeom>
          <a:gradFill>
            <a:gsLst>
              <a:gs pos="0">
                <a:schemeClr val="lt2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19" name="Google Shape;419;p26"/>
          <p:cNvCxnSpPr/>
          <p:nvPr/>
        </p:nvCxnSpPr>
        <p:spPr>
          <a:xfrm>
            <a:off x="457200" y="2667000"/>
            <a:ext cx="8153400" cy="0"/>
          </a:xfrm>
          <a:prstGeom prst="straightConnector1">
            <a:avLst/>
          </a:prstGeom>
          <a:noFill/>
          <a:ln cap="flat" cmpd="sng" w="76200">
            <a:solidFill>
              <a:srgbClr val="0099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20" name="Google Shape;420;p26"/>
          <p:cNvCxnSpPr/>
          <p:nvPr/>
        </p:nvCxnSpPr>
        <p:spPr>
          <a:xfrm>
            <a:off x="458787" y="4419600"/>
            <a:ext cx="8153400" cy="0"/>
          </a:xfrm>
          <a:prstGeom prst="straightConnector1">
            <a:avLst/>
          </a:prstGeom>
          <a:noFill/>
          <a:ln cap="flat" cmpd="sng" w="76200">
            <a:solidFill>
              <a:srgbClr val="0099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21" name="Google Shape;421;p26"/>
          <p:cNvSpPr txBox="1"/>
          <p:nvPr/>
        </p:nvSpPr>
        <p:spPr>
          <a:xfrm>
            <a:off x="495300" y="2759075"/>
            <a:ext cx="8077200" cy="1554162"/>
          </a:xfrm>
          <a:prstGeom prst="rect">
            <a:avLst/>
          </a:prstGeom>
          <a:solidFill>
            <a:srgbClr val="99FF33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minimum Hamming distance is the smallest Hamming distance between</a:t>
            </a:r>
            <a:br>
              <a:rPr b="1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all possible pairs in a set of words.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22" name="Google Shape;422;p26"/>
          <p:cNvGrpSpPr/>
          <p:nvPr/>
        </p:nvGrpSpPr>
        <p:grpSpPr>
          <a:xfrm>
            <a:off x="533400" y="2024062"/>
            <a:ext cx="1143000" cy="566737"/>
            <a:chOff x="1200" y="1248"/>
            <a:chExt cx="720" cy="357"/>
          </a:xfrm>
        </p:grpSpPr>
        <p:pic>
          <p:nvPicPr>
            <p:cNvPr id="423" name="Google Shape;423;p2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200" y="1248"/>
              <a:ext cx="720" cy="35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24" name="Google Shape;424;p26"/>
            <p:cNvSpPr txBox="1"/>
            <p:nvPr/>
          </p:nvSpPr>
          <p:spPr>
            <a:xfrm>
              <a:off x="1284" y="1248"/>
              <a:ext cx="551" cy="3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hlink"/>
                </a:buClr>
                <a:buSzPts val="2800"/>
                <a:buFont typeface="Times New Roman"/>
                <a:buNone/>
              </a:pPr>
              <a:r>
                <a:rPr b="1" i="1" lang="en-US" sz="2800" u="none" cap="none" strike="noStrike">
                  <a:solidFill>
                    <a:schemeClr val="hlink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Note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27"/>
          <p:cNvSpPr txBox="1"/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4400"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430" name="Google Shape;430;p2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5400" y="1690687"/>
            <a:ext cx="6184900" cy="4638675"/>
          </a:xfrm>
          <a:prstGeom prst="rect">
            <a:avLst/>
          </a:prstGeom>
          <a:noFill/>
          <a:ln>
            <a:noFill/>
          </a:ln>
        </p:spPr>
      </p:pic>
      <p:sp>
        <p:nvSpPr>
          <p:cNvPr id="431" name="Google Shape;431;p27"/>
          <p:cNvSpPr txBox="1"/>
          <p:nvPr/>
        </p:nvSpPr>
        <p:spPr>
          <a:xfrm>
            <a:off x="-76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10.</a:t>
            </a:r>
            <a:fld id="{00000000-1234-1234-1234-123412341234}" type="slidenum">
              <a:rPr b="1" i="0" lang="en-US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28"/>
          <p:cNvSpPr txBox="1"/>
          <p:nvPr>
            <p:ph idx="1" type="body"/>
          </p:nvPr>
        </p:nvSpPr>
        <p:spPr>
          <a:xfrm>
            <a:off x="762000" y="685800"/>
            <a:ext cx="78867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There are four different codewords which can have 6 possible pairs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(000, 011)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(000, 101)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(000, 110)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(011, 101)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(011, 110)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(101.110)</a:t>
            </a:r>
            <a:endParaRPr/>
          </a:p>
          <a:p>
            <a:pPr indent="-22098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37" name="Google Shape;437;p28"/>
          <p:cNvSpPr txBox="1"/>
          <p:nvPr/>
        </p:nvSpPr>
        <p:spPr>
          <a:xfrm>
            <a:off x="-76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10.</a:t>
            </a:r>
            <a:fld id="{00000000-1234-1234-1234-123412341234}" type="slidenum">
              <a:rPr b="1" i="0" lang="en-US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29"/>
          <p:cNvSpPr txBox="1"/>
          <p:nvPr/>
        </p:nvSpPr>
        <p:spPr>
          <a:xfrm>
            <a:off x="-76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10.</a:t>
            </a:r>
            <a:fld id="{00000000-1234-1234-1234-123412341234}" type="slidenum">
              <a:rPr b="1" i="0" lang="en-US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" name="Google Shape;444;p29"/>
          <p:cNvSpPr txBox="1"/>
          <p:nvPr/>
        </p:nvSpPr>
        <p:spPr>
          <a:xfrm>
            <a:off x="533400" y="1295400"/>
            <a:ext cx="61849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Times New Roman"/>
              <a:buNone/>
            </a:pPr>
            <a:r>
              <a:rPr b="1" i="0" lang="en-US" sz="2400" u="none" cap="none" strike="noStrik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Table 10.2  </a:t>
            </a:r>
            <a:r>
              <a:rPr b="1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code for error correction (Example 10.3)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45" name="Google Shape;445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6225" y="1728787"/>
            <a:ext cx="8410575" cy="31480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"/>
          <p:cNvSpPr txBox="1"/>
          <p:nvPr/>
        </p:nvSpPr>
        <p:spPr>
          <a:xfrm>
            <a:off x="-76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10.</a:t>
            </a:r>
            <a:fld id="{00000000-1234-1234-1234-123412341234}" type="slidenum">
              <a:rPr b="1" i="0" lang="en-US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3"/>
          <p:cNvSpPr txBox="1"/>
          <p:nvPr/>
        </p:nvSpPr>
        <p:spPr>
          <a:xfrm>
            <a:off x="0" y="0"/>
            <a:ext cx="9144000" cy="1371600"/>
          </a:xfrm>
          <a:prstGeom prst="rect">
            <a:avLst/>
          </a:prstGeom>
          <a:solidFill>
            <a:srgbClr val="33CC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3"/>
          <p:cNvSpPr txBox="1"/>
          <p:nvPr/>
        </p:nvSpPr>
        <p:spPr>
          <a:xfrm>
            <a:off x="228600" y="406400"/>
            <a:ext cx="4487862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10-1   INTRODUCTION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3"/>
          <p:cNvSpPr txBox="1"/>
          <p:nvPr/>
        </p:nvSpPr>
        <p:spPr>
          <a:xfrm>
            <a:off x="8229600" y="6400800"/>
            <a:ext cx="184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3"/>
          <p:cNvSpPr txBox="1"/>
          <p:nvPr/>
        </p:nvSpPr>
        <p:spPr>
          <a:xfrm>
            <a:off x="304800" y="1600200"/>
            <a:ext cx="8229600" cy="9461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1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Let us first discuss some issues related, directly or indirectly, to error detection and correction.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3"/>
          <p:cNvSpPr txBox="1"/>
          <p:nvPr/>
        </p:nvSpPr>
        <p:spPr>
          <a:xfrm>
            <a:off x="152400" y="3371850"/>
            <a:ext cx="8382000" cy="2282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Times New Roman"/>
              <a:buNone/>
            </a:pPr>
            <a:r>
              <a:rPr b="1" i="0" lang="en-US" sz="2400" u="none" cap="none" strike="noStrik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Types of Errors</a:t>
            </a:r>
            <a:br>
              <a:rPr b="1" i="0" lang="en-US" sz="2400" u="none" cap="none" strike="noStrik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2400" u="none" cap="none" strike="noStrik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Redundancy</a:t>
            </a:r>
            <a:br>
              <a:rPr b="1" i="0" lang="en-US" sz="2400" u="none" cap="none" strike="noStrik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2400" u="none" cap="none" strike="noStrik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Detection Versus Correction</a:t>
            </a:r>
            <a:br>
              <a:rPr b="1" i="0" lang="en-US" sz="2400" u="none" cap="none" strike="noStrik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2400" u="none" cap="none" strike="noStrik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Forward Error Correction Versus Retransmission</a:t>
            </a:r>
            <a:br>
              <a:rPr b="1" i="0" lang="en-US" sz="2400" u="none" cap="none" strike="noStrik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2400" u="none" cap="none" strike="noStrik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Coding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Times New Roman"/>
              <a:buNone/>
            </a:pPr>
            <a:r>
              <a:rPr b="1" i="0" lang="en-US" sz="2400" u="none" cap="none" strike="noStrik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Modular Arithmetic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3"/>
          <p:cNvSpPr txBox="1"/>
          <p:nvPr/>
        </p:nvSpPr>
        <p:spPr>
          <a:xfrm>
            <a:off x="165100" y="2895600"/>
            <a:ext cx="4862512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Times New Roman"/>
              <a:buNone/>
            </a:pPr>
            <a:r>
              <a:rPr b="1" i="1" lang="en-US" sz="2800" u="sng" cap="none" strike="noStrik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Topics discussed in this section: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30"/>
          <p:cNvSpPr txBox="1"/>
          <p:nvPr/>
        </p:nvSpPr>
        <p:spPr>
          <a:xfrm>
            <a:off x="-76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10.</a:t>
            </a:r>
            <a:fld id="{00000000-1234-1234-1234-123412341234}" type="slidenum">
              <a:rPr b="1" i="0" lang="en-US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2" name="Google Shape;452;p30"/>
          <p:cNvSpPr txBox="1"/>
          <p:nvPr/>
        </p:nvSpPr>
        <p:spPr>
          <a:xfrm>
            <a:off x="366712" y="107950"/>
            <a:ext cx="438150" cy="4746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3" name="Google Shape;453;p30"/>
          <p:cNvSpPr txBox="1"/>
          <p:nvPr/>
        </p:nvSpPr>
        <p:spPr>
          <a:xfrm>
            <a:off x="749300" y="107950"/>
            <a:ext cx="328612" cy="47466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4" name="Google Shape;454;p30"/>
          <p:cNvSpPr txBox="1"/>
          <p:nvPr/>
        </p:nvSpPr>
        <p:spPr>
          <a:xfrm>
            <a:off x="490537" y="530225"/>
            <a:ext cx="422275" cy="474662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" name="Google Shape;455;p30"/>
          <p:cNvSpPr txBox="1"/>
          <p:nvPr/>
        </p:nvSpPr>
        <p:spPr>
          <a:xfrm>
            <a:off x="860425" y="530225"/>
            <a:ext cx="368300" cy="474662"/>
          </a:xfrm>
          <a:prstGeom prst="rect">
            <a:avLst/>
          </a:prstGeom>
          <a:gradFill>
            <a:gsLst>
              <a:gs pos="0">
                <a:schemeClr val="folHlink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6" name="Google Shape;456;p30"/>
          <p:cNvSpPr txBox="1"/>
          <p:nvPr/>
        </p:nvSpPr>
        <p:spPr>
          <a:xfrm>
            <a:off x="76200" y="457200"/>
            <a:ext cx="560387" cy="422275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chemeClr val="hlink"/>
              </a:gs>
            </a:gsLst>
            <a:lin ang="189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7" name="Google Shape;457;p30"/>
          <p:cNvSpPr txBox="1"/>
          <p:nvPr/>
        </p:nvSpPr>
        <p:spPr>
          <a:xfrm>
            <a:off x="711200" y="0"/>
            <a:ext cx="31750" cy="105251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" name="Google Shape;458;p30"/>
          <p:cNvSpPr txBox="1"/>
          <p:nvPr/>
        </p:nvSpPr>
        <p:spPr>
          <a:xfrm>
            <a:off x="442912" y="533400"/>
            <a:ext cx="8226425" cy="31750"/>
          </a:xfrm>
          <a:prstGeom prst="rect">
            <a:avLst/>
          </a:prstGeom>
          <a:gradFill>
            <a:gsLst>
              <a:gs pos="0">
                <a:schemeClr val="lt2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9" name="Google Shape;459;p30"/>
          <p:cNvSpPr txBox="1"/>
          <p:nvPr/>
        </p:nvSpPr>
        <p:spPr>
          <a:xfrm>
            <a:off x="228600" y="1143000"/>
            <a:ext cx="8686800" cy="946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1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Find the minimum Hamming distance of the coding scheme in Table 10.2.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0" name="Google Shape;460;p30"/>
          <p:cNvSpPr txBox="1"/>
          <p:nvPr/>
        </p:nvSpPr>
        <p:spPr>
          <a:xfrm>
            <a:off x="228600" y="2438400"/>
            <a:ext cx="8686800" cy="946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Times New Roman"/>
              <a:buNone/>
            </a:pPr>
            <a:r>
              <a:rPr b="1" i="1" lang="en-US" sz="2800" u="none" cap="none" strike="noStrik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Solution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None/>
            </a:pPr>
            <a:r>
              <a:rPr b="1" i="1" lang="en-US" sz="2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We first find all the Hamming distances.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1" name="Google Shape;461;p30"/>
          <p:cNvSpPr txBox="1"/>
          <p:nvPr/>
        </p:nvSpPr>
        <p:spPr>
          <a:xfrm>
            <a:off x="304800" y="4724400"/>
            <a:ext cx="8686800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1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d</a:t>
            </a:r>
            <a:r>
              <a:rPr b="1" baseline="-25000" i="1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min</a:t>
            </a:r>
            <a:r>
              <a:rPr b="1" i="1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 this case is 3.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2" name="Google Shape;462;p30"/>
          <p:cNvSpPr txBox="1"/>
          <p:nvPr/>
        </p:nvSpPr>
        <p:spPr>
          <a:xfrm>
            <a:off x="1143000" y="0"/>
            <a:ext cx="2487612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200"/>
              <a:buFont typeface="Times New Roman"/>
              <a:buNone/>
            </a:pPr>
            <a:r>
              <a:rPr b="1" i="1" lang="en-US" sz="3200" u="none" cap="none" strike="noStrik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 10.6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63" name="Google Shape;463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8487" y="3771900"/>
            <a:ext cx="7945437" cy="647700"/>
          </a:xfrm>
          <a:prstGeom prst="rect">
            <a:avLst/>
          </a:prstGeom>
          <a:noFill/>
          <a:ln cap="flat" cmpd="thickThin" w="57150">
            <a:solidFill>
              <a:schemeClr val="folHlink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31"/>
          <p:cNvSpPr txBox="1"/>
          <p:nvPr/>
        </p:nvSpPr>
        <p:spPr>
          <a:xfrm>
            <a:off x="-76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10.</a:t>
            </a:r>
            <a:fld id="{00000000-1234-1234-1234-123412341234}" type="slidenum">
              <a:rPr b="1" i="0" lang="en-US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0" name="Google Shape;470;p31"/>
          <p:cNvSpPr txBox="1"/>
          <p:nvPr/>
        </p:nvSpPr>
        <p:spPr>
          <a:xfrm>
            <a:off x="366712" y="107950"/>
            <a:ext cx="438150" cy="4746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1" name="Google Shape;471;p31"/>
          <p:cNvSpPr txBox="1"/>
          <p:nvPr/>
        </p:nvSpPr>
        <p:spPr>
          <a:xfrm>
            <a:off x="749300" y="107950"/>
            <a:ext cx="328612" cy="47466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2" name="Google Shape;472;p31"/>
          <p:cNvSpPr txBox="1"/>
          <p:nvPr/>
        </p:nvSpPr>
        <p:spPr>
          <a:xfrm>
            <a:off x="490537" y="530225"/>
            <a:ext cx="422275" cy="474662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3" name="Google Shape;473;p31"/>
          <p:cNvSpPr txBox="1"/>
          <p:nvPr/>
        </p:nvSpPr>
        <p:spPr>
          <a:xfrm>
            <a:off x="860425" y="530225"/>
            <a:ext cx="368300" cy="474662"/>
          </a:xfrm>
          <a:prstGeom prst="rect">
            <a:avLst/>
          </a:prstGeom>
          <a:gradFill>
            <a:gsLst>
              <a:gs pos="0">
                <a:schemeClr val="folHlink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4" name="Google Shape;474;p31"/>
          <p:cNvSpPr txBox="1"/>
          <p:nvPr/>
        </p:nvSpPr>
        <p:spPr>
          <a:xfrm>
            <a:off x="76200" y="457200"/>
            <a:ext cx="560387" cy="422275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chemeClr val="hlink"/>
              </a:gs>
            </a:gsLst>
            <a:lin ang="189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5" name="Google Shape;475;p31"/>
          <p:cNvSpPr txBox="1"/>
          <p:nvPr/>
        </p:nvSpPr>
        <p:spPr>
          <a:xfrm>
            <a:off x="711200" y="0"/>
            <a:ext cx="31750" cy="105251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" name="Google Shape;476;p31"/>
          <p:cNvSpPr txBox="1"/>
          <p:nvPr/>
        </p:nvSpPr>
        <p:spPr>
          <a:xfrm>
            <a:off x="442912" y="533400"/>
            <a:ext cx="8226425" cy="31750"/>
          </a:xfrm>
          <a:prstGeom prst="rect">
            <a:avLst/>
          </a:prstGeom>
          <a:gradFill>
            <a:gsLst>
              <a:gs pos="0">
                <a:schemeClr val="lt2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7" name="Google Shape;477;p31"/>
          <p:cNvCxnSpPr/>
          <p:nvPr/>
        </p:nvCxnSpPr>
        <p:spPr>
          <a:xfrm>
            <a:off x="457200" y="2667000"/>
            <a:ext cx="8153400" cy="0"/>
          </a:xfrm>
          <a:prstGeom prst="straightConnector1">
            <a:avLst/>
          </a:prstGeom>
          <a:noFill/>
          <a:ln cap="flat" cmpd="sng" w="76200">
            <a:solidFill>
              <a:srgbClr val="0099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78" name="Google Shape;478;p31"/>
          <p:cNvCxnSpPr/>
          <p:nvPr/>
        </p:nvCxnSpPr>
        <p:spPr>
          <a:xfrm>
            <a:off x="458787" y="4876800"/>
            <a:ext cx="8153400" cy="0"/>
          </a:xfrm>
          <a:prstGeom prst="straightConnector1">
            <a:avLst/>
          </a:prstGeom>
          <a:noFill/>
          <a:ln cap="flat" cmpd="sng" w="76200">
            <a:solidFill>
              <a:srgbClr val="0099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79" name="Google Shape;479;p31"/>
          <p:cNvSpPr txBox="1"/>
          <p:nvPr/>
        </p:nvSpPr>
        <p:spPr>
          <a:xfrm>
            <a:off x="495300" y="2759075"/>
            <a:ext cx="8077200" cy="2041525"/>
          </a:xfrm>
          <a:prstGeom prst="rect">
            <a:avLst/>
          </a:prstGeom>
          <a:solidFill>
            <a:srgbClr val="99FF33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guarantee the detection of up to s errors in all cases, the minimum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Hamming distance in a block </a:t>
            </a:r>
            <a:br>
              <a:rPr b="1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code must be d</a:t>
            </a:r>
            <a:r>
              <a:rPr b="1" baseline="-2500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min</a:t>
            </a:r>
            <a:r>
              <a:rPr b="1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s + 1.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80" name="Google Shape;480;p31"/>
          <p:cNvGrpSpPr/>
          <p:nvPr/>
        </p:nvGrpSpPr>
        <p:grpSpPr>
          <a:xfrm>
            <a:off x="533400" y="2024062"/>
            <a:ext cx="1143000" cy="566737"/>
            <a:chOff x="1200" y="1248"/>
            <a:chExt cx="720" cy="357"/>
          </a:xfrm>
        </p:grpSpPr>
        <p:pic>
          <p:nvPicPr>
            <p:cNvPr id="481" name="Google Shape;481;p3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200" y="1248"/>
              <a:ext cx="720" cy="35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82" name="Google Shape;482;p31"/>
            <p:cNvSpPr txBox="1"/>
            <p:nvPr/>
          </p:nvSpPr>
          <p:spPr>
            <a:xfrm>
              <a:off x="1284" y="1248"/>
              <a:ext cx="551" cy="3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hlink"/>
                </a:buClr>
                <a:buSzPts val="2800"/>
                <a:buFont typeface="Times New Roman"/>
                <a:buNone/>
              </a:pPr>
              <a:r>
                <a:rPr b="1" i="1" lang="en-US" sz="2800" u="none" cap="none" strike="noStrike">
                  <a:solidFill>
                    <a:schemeClr val="hlink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Note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32"/>
          <p:cNvSpPr txBox="1"/>
          <p:nvPr/>
        </p:nvSpPr>
        <p:spPr>
          <a:xfrm>
            <a:off x="-76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10.</a:t>
            </a:r>
            <a:fld id="{00000000-1234-1234-1234-123412341234}" type="slidenum">
              <a:rPr b="1" i="0" lang="en-US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Google Shape;489;p32"/>
          <p:cNvSpPr txBox="1"/>
          <p:nvPr/>
        </p:nvSpPr>
        <p:spPr>
          <a:xfrm>
            <a:off x="366712" y="107950"/>
            <a:ext cx="438150" cy="4746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0" name="Google Shape;490;p32"/>
          <p:cNvSpPr txBox="1"/>
          <p:nvPr/>
        </p:nvSpPr>
        <p:spPr>
          <a:xfrm>
            <a:off x="749300" y="107950"/>
            <a:ext cx="328612" cy="47466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1" name="Google Shape;491;p32"/>
          <p:cNvSpPr txBox="1"/>
          <p:nvPr/>
        </p:nvSpPr>
        <p:spPr>
          <a:xfrm>
            <a:off x="490537" y="530225"/>
            <a:ext cx="422275" cy="474662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2" name="Google Shape;492;p32"/>
          <p:cNvSpPr txBox="1"/>
          <p:nvPr/>
        </p:nvSpPr>
        <p:spPr>
          <a:xfrm>
            <a:off x="860425" y="530225"/>
            <a:ext cx="368300" cy="474662"/>
          </a:xfrm>
          <a:prstGeom prst="rect">
            <a:avLst/>
          </a:prstGeom>
          <a:gradFill>
            <a:gsLst>
              <a:gs pos="0">
                <a:schemeClr val="folHlink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3" name="Google Shape;493;p32"/>
          <p:cNvSpPr txBox="1"/>
          <p:nvPr/>
        </p:nvSpPr>
        <p:spPr>
          <a:xfrm>
            <a:off x="76200" y="457200"/>
            <a:ext cx="560387" cy="422275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chemeClr val="hlink"/>
              </a:gs>
            </a:gsLst>
            <a:lin ang="189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4" name="Google Shape;494;p32"/>
          <p:cNvSpPr txBox="1"/>
          <p:nvPr/>
        </p:nvSpPr>
        <p:spPr>
          <a:xfrm>
            <a:off x="711200" y="0"/>
            <a:ext cx="31750" cy="105251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" name="Google Shape;495;p32"/>
          <p:cNvSpPr txBox="1"/>
          <p:nvPr/>
        </p:nvSpPr>
        <p:spPr>
          <a:xfrm>
            <a:off x="442912" y="533400"/>
            <a:ext cx="8226425" cy="31750"/>
          </a:xfrm>
          <a:prstGeom prst="rect">
            <a:avLst/>
          </a:prstGeom>
          <a:gradFill>
            <a:gsLst>
              <a:gs pos="0">
                <a:schemeClr val="lt2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96" name="Google Shape;496;p32"/>
          <p:cNvCxnSpPr/>
          <p:nvPr/>
        </p:nvCxnSpPr>
        <p:spPr>
          <a:xfrm>
            <a:off x="457200" y="2667000"/>
            <a:ext cx="8153400" cy="0"/>
          </a:xfrm>
          <a:prstGeom prst="straightConnector1">
            <a:avLst/>
          </a:prstGeom>
          <a:noFill/>
          <a:ln cap="flat" cmpd="sng" w="76200">
            <a:solidFill>
              <a:srgbClr val="0099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97" name="Google Shape;497;p32"/>
          <p:cNvCxnSpPr/>
          <p:nvPr/>
        </p:nvCxnSpPr>
        <p:spPr>
          <a:xfrm>
            <a:off x="458787" y="4876800"/>
            <a:ext cx="8153400" cy="0"/>
          </a:xfrm>
          <a:prstGeom prst="straightConnector1">
            <a:avLst/>
          </a:prstGeom>
          <a:noFill/>
          <a:ln cap="flat" cmpd="sng" w="76200">
            <a:solidFill>
              <a:srgbClr val="0099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98" name="Google Shape;498;p32"/>
          <p:cNvSpPr txBox="1"/>
          <p:nvPr/>
        </p:nvSpPr>
        <p:spPr>
          <a:xfrm>
            <a:off x="495300" y="2759075"/>
            <a:ext cx="8077200" cy="2062162"/>
          </a:xfrm>
          <a:prstGeom prst="rect">
            <a:avLst/>
          </a:prstGeom>
          <a:solidFill>
            <a:srgbClr val="99FF33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guarantee the correction of up to t errors in all cases, the minimum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Hamming distance in a block </a:t>
            </a:r>
            <a:br>
              <a:rPr b="1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code must be d</a:t>
            </a:r>
            <a:r>
              <a:rPr b="1" baseline="-2500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min</a:t>
            </a:r>
            <a:r>
              <a:rPr b="1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2t + 1.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99" name="Google Shape;499;p32"/>
          <p:cNvGrpSpPr/>
          <p:nvPr/>
        </p:nvGrpSpPr>
        <p:grpSpPr>
          <a:xfrm>
            <a:off x="533400" y="2024062"/>
            <a:ext cx="1143000" cy="566737"/>
            <a:chOff x="1200" y="1248"/>
            <a:chExt cx="720" cy="357"/>
          </a:xfrm>
        </p:grpSpPr>
        <p:pic>
          <p:nvPicPr>
            <p:cNvPr id="500" name="Google Shape;500;p3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200" y="1248"/>
              <a:ext cx="720" cy="35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01" name="Google Shape;501;p32"/>
            <p:cNvSpPr txBox="1"/>
            <p:nvPr/>
          </p:nvSpPr>
          <p:spPr>
            <a:xfrm>
              <a:off x="1284" y="1248"/>
              <a:ext cx="551" cy="3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hlink"/>
                </a:buClr>
                <a:buSzPts val="2800"/>
                <a:buFont typeface="Times New Roman"/>
                <a:buNone/>
              </a:pPr>
              <a:r>
                <a:rPr b="1" i="1" lang="en-US" sz="2800" u="none" cap="none" strike="noStrike">
                  <a:solidFill>
                    <a:schemeClr val="hlink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Note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33"/>
          <p:cNvSpPr txBox="1"/>
          <p:nvPr/>
        </p:nvSpPr>
        <p:spPr>
          <a:xfrm>
            <a:off x="-76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10.</a:t>
            </a:r>
            <a:fld id="{00000000-1234-1234-1234-123412341234}" type="slidenum">
              <a:rPr b="1" i="0" lang="en-US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8" name="Google Shape;508;p33"/>
          <p:cNvSpPr txBox="1"/>
          <p:nvPr/>
        </p:nvSpPr>
        <p:spPr>
          <a:xfrm>
            <a:off x="366712" y="107950"/>
            <a:ext cx="438150" cy="4746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9" name="Google Shape;509;p33"/>
          <p:cNvSpPr txBox="1"/>
          <p:nvPr/>
        </p:nvSpPr>
        <p:spPr>
          <a:xfrm>
            <a:off x="749300" y="107950"/>
            <a:ext cx="328612" cy="47466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0" name="Google Shape;510;p33"/>
          <p:cNvSpPr txBox="1"/>
          <p:nvPr/>
        </p:nvSpPr>
        <p:spPr>
          <a:xfrm>
            <a:off x="490537" y="530225"/>
            <a:ext cx="422275" cy="474662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1" name="Google Shape;511;p33"/>
          <p:cNvSpPr txBox="1"/>
          <p:nvPr/>
        </p:nvSpPr>
        <p:spPr>
          <a:xfrm>
            <a:off x="860425" y="530225"/>
            <a:ext cx="368300" cy="474662"/>
          </a:xfrm>
          <a:prstGeom prst="rect">
            <a:avLst/>
          </a:prstGeom>
          <a:gradFill>
            <a:gsLst>
              <a:gs pos="0">
                <a:schemeClr val="folHlink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2" name="Google Shape;512;p33"/>
          <p:cNvSpPr txBox="1"/>
          <p:nvPr/>
        </p:nvSpPr>
        <p:spPr>
          <a:xfrm>
            <a:off x="76200" y="457200"/>
            <a:ext cx="560387" cy="422275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chemeClr val="hlink"/>
              </a:gs>
            </a:gsLst>
            <a:lin ang="189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3" name="Google Shape;513;p33"/>
          <p:cNvSpPr txBox="1"/>
          <p:nvPr/>
        </p:nvSpPr>
        <p:spPr>
          <a:xfrm>
            <a:off x="711200" y="0"/>
            <a:ext cx="31750" cy="105251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4" name="Google Shape;514;p33"/>
          <p:cNvSpPr txBox="1"/>
          <p:nvPr/>
        </p:nvSpPr>
        <p:spPr>
          <a:xfrm>
            <a:off x="442912" y="533400"/>
            <a:ext cx="8226425" cy="31750"/>
          </a:xfrm>
          <a:prstGeom prst="rect">
            <a:avLst/>
          </a:prstGeom>
          <a:gradFill>
            <a:gsLst>
              <a:gs pos="0">
                <a:schemeClr val="lt2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5" name="Google Shape;515;p33"/>
          <p:cNvSpPr txBox="1"/>
          <p:nvPr/>
        </p:nvSpPr>
        <p:spPr>
          <a:xfrm>
            <a:off x="228600" y="1143000"/>
            <a:ext cx="8686800" cy="1373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None/>
            </a:pPr>
            <a:r>
              <a:rPr b="1" i="1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code scheme has a Hamming distance d</a:t>
            </a:r>
            <a:r>
              <a:rPr b="1" baseline="-25000" i="1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min</a:t>
            </a:r>
            <a:r>
              <a:rPr b="1" i="1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= 4. What is the error detection and correction capability of this scheme?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6" name="Google Shape;516;p33"/>
          <p:cNvSpPr txBox="1"/>
          <p:nvPr/>
        </p:nvSpPr>
        <p:spPr>
          <a:xfrm>
            <a:off x="152400" y="3106737"/>
            <a:ext cx="8915400" cy="26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Times New Roman"/>
              <a:buNone/>
            </a:pPr>
            <a:r>
              <a:rPr b="1" i="1" lang="en-US" sz="2800" u="none" cap="none" strike="noStrik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Solution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"/>
              <a:buNone/>
            </a:pPr>
            <a:r>
              <a:rPr b="1" i="1" lang="en-US" sz="2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This code guarantees the detection of up to </a:t>
            </a:r>
            <a:r>
              <a:rPr b="1" i="1" lang="en-US" sz="2800" u="none" cap="none" strike="noStrike">
                <a:solidFill>
                  <a:schemeClr val="hlink"/>
                </a:solidFill>
                <a:latin typeface="Times"/>
                <a:ea typeface="Times"/>
                <a:cs typeface="Times"/>
                <a:sym typeface="Times"/>
              </a:rPr>
              <a:t>three</a:t>
            </a:r>
            <a:r>
              <a:rPr b="1" i="1" lang="en-US" sz="2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errors</a:t>
            </a:r>
            <a:br>
              <a:rPr b="1" i="1" lang="en-US" sz="2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</a:br>
            <a:r>
              <a:rPr b="1" i="1" lang="en-US" sz="2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(s = 3), but it can correct up to </a:t>
            </a:r>
            <a:r>
              <a:rPr b="1" i="1" lang="en-US" sz="2800" u="none" cap="none" strike="noStrike">
                <a:solidFill>
                  <a:schemeClr val="hlink"/>
                </a:solidFill>
                <a:latin typeface="Times"/>
                <a:ea typeface="Times"/>
                <a:cs typeface="Times"/>
                <a:sym typeface="Times"/>
              </a:rPr>
              <a:t>one</a:t>
            </a:r>
            <a:r>
              <a:rPr b="1" i="1" lang="en-US" sz="2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 error. In other words, </a:t>
            </a:r>
            <a:br>
              <a:rPr b="1" i="1" lang="en-US" sz="2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</a:br>
            <a:r>
              <a:rPr b="1" i="1" lang="en-US" sz="28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if this code is used for error correction, part of its capability is wasted. Error correction codes need to have an odd minimum distance (3, 5, 7, . . . ).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7" name="Google Shape;517;p33"/>
          <p:cNvSpPr txBox="1"/>
          <p:nvPr/>
        </p:nvSpPr>
        <p:spPr>
          <a:xfrm>
            <a:off x="1143000" y="0"/>
            <a:ext cx="2487612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3200"/>
              <a:buFont typeface="Times New Roman"/>
              <a:buNone/>
            </a:pPr>
            <a:r>
              <a:rPr b="1" i="1" lang="en-US" sz="3200" u="none" cap="none" strike="noStrik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 10.9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34"/>
          <p:cNvSpPr txBox="1"/>
          <p:nvPr/>
        </p:nvSpPr>
        <p:spPr>
          <a:xfrm>
            <a:off x="-76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10.</a:t>
            </a:r>
            <a:fld id="{00000000-1234-1234-1234-123412341234}" type="slidenum">
              <a:rPr b="1" i="0" lang="en-US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4" name="Google Shape;524;p34"/>
          <p:cNvSpPr txBox="1"/>
          <p:nvPr/>
        </p:nvSpPr>
        <p:spPr>
          <a:xfrm>
            <a:off x="0" y="0"/>
            <a:ext cx="9144000" cy="1371600"/>
          </a:xfrm>
          <a:prstGeom prst="rect">
            <a:avLst/>
          </a:prstGeom>
          <a:solidFill>
            <a:srgbClr val="33CC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5" name="Google Shape;525;p34"/>
          <p:cNvSpPr txBox="1"/>
          <p:nvPr/>
        </p:nvSpPr>
        <p:spPr>
          <a:xfrm>
            <a:off x="228600" y="406400"/>
            <a:ext cx="4340225" cy="579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Times"/>
                <a:ea typeface="Times"/>
                <a:cs typeface="Times"/>
                <a:sym typeface="Times"/>
              </a:rPr>
              <a:t>10-4   CYCLIC CODES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6" name="Google Shape;526;p34"/>
          <p:cNvSpPr txBox="1"/>
          <p:nvPr/>
        </p:nvSpPr>
        <p:spPr>
          <a:xfrm>
            <a:off x="8229600" y="6400800"/>
            <a:ext cx="184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7" name="Google Shape;527;p34"/>
          <p:cNvSpPr txBox="1"/>
          <p:nvPr/>
        </p:nvSpPr>
        <p:spPr>
          <a:xfrm>
            <a:off x="304800" y="1476375"/>
            <a:ext cx="8229600" cy="1800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Times New Roman"/>
              <a:buNone/>
            </a:pPr>
            <a:r>
              <a:rPr b="1" i="1" lang="en-US" sz="2800" u="none" cap="none" strike="noStrik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Cyclic codes</a:t>
            </a:r>
            <a:r>
              <a:rPr b="1" i="1" lang="en-US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are special linear block codes with one extra property. In a cyclic code, if a codeword is cyclically shifted (rotated), the result is another codeword.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8" name="Google Shape;528;p34"/>
          <p:cNvSpPr txBox="1"/>
          <p:nvPr/>
        </p:nvSpPr>
        <p:spPr>
          <a:xfrm>
            <a:off x="304800" y="3981450"/>
            <a:ext cx="6705600" cy="2282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Times New Roman"/>
              <a:buNone/>
            </a:pPr>
            <a:r>
              <a:rPr b="1" i="0" lang="en-US" sz="2400" u="none" cap="none" strike="noStrik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Cyclic Redundancy Check</a:t>
            </a:r>
            <a:br>
              <a:rPr b="1" i="0" lang="en-US" sz="2400" u="none" cap="none" strike="noStrik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2400" u="none" cap="none" strike="noStrik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Hardware Implementation</a:t>
            </a:r>
            <a:br>
              <a:rPr b="1" i="0" lang="en-US" sz="2400" u="none" cap="none" strike="noStrik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2400" u="none" cap="none" strike="noStrik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Polynomials</a:t>
            </a:r>
            <a:br>
              <a:rPr b="1" i="0" lang="en-US" sz="2400" u="none" cap="none" strike="noStrik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2400" u="none" cap="none" strike="noStrik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Cyclic Code Analysis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2400"/>
              <a:buFont typeface="Times New Roman"/>
              <a:buNone/>
            </a:pPr>
            <a:r>
              <a:rPr b="1" i="0" lang="en-US" sz="2400" u="none" cap="none" strike="noStrik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Advantages of Cyclic Codes</a:t>
            </a:r>
            <a:br>
              <a:rPr b="1" i="0" lang="en-US" sz="2400" u="none" cap="none" strike="noStrik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2400" u="none" cap="none" strike="noStrike">
                <a:solidFill>
                  <a:srgbClr val="00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Other Cyclic Codes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9" name="Google Shape;529;p34"/>
          <p:cNvSpPr txBox="1"/>
          <p:nvPr/>
        </p:nvSpPr>
        <p:spPr>
          <a:xfrm>
            <a:off x="317500" y="3505200"/>
            <a:ext cx="4862512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2800"/>
              <a:buFont typeface="Times New Roman"/>
              <a:buNone/>
            </a:pPr>
            <a:r>
              <a:rPr b="1" i="1" lang="en-US" sz="2800" u="sng" cap="none" strike="noStrike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Topics discussed in this section: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35"/>
          <p:cNvSpPr txBox="1"/>
          <p:nvPr/>
        </p:nvSpPr>
        <p:spPr>
          <a:xfrm>
            <a:off x="-76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10.</a:t>
            </a:r>
            <a:fld id="{00000000-1234-1234-1234-123412341234}" type="slidenum">
              <a:rPr b="1" i="0" lang="en-US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6" name="Google Shape;536;p35"/>
          <p:cNvSpPr txBox="1"/>
          <p:nvPr/>
        </p:nvSpPr>
        <p:spPr>
          <a:xfrm>
            <a:off x="533400" y="685800"/>
            <a:ext cx="42735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Times New Roman"/>
              <a:buNone/>
            </a:pPr>
            <a:r>
              <a:rPr b="1" i="0" lang="en-US" sz="2400" u="none" cap="none" strike="noStrik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Table 10.6  </a:t>
            </a:r>
            <a:r>
              <a:rPr b="1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CRC code with C(7, 4)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37" name="Google Shape;537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8612" y="1201737"/>
            <a:ext cx="8739187" cy="42846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" name="Google Shape;542;p3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76200" y="596900"/>
            <a:ext cx="8955087" cy="5664200"/>
          </a:xfrm>
          <a:prstGeom prst="rect">
            <a:avLst/>
          </a:prstGeom>
          <a:noFill/>
          <a:ln>
            <a:noFill/>
          </a:ln>
        </p:spPr>
      </p:pic>
      <p:sp>
        <p:nvSpPr>
          <p:cNvPr id="543" name="Google Shape;543;p36"/>
          <p:cNvSpPr txBox="1"/>
          <p:nvPr/>
        </p:nvSpPr>
        <p:spPr>
          <a:xfrm>
            <a:off x="-76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10.</a:t>
            </a:r>
            <a:fld id="{00000000-1234-1234-1234-123412341234}" type="slidenum">
              <a:rPr b="1" i="0" lang="en-US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37"/>
          <p:cNvSpPr txBox="1"/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4400"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549" name="Google Shape;549;p3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447800"/>
            <a:ext cx="9086850" cy="4800600"/>
          </a:xfrm>
          <a:prstGeom prst="rect">
            <a:avLst/>
          </a:prstGeom>
          <a:noFill/>
          <a:ln>
            <a:noFill/>
          </a:ln>
        </p:spPr>
      </p:pic>
      <p:sp>
        <p:nvSpPr>
          <p:cNvPr id="550" name="Google Shape;550;p37"/>
          <p:cNvSpPr txBox="1"/>
          <p:nvPr/>
        </p:nvSpPr>
        <p:spPr>
          <a:xfrm>
            <a:off x="-76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10.</a:t>
            </a:r>
            <a:fld id="{00000000-1234-1234-1234-123412341234}" type="slidenum">
              <a:rPr b="1" i="0" lang="en-US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38"/>
          <p:cNvSpPr txBox="1"/>
          <p:nvPr/>
        </p:nvSpPr>
        <p:spPr>
          <a:xfrm>
            <a:off x="-76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10.</a:t>
            </a:r>
            <a:fld id="{00000000-1234-1234-1234-123412341234}" type="slidenum">
              <a:rPr b="1" i="0" lang="en-US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57" name="Google Shape;557;p38"/>
          <p:cNvCxnSpPr/>
          <p:nvPr/>
        </p:nvCxnSpPr>
        <p:spPr>
          <a:xfrm>
            <a:off x="152400" y="76200"/>
            <a:ext cx="8763000" cy="0"/>
          </a:xfrm>
          <a:prstGeom prst="straightConnector1">
            <a:avLst/>
          </a:prstGeom>
          <a:noFill/>
          <a:ln cap="flat" cmpd="sng" w="76200">
            <a:solidFill>
              <a:schemeClr val="hlink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58" name="Google Shape;558;p38"/>
          <p:cNvCxnSpPr/>
          <p:nvPr/>
        </p:nvCxnSpPr>
        <p:spPr>
          <a:xfrm>
            <a:off x="152400" y="914400"/>
            <a:ext cx="8763000" cy="0"/>
          </a:xfrm>
          <a:prstGeom prst="straightConnector1">
            <a:avLst/>
          </a:prstGeom>
          <a:noFill/>
          <a:ln cap="flat" cmpd="sng" w="19050">
            <a:solidFill>
              <a:schemeClr val="hlink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59" name="Google Shape;559;p38"/>
          <p:cNvSpPr txBox="1"/>
          <p:nvPr/>
        </p:nvSpPr>
        <p:spPr>
          <a:xfrm>
            <a:off x="304800" y="304800"/>
            <a:ext cx="457676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Times New Roman"/>
              <a:buNone/>
            </a:pPr>
            <a:r>
              <a:rPr b="1" i="0" lang="en-US" sz="2400" u="none" cap="none" strike="noStrik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10.15  </a:t>
            </a:r>
            <a:r>
              <a:rPr b="1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Division in CRC encoder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60" name="Google Shape;560;p38"/>
          <p:cNvCxnSpPr/>
          <p:nvPr/>
        </p:nvCxnSpPr>
        <p:spPr>
          <a:xfrm>
            <a:off x="152400" y="6324600"/>
            <a:ext cx="8763000" cy="0"/>
          </a:xfrm>
          <a:prstGeom prst="straightConnector1">
            <a:avLst/>
          </a:prstGeom>
          <a:noFill/>
          <a:ln cap="flat" cmpd="sng" w="76200">
            <a:solidFill>
              <a:schemeClr val="hlink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561" name="Google Shape;561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98625" y="1000125"/>
            <a:ext cx="4854575" cy="501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39"/>
          <p:cNvSpPr txBox="1"/>
          <p:nvPr/>
        </p:nvSpPr>
        <p:spPr>
          <a:xfrm>
            <a:off x="-76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10.</a:t>
            </a:r>
            <a:fld id="{00000000-1234-1234-1234-123412341234}" type="slidenum">
              <a:rPr b="1" i="0" lang="en-US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68" name="Google Shape;568;p39"/>
          <p:cNvCxnSpPr/>
          <p:nvPr/>
        </p:nvCxnSpPr>
        <p:spPr>
          <a:xfrm>
            <a:off x="152400" y="533400"/>
            <a:ext cx="8763000" cy="0"/>
          </a:xfrm>
          <a:prstGeom prst="straightConnector1">
            <a:avLst/>
          </a:prstGeom>
          <a:noFill/>
          <a:ln cap="flat" cmpd="sng" w="76200">
            <a:solidFill>
              <a:schemeClr val="hlink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69" name="Google Shape;569;p39"/>
          <p:cNvCxnSpPr/>
          <p:nvPr/>
        </p:nvCxnSpPr>
        <p:spPr>
          <a:xfrm>
            <a:off x="152400" y="1371600"/>
            <a:ext cx="8763000" cy="0"/>
          </a:xfrm>
          <a:prstGeom prst="straightConnector1">
            <a:avLst/>
          </a:prstGeom>
          <a:noFill/>
          <a:ln cap="flat" cmpd="sng" w="19050">
            <a:solidFill>
              <a:schemeClr val="hlink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70" name="Google Shape;570;p39"/>
          <p:cNvSpPr txBox="1"/>
          <p:nvPr/>
        </p:nvSpPr>
        <p:spPr>
          <a:xfrm>
            <a:off x="304800" y="762000"/>
            <a:ext cx="63658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Times New Roman"/>
              <a:buNone/>
            </a:pPr>
            <a:r>
              <a:rPr b="1" i="0" lang="en-US" sz="2400" u="none" cap="none" strike="noStrik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10.16  </a:t>
            </a:r>
            <a:r>
              <a:rPr b="1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Division in the CRC decoder for two cases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71" name="Google Shape;571;p39"/>
          <p:cNvCxnSpPr/>
          <p:nvPr/>
        </p:nvCxnSpPr>
        <p:spPr>
          <a:xfrm>
            <a:off x="152400" y="6248400"/>
            <a:ext cx="8763000" cy="0"/>
          </a:xfrm>
          <a:prstGeom prst="straightConnector1">
            <a:avLst/>
          </a:prstGeom>
          <a:noFill/>
          <a:ln cap="flat" cmpd="sng" w="76200">
            <a:solidFill>
              <a:schemeClr val="hlink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572" name="Google Shape;572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3712" y="1550987"/>
            <a:ext cx="7659687" cy="45450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"/>
          <p:cNvSpPr txBox="1"/>
          <p:nvPr/>
        </p:nvSpPr>
        <p:spPr>
          <a:xfrm>
            <a:off x="-76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10.</a:t>
            </a:r>
            <a:fld id="{00000000-1234-1234-1234-123412341234}" type="slidenum">
              <a:rPr b="1" i="0" lang="en-US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4"/>
          <p:cNvSpPr txBox="1"/>
          <p:nvPr/>
        </p:nvSpPr>
        <p:spPr>
          <a:xfrm>
            <a:off x="366712" y="107950"/>
            <a:ext cx="438150" cy="4746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4"/>
          <p:cNvSpPr txBox="1"/>
          <p:nvPr/>
        </p:nvSpPr>
        <p:spPr>
          <a:xfrm>
            <a:off x="749300" y="107950"/>
            <a:ext cx="328612" cy="47466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4"/>
          <p:cNvSpPr txBox="1"/>
          <p:nvPr/>
        </p:nvSpPr>
        <p:spPr>
          <a:xfrm>
            <a:off x="490537" y="530225"/>
            <a:ext cx="422275" cy="474662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4"/>
          <p:cNvSpPr txBox="1"/>
          <p:nvPr/>
        </p:nvSpPr>
        <p:spPr>
          <a:xfrm>
            <a:off x="860425" y="530225"/>
            <a:ext cx="368300" cy="474662"/>
          </a:xfrm>
          <a:prstGeom prst="rect">
            <a:avLst/>
          </a:prstGeom>
          <a:gradFill>
            <a:gsLst>
              <a:gs pos="0">
                <a:schemeClr val="folHlink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4"/>
          <p:cNvSpPr txBox="1"/>
          <p:nvPr/>
        </p:nvSpPr>
        <p:spPr>
          <a:xfrm>
            <a:off x="76200" y="457200"/>
            <a:ext cx="560387" cy="422275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chemeClr val="hlink"/>
              </a:gs>
            </a:gsLst>
            <a:lin ang="189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4"/>
          <p:cNvSpPr txBox="1"/>
          <p:nvPr/>
        </p:nvSpPr>
        <p:spPr>
          <a:xfrm>
            <a:off x="711200" y="0"/>
            <a:ext cx="31750" cy="105251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4"/>
          <p:cNvSpPr txBox="1"/>
          <p:nvPr/>
        </p:nvSpPr>
        <p:spPr>
          <a:xfrm>
            <a:off x="442912" y="533400"/>
            <a:ext cx="8226425" cy="31750"/>
          </a:xfrm>
          <a:prstGeom prst="rect">
            <a:avLst/>
          </a:prstGeom>
          <a:gradFill>
            <a:gsLst>
              <a:gs pos="0">
                <a:schemeClr val="lt2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0" name="Google Shape;110;p4"/>
          <p:cNvCxnSpPr/>
          <p:nvPr/>
        </p:nvCxnSpPr>
        <p:spPr>
          <a:xfrm>
            <a:off x="457200" y="2667000"/>
            <a:ext cx="8153400" cy="0"/>
          </a:xfrm>
          <a:prstGeom prst="straightConnector1">
            <a:avLst/>
          </a:prstGeom>
          <a:noFill/>
          <a:ln cap="flat" cmpd="sng" w="76200">
            <a:solidFill>
              <a:srgbClr val="0099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11" name="Google Shape;111;p4"/>
          <p:cNvCxnSpPr/>
          <p:nvPr/>
        </p:nvCxnSpPr>
        <p:spPr>
          <a:xfrm>
            <a:off x="458787" y="3886200"/>
            <a:ext cx="8153400" cy="0"/>
          </a:xfrm>
          <a:prstGeom prst="straightConnector1">
            <a:avLst/>
          </a:prstGeom>
          <a:noFill/>
          <a:ln cap="flat" cmpd="sng" w="76200">
            <a:solidFill>
              <a:srgbClr val="0099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2" name="Google Shape;112;p4"/>
          <p:cNvSpPr txBox="1"/>
          <p:nvPr/>
        </p:nvSpPr>
        <p:spPr>
          <a:xfrm>
            <a:off x="495300" y="2759075"/>
            <a:ext cx="8077200" cy="1066800"/>
          </a:xfrm>
          <a:prstGeom prst="rect">
            <a:avLst/>
          </a:prstGeom>
          <a:solidFill>
            <a:srgbClr val="99FF33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a single-bit error, only 1 bit in the data unit has changed.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3" name="Google Shape;113;p4"/>
          <p:cNvGrpSpPr/>
          <p:nvPr/>
        </p:nvGrpSpPr>
        <p:grpSpPr>
          <a:xfrm>
            <a:off x="533400" y="1947862"/>
            <a:ext cx="1143000" cy="566737"/>
            <a:chOff x="1200" y="1248"/>
            <a:chExt cx="720" cy="357"/>
          </a:xfrm>
        </p:grpSpPr>
        <p:pic>
          <p:nvPicPr>
            <p:cNvPr id="114" name="Google Shape;114;p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200" y="1248"/>
              <a:ext cx="720" cy="35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5" name="Google Shape;115;p4"/>
            <p:cNvSpPr txBox="1"/>
            <p:nvPr/>
          </p:nvSpPr>
          <p:spPr>
            <a:xfrm>
              <a:off x="1284" y="1248"/>
              <a:ext cx="551" cy="3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hlink"/>
                </a:buClr>
                <a:buSzPts val="2800"/>
                <a:buFont typeface="Times New Roman"/>
                <a:buNone/>
              </a:pPr>
              <a:r>
                <a:rPr b="1" i="1" lang="en-US" sz="2800" u="none" cap="none" strike="noStrike">
                  <a:solidFill>
                    <a:schemeClr val="hlink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Note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40"/>
          <p:cNvSpPr txBox="1"/>
          <p:nvPr/>
        </p:nvSpPr>
        <p:spPr>
          <a:xfrm>
            <a:off x="-76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10.</a:t>
            </a:r>
            <a:fld id="{00000000-1234-1234-1234-123412341234}" type="slidenum">
              <a:rPr b="1" i="0" lang="en-US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79" name="Google Shape;579;p40"/>
          <p:cNvCxnSpPr/>
          <p:nvPr/>
        </p:nvCxnSpPr>
        <p:spPr>
          <a:xfrm>
            <a:off x="152400" y="533400"/>
            <a:ext cx="8763000" cy="0"/>
          </a:xfrm>
          <a:prstGeom prst="straightConnector1">
            <a:avLst/>
          </a:prstGeom>
          <a:noFill/>
          <a:ln cap="flat" cmpd="sng" w="76200">
            <a:solidFill>
              <a:schemeClr val="hlink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80" name="Google Shape;580;p40"/>
          <p:cNvCxnSpPr/>
          <p:nvPr/>
        </p:nvCxnSpPr>
        <p:spPr>
          <a:xfrm>
            <a:off x="152400" y="1371600"/>
            <a:ext cx="8763000" cy="0"/>
          </a:xfrm>
          <a:prstGeom prst="straightConnector1">
            <a:avLst/>
          </a:prstGeom>
          <a:noFill/>
          <a:ln cap="flat" cmpd="sng" w="19050">
            <a:solidFill>
              <a:schemeClr val="hlink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81" name="Google Shape;581;p40"/>
          <p:cNvSpPr txBox="1"/>
          <p:nvPr/>
        </p:nvSpPr>
        <p:spPr>
          <a:xfrm>
            <a:off x="304800" y="762000"/>
            <a:ext cx="629602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Times New Roman"/>
              <a:buNone/>
            </a:pPr>
            <a:r>
              <a:rPr b="1" i="0" lang="en-US" sz="2400" u="none" cap="none" strike="noStrik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10.21   </a:t>
            </a:r>
            <a:r>
              <a:rPr b="1" i="1" lang="en-US" sz="2400" u="none" cap="none" strike="noStrik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b="1" i="0" lang="en-US" sz="2400" u="none" cap="none" strike="noStrik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polynomial to represent a binary word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82" name="Google Shape;582;p40"/>
          <p:cNvCxnSpPr/>
          <p:nvPr/>
        </p:nvCxnSpPr>
        <p:spPr>
          <a:xfrm>
            <a:off x="152400" y="6248400"/>
            <a:ext cx="8763000" cy="0"/>
          </a:xfrm>
          <a:prstGeom prst="straightConnector1">
            <a:avLst/>
          </a:prstGeom>
          <a:noFill/>
          <a:ln cap="flat" cmpd="sng" w="76200">
            <a:solidFill>
              <a:schemeClr val="hlink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583" name="Google Shape;583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" y="2560637"/>
            <a:ext cx="8848725" cy="23923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41"/>
          <p:cNvSpPr txBox="1"/>
          <p:nvPr/>
        </p:nvSpPr>
        <p:spPr>
          <a:xfrm>
            <a:off x="-76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10.</a:t>
            </a:r>
            <a:fld id="{00000000-1234-1234-1234-123412341234}" type="slidenum">
              <a:rPr b="1" i="0" lang="en-US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90" name="Google Shape;590;p41"/>
          <p:cNvCxnSpPr/>
          <p:nvPr/>
        </p:nvCxnSpPr>
        <p:spPr>
          <a:xfrm>
            <a:off x="152400" y="152400"/>
            <a:ext cx="8763000" cy="0"/>
          </a:xfrm>
          <a:prstGeom prst="straightConnector1">
            <a:avLst/>
          </a:prstGeom>
          <a:noFill/>
          <a:ln cap="flat" cmpd="sng" w="76200">
            <a:solidFill>
              <a:schemeClr val="hlink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91" name="Google Shape;591;p41"/>
          <p:cNvCxnSpPr/>
          <p:nvPr/>
        </p:nvCxnSpPr>
        <p:spPr>
          <a:xfrm>
            <a:off x="152400" y="990600"/>
            <a:ext cx="8763000" cy="0"/>
          </a:xfrm>
          <a:prstGeom prst="straightConnector1">
            <a:avLst/>
          </a:prstGeom>
          <a:noFill/>
          <a:ln cap="flat" cmpd="sng" w="19050">
            <a:solidFill>
              <a:schemeClr val="hlink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92" name="Google Shape;592;p41"/>
          <p:cNvSpPr txBox="1"/>
          <p:nvPr/>
        </p:nvSpPr>
        <p:spPr>
          <a:xfrm>
            <a:off x="304800" y="381000"/>
            <a:ext cx="5321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Times New Roman"/>
              <a:buNone/>
            </a:pPr>
            <a:r>
              <a:rPr b="1" i="0" lang="en-US" sz="2400" u="none" cap="none" strike="noStrik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10.22  </a:t>
            </a:r>
            <a:r>
              <a:rPr b="1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CRC division using polynomials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93" name="Google Shape;593;p41"/>
          <p:cNvCxnSpPr/>
          <p:nvPr/>
        </p:nvCxnSpPr>
        <p:spPr>
          <a:xfrm>
            <a:off x="152400" y="6248400"/>
            <a:ext cx="8763000" cy="0"/>
          </a:xfrm>
          <a:prstGeom prst="straightConnector1">
            <a:avLst/>
          </a:prstGeom>
          <a:noFill/>
          <a:ln cap="flat" cmpd="sng" w="76200">
            <a:solidFill>
              <a:schemeClr val="hlink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594" name="Google Shape;594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6212" y="1524000"/>
            <a:ext cx="6097587" cy="42973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42"/>
          <p:cNvSpPr txBox="1"/>
          <p:nvPr/>
        </p:nvSpPr>
        <p:spPr>
          <a:xfrm>
            <a:off x="-76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10.</a:t>
            </a:r>
            <a:fld id="{00000000-1234-1234-1234-123412341234}" type="slidenum">
              <a:rPr b="1" i="0" lang="en-US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1" name="Google Shape;601;p42"/>
          <p:cNvSpPr txBox="1"/>
          <p:nvPr/>
        </p:nvSpPr>
        <p:spPr>
          <a:xfrm>
            <a:off x="366712" y="107950"/>
            <a:ext cx="438150" cy="4746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2" name="Google Shape;602;p42"/>
          <p:cNvSpPr txBox="1"/>
          <p:nvPr/>
        </p:nvSpPr>
        <p:spPr>
          <a:xfrm>
            <a:off x="749300" y="107950"/>
            <a:ext cx="328612" cy="47466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3" name="Google Shape;603;p42"/>
          <p:cNvSpPr txBox="1"/>
          <p:nvPr/>
        </p:nvSpPr>
        <p:spPr>
          <a:xfrm>
            <a:off x="490537" y="530225"/>
            <a:ext cx="422275" cy="474662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4" name="Google Shape;604;p42"/>
          <p:cNvSpPr txBox="1"/>
          <p:nvPr/>
        </p:nvSpPr>
        <p:spPr>
          <a:xfrm>
            <a:off x="860425" y="530225"/>
            <a:ext cx="368300" cy="474662"/>
          </a:xfrm>
          <a:prstGeom prst="rect">
            <a:avLst/>
          </a:prstGeom>
          <a:gradFill>
            <a:gsLst>
              <a:gs pos="0">
                <a:schemeClr val="folHlink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5" name="Google Shape;605;p42"/>
          <p:cNvSpPr txBox="1"/>
          <p:nvPr/>
        </p:nvSpPr>
        <p:spPr>
          <a:xfrm>
            <a:off x="76200" y="457200"/>
            <a:ext cx="560387" cy="422275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chemeClr val="hlink"/>
              </a:gs>
            </a:gsLst>
            <a:lin ang="189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6" name="Google Shape;606;p42"/>
          <p:cNvSpPr txBox="1"/>
          <p:nvPr/>
        </p:nvSpPr>
        <p:spPr>
          <a:xfrm>
            <a:off x="711200" y="0"/>
            <a:ext cx="31750" cy="105251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7" name="Google Shape;607;p42"/>
          <p:cNvSpPr txBox="1"/>
          <p:nvPr/>
        </p:nvSpPr>
        <p:spPr>
          <a:xfrm>
            <a:off x="442912" y="533400"/>
            <a:ext cx="8226425" cy="31750"/>
          </a:xfrm>
          <a:prstGeom prst="rect">
            <a:avLst/>
          </a:prstGeom>
          <a:gradFill>
            <a:gsLst>
              <a:gs pos="0">
                <a:schemeClr val="lt2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08" name="Google Shape;608;p42"/>
          <p:cNvCxnSpPr/>
          <p:nvPr/>
        </p:nvCxnSpPr>
        <p:spPr>
          <a:xfrm>
            <a:off x="457200" y="2667000"/>
            <a:ext cx="8153400" cy="0"/>
          </a:xfrm>
          <a:prstGeom prst="straightConnector1">
            <a:avLst/>
          </a:prstGeom>
          <a:noFill/>
          <a:ln cap="flat" cmpd="sng" w="76200">
            <a:solidFill>
              <a:srgbClr val="0099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09" name="Google Shape;609;p42"/>
          <p:cNvCxnSpPr/>
          <p:nvPr/>
        </p:nvCxnSpPr>
        <p:spPr>
          <a:xfrm>
            <a:off x="458787" y="4419600"/>
            <a:ext cx="8153400" cy="0"/>
          </a:xfrm>
          <a:prstGeom prst="straightConnector1">
            <a:avLst/>
          </a:prstGeom>
          <a:noFill/>
          <a:ln cap="flat" cmpd="sng" w="76200">
            <a:solidFill>
              <a:srgbClr val="0099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10" name="Google Shape;610;p42"/>
          <p:cNvSpPr txBox="1"/>
          <p:nvPr/>
        </p:nvSpPr>
        <p:spPr>
          <a:xfrm>
            <a:off x="495300" y="2759075"/>
            <a:ext cx="8077200" cy="1554162"/>
          </a:xfrm>
          <a:prstGeom prst="rect">
            <a:avLst/>
          </a:prstGeom>
          <a:solidFill>
            <a:srgbClr val="99FF33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divisor in a cyclic code is normally called the generator polynomial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 simply the generator.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11" name="Google Shape;611;p42"/>
          <p:cNvGrpSpPr/>
          <p:nvPr/>
        </p:nvGrpSpPr>
        <p:grpSpPr>
          <a:xfrm>
            <a:off x="533400" y="2024062"/>
            <a:ext cx="1143000" cy="566737"/>
            <a:chOff x="1200" y="1248"/>
            <a:chExt cx="720" cy="357"/>
          </a:xfrm>
        </p:grpSpPr>
        <p:pic>
          <p:nvPicPr>
            <p:cNvPr id="612" name="Google Shape;612;p4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200" y="1248"/>
              <a:ext cx="720" cy="35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13" name="Google Shape;613;p42"/>
            <p:cNvSpPr txBox="1"/>
            <p:nvPr/>
          </p:nvSpPr>
          <p:spPr>
            <a:xfrm>
              <a:off x="1284" y="1248"/>
              <a:ext cx="551" cy="3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hlink"/>
                </a:buClr>
                <a:buSzPts val="2800"/>
                <a:buFont typeface="Times New Roman"/>
                <a:buNone/>
              </a:pPr>
              <a:r>
                <a:rPr b="1" i="1" lang="en-US" sz="2800" u="none" cap="none" strike="noStrike">
                  <a:solidFill>
                    <a:schemeClr val="hlink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Note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43"/>
          <p:cNvSpPr txBox="1"/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4400">
              <a:solidFill>
                <a:schemeClr val="dk2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19" name="Google Shape;619;p43"/>
          <p:cNvSpPr txBox="1"/>
          <p:nvPr>
            <p:ph idx="1" type="body"/>
          </p:nvPr>
        </p:nvSpPr>
        <p:spPr>
          <a:xfrm>
            <a:off x="628650" y="1825625"/>
            <a:ext cx="78867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Dataword: d(x)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Syndrome: s(x)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Codeword: c(x) 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Error: e(x)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Generator: g(x)</a:t>
            </a:r>
            <a:endParaRPr/>
          </a:p>
          <a:p>
            <a:pPr indent="-22098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None/>
            </a:pPr>
            <a:r>
              <a:t/>
            </a:r>
            <a:endParaRPr b="0" i="0" sz="3200" u="non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20" name="Google Shape;620;p43"/>
          <p:cNvSpPr txBox="1"/>
          <p:nvPr/>
        </p:nvSpPr>
        <p:spPr>
          <a:xfrm>
            <a:off x="-76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10.</a:t>
            </a:r>
            <a:fld id="{00000000-1234-1234-1234-123412341234}" type="slidenum">
              <a:rPr b="1" i="0" lang="en-US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44"/>
          <p:cNvSpPr txBox="1"/>
          <p:nvPr/>
        </p:nvSpPr>
        <p:spPr>
          <a:xfrm>
            <a:off x="-76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10.</a:t>
            </a:r>
            <a:fld id="{00000000-1234-1234-1234-123412341234}" type="slidenum">
              <a:rPr b="1" i="0" lang="en-US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7" name="Google Shape;627;p44"/>
          <p:cNvSpPr txBox="1"/>
          <p:nvPr/>
        </p:nvSpPr>
        <p:spPr>
          <a:xfrm>
            <a:off x="366712" y="107950"/>
            <a:ext cx="438150" cy="4746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8" name="Google Shape;628;p44"/>
          <p:cNvSpPr txBox="1"/>
          <p:nvPr/>
        </p:nvSpPr>
        <p:spPr>
          <a:xfrm>
            <a:off x="749300" y="107950"/>
            <a:ext cx="328612" cy="47466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9" name="Google Shape;629;p44"/>
          <p:cNvSpPr txBox="1"/>
          <p:nvPr/>
        </p:nvSpPr>
        <p:spPr>
          <a:xfrm>
            <a:off x="490537" y="530225"/>
            <a:ext cx="422275" cy="474662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0" name="Google Shape;630;p44"/>
          <p:cNvSpPr txBox="1"/>
          <p:nvPr/>
        </p:nvSpPr>
        <p:spPr>
          <a:xfrm>
            <a:off x="860425" y="530225"/>
            <a:ext cx="368300" cy="474662"/>
          </a:xfrm>
          <a:prstGeom prst="rect">
            <a:avLst/>
          </a:prstGeom>
          <a:gradFill>
            <a:gsLst>
              <a:gs pos="0">
                <a:schemeClr val="folHlink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1" name="Google Shape;631;p44"/>
          <p:cNvSpPr txBox="1"/>
          <p:nvPr/>
        </p:nvSpPr>
        <p:spPr>
          <a:xfrm>
            <a:off x="76200" y="457200"/>
            <a:ext cx="560387" cy="422275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chemeClr val="hlink"/>
              </a:gs>
            </a:gsLst>
            <a:lin ang="189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2" name="Google Shape;632;p44"/>
          <p:cNvSpPr txBox="1"/>
          <p:nvPr/>
        </p:nvSpPr>
        <p:spPr>
          <a:xfrm>
            <a:off x="711200" y="0"/>
            <a:ext cx="31750" cy="105251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3" name="Google Shape;633;p44"/>
          <p:cNvSpPr txBox="1"/>
          <p:nvPr/>
        </p:nvSpPr>
        <p:spPr>
          <a:xfrm>
            <a:off x="442912" y="533400"/>
            <a:ext cx="8226425" cy="31750"/>
          </a:xfrm>
          <a:prstGeom prst="rect">
            <a:avLst/>
          </a:prstGeom>
          <a:gradFill>
            <a:gsLst>
              <a:gs pos="0">
                <a:schemeClr val="lt2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34" name="Google Shape;634;p44"/>
          <p:cNvGrpSpPr/>
          <p:nvPr/>
        </p:nvGrpSpPr>
        <p:grpSpPr>
          <a:xfrm>
            <a:off x="228600" y="2057400"/>
            <a:ext cx="8686800" cy="3657600"/>
            <a:chOff x="192" y="1440"/>
            <a:chExt cx="5137" cy="2016"/>
          </a:xfrm>
        </p:grpSpPr>
        <p:cxnSp>
          <p:nvCxnSpPr>
            <p:cNvPr id="635" name="Google Shape;635;p44"/>
            <p:cNvCxnSpPr/>
            <p:nvPr/>
          </p:nvCxnSpPr>
          <p:spPr>
            <a:xfrm>
              <a:off x="192" y="1440"/>
              <a:ext cx="5136" cy="0"/>
            </a:xfrm>
            <a:prstGeom prst="straightConnector1">
              <a:avLst/>
            </a:prstGeom>
            <a:noFill/>
            <a:ln cap="flat" cmpd="sng" w="76200">
              <a:solidFill>
                <a:srgbClr val="0099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636" name="Google Shape;636;p44"/>
            <p:cNvCxnSpPr/>
            <p:nvPr/>
          </p:nvCxnSpPr>
          <p:spPr>
            <a:xfrm>
              <a:off x="193" y="3456"/>
              <a:ext cx="5136" cy="0"/>
            </a:xfrm>
            <a:prstGeom prst="straightConnector1">
              <a:avLst/>
            </a:prstGeom>
            <a:noFill/>
            <a:ln cap="flat" cmpd="sng" w="76200">
              <a:solidFill>
                <a:srgbClr val="009900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637" name="Google Shape;637;p44"/>
          <p:cNvSpPr txBox="1"/>
          <p:nvPr/>
        </p:nvSpPr>
        <p:spPr>
          <a:xfrm>
            <a:off x="342900" y="2149475"/>
            <a:ext cx="8496300" cy="3503612"/>
          </a:xfrm>
          <a:prstGeom prst="rect">
            <a:avLst/>
          </a:prstGeom>
          <a:solidFill>
            <a:srgbClr val="99FF33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a cyclic code,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</a:t>
            </a:r>
            <a:r>
              <a:rPr b="1" i="1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1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(x) ≠ 0, one or more bits is corrupted.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</a:t>
            </a:r>
            <a:r>
              <a:rPr b="1" i="1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1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(x) = 0, either</a:t>
            </a:r>
            <a:br>
              <a:rPr b="1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b="1" i="0" lang="en-US" sz="32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a.</a:t>
            </a:r>
            <a:r>
              <a:rPr b="1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No bit is corrupted. 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r>
              <a:rPr b="1" i="0" lang="en-US" sz="32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b.</a:t>
            </a:r>
            <a:r>
              <a:rPr b="1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Some bits are corrupted, but the</a:t>
            </a:r>
            <a:br>
              <a:rPr b="1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decoder failed to detect them.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38" name="Google Shape;638;p44"/>
          <p:cNvGrpSpPr/>
          <p:nvPr/>
        </p:nvGrpSpPr>
        <p:grpSpPr>
          <a:xfrm>
            <a:off x="304800" y="1371600"/>
            <a:ext cx="1143000" cy="566737"/>
            <a:chOff x="1200" y="1248"/>
            <a:chExt cx="720" cy="357"/>
          </a:xfrm>
        </p:grpSpPr>
        <p:pic>
          <p:nvPicPr>
            <p:cNvPr id="639" name="Google Shape;639;p4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200" y="1248"/>
              <a:ext cx="720" cy="35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40" name="Google Shape;640;p44"/>
            <p:cNvSpPr txBox="1"/>
            <p:nvPr/>
          </p:nvSpPr>
          <p:spPr>
            <a:xfrm>
              <a:off x="1284" y="1248"/>
              <a:ext cx="551" cy="3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hlink"/>
                </a:buClr>
                <a:buSzPts val="2800"/>
                <a:buFont typeface="Times New Roman"/>
                <a:buNone/>
              </a:pPr>
              <a:r>
                <a:rPr b="1" i="1" lang="en-US" sz="2800" u="none" cap="none" strike="noStrike">
                  <a:solidFill>
                    <a:schemeClr val="hlink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Note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45"/>
          <p:cNvSpPr txBox="1"/>
          <p:nvPr/>
        </p:nvSpPr>
        <p:spPr>
          <a:xfrm>
            <a:off x="-76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10.</a:t>
            </a:r>
            <a:fld id="{00000000-1234-1234-1234-123412341234}" type="slidenum">
              <a:rPr b="1" i="0" lang="en-US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7" name="Google Shape;647;p45"/>
          <p:cNvSpPr txBox="1"/>
          <p:nvPr/>
        </p:nvSpPr>
        <p:spPr>
          <a:xfrm>
            <a:off x="366712" y="107950"/>
            <a:ext cx="438150" cy="4746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8" name="Google Shape;648;p45"/>
          <p:cNvSpPr txBox="1"/>
          <p:nvPr/>
        </p:nvSpPr>
        <p:spPr>
          <a:xfrm>
            <a:off x="749300" y="107950"/>
            <a:ext cx="328612" cy="47466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9" name="Google Shape;649;p45"/>
          <p:cNvSpPr txBox="1"/>
          <p:nvPr/>
        </p:nvSpPr>
        <p:spPr>
          <a:xfrm>
            <a:off x="490537" y="530225"/>
            <a:ext cx="422275" cy="474662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0" name="Google Shape;650;p45"/>
          <p:cNvSpPr txBox="1"/>
          <p:nvPr/>
        </p:nvSpPr>
        <p:spPr>
          <a:xfrm>
            <a:off x="860425" y="530225"/>
            <a:ext cx="368300" cy="474662"/>
          </a:xfrm>
          <a:prstGeom prst="rect">
            <a:avLst/>
          </a:prstGeom>
          <a:gradFill>
            <a:gsLst>
              <a:gs pos="0">
                <a:schemeClr val="folHlink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1" name="Google Shape;651;p45"/>
          <p:cNvSpPr txBox="1"/>
          <p:nvPr/>
        </p:nvSpPr>
        <p:spPr>
          <a:xfrm>
            <a:off x="76200" y="457200"/>
            <a:ext cx="560387" cy="422275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chemeClr val="hlink"/>
              </a:gs>
            </a:gsLst>
            <a:lin ang="189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2" name="Google Shape;652;p45"/>
          <p:cNvSpPr txBox="1"/>
          <p:nvPr/>
        </p:nvSpPr>
        <p:spPr>
          <a:xfrm>
            <a:off x="711200" y="0"/>
            <a:ext cx="31750" cy="105251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3" name="Google Shape;653;p45"/>
          <p:cNvSpPr txBox="1"/>
          <p:nvPr/>
        </p:nvSpPr>
        <p:spPr>
          <a:xfrm>
            <a:off x="442912" y="533400"/>
            <a:ext cx="8226425" cy="31750"/>
          </a:xfrm>
          <a:prstGeom prst="rect">
            <a:avLst/>
          </a:prstGeom>
          <a:gradFill>
            <a:gsLst>
              <a:gs pos="0">
                <a:schemeClr val="lt2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54" name="Google Shape;654;p45"/>
          <p:cNvCxnSpPr/>
          <p:nvPr/>
        </p:nvCxnSpPr>
        <p:spPr>
          <a:xfrm>
            <a:off x="457200" y="2667000"/>
            <a:ext cx="8153400" cy="0"/>
          </a:xfrm>
          <a:prstGeom prst="straightConnector1">
            <a:avLst/>
          </a:prstGeom>
          <a:noFill/>
          <a:ln cap="flat" cmpd="sng" w="76200">
            <a:solidFill>
              <a:srgbClr val="0099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55" name="Google Shape;655;p45"/>
          <p:cNvCxnSpPr/>
          <p:nvPr/>
        </p:nvCxnSpPr>
        <p:spPr>
          <a:xfrm>
            <a:off x="458787" y="3886200"/>
            <a:ext cx="8153400" cy="0"/>
          </a:xfrm>
          <a:prstGeom prst="straightConnector1">
            <a:avLst/>
          </a:prstGeom>
          <a:noFill/>
          <a:ln cap="flat" cmpd="sng" w="76200">
            <a:solidFill>
              <a:srgbClr val="0099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56" name="Google Shape;656;p45"/>
          <p:cNvSpPr txBox="1"/>
          <p:nvPr/>
        </p:nvSpPr>
        <p:spPr>
          <a:xfrm>
            <a:off x="495300" y="2759075"/>
            <a:ext cx="8077200" cy="1066800"/>
          </a:xfrm>
          <a:prstGeom prst="rect">
            <a:avLst/>
          </a:prstGeom>
          <a:solidFill>
            <a:srgbClr val="99FF33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a cyclic code, those </a:t>
            </a:r>
            <a:r>
              <a:rPr b="1" i="1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r>
              <a:rPr b="1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(x) errors that are divisible by </a:t>
            </a:r>
            <a:r>
              <a:rPr b="1" i="1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</a:t>
            </a:r>
            <a:r>
              <a:rPr b="1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(x) are not caught.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57" name="Google Shape;657;p45"/>
          <p:cNvGrpSpPr/>
          <p:nvPr/>
        </p:nvGrpSpPr>
        <p:grpSpPr>
          <a:xfrm>
            <a:off x="533400" y="2024062"/>
            <a:ext cx="1143000" cy="566737"/>
            <a:chOff x="1200" y="1248"/>
            <a:chExt cx="720" cy="357"/>
          </a:xfrm>
        </p:grpSpPr>
        <p:pic>
          <p:nvPicPr>
            <p:cNvPr id="658" name="Google Shape;658;p4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200" y="1248"/>
              <a:ext cx="720" cy="35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59" name="Google Shape;659;p45"/>
            <p:cNvSpPr txBox="1"/>
            <p:nvPr/>
          </p:nvSpPr>
          <p:spPr>
            <a:xfrm>
              <a:off x="1284" y="1248"/>
              <a:ext cx="551" cy="3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hlink"/>
                </a:buClr>
                <a:buSzPts val="2800"/>
                <a:buFont typeface="Times New Roman"/>
                <a:buNone/>
              </a:pPr>
              <a:r>
                <a:rPr b="1" i="1" lang="en-US" sz="2800" u="none" cap="none" strike="noStrike">
                  <a:solidFill>
                    <a:schemeClr val="hlink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Note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46"/>
          <p:cNvSpPr txBox="1"/>
          <p:nvPr/>
        </p:nvSpPr>
        <p:spPr>
          <a:xfrm>
            <a:off x="-76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10.</a:t>
            </a:r>
            <a:fld id="{00000000-1234-1234-1234-123412341234}" type="slidenum">
              <a:rPr b="1" i="0" lang="en-US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6" name="Google Shape;666;p46"/>
          <p:cNvSpPr txBox="1"/>
          <p:nvPr/>
        </p:nvSpPr>
        <p:spPr>
          <a:xfrm>
            <a:off x="366712" y="107950"/>
            <a:ext cx="438150" cy="4746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7" name="Google Shape;667;p46"/>
          <p:cNvSpPr txBox="1"/>
          <p:nvPr/>
        </p:nvSpPr>
        <p:spPr>
          <a:xfrm>
            <a:off x="749300" y="107950"/>
            <a:ext cx="328612" cy="47466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8" name="Google Shape;668;p46"/>
          <p:cNvSpPr txBox="1"/>
          <p:nvPr/>
        </p:nvSpPr>
        <p:spPr>
          <a:xfrm>
            <a:off x="490537" y="530225"/>
            <a:ext cx="422275" cy="474662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9" name="Google Shape;669;p46"/>
          <p:cNvSpPr txBox="1"/>
          <p:nvPr/>
        </p:nvSpPr>
        <p:spPr>
          <a:xfrm>
            <a:off x="860425" y="530225"/>
            <a:ext cx="368300" cy="474662"/>
          </a:xfrm>
          <a:prstGeom prst="rect">
            <a:avLst/>
          </a:prstGeom>
          <a:gradFill>
            <a:gsLst>
              <a:gs pos="0">
                <a:schemeClr val="folHlink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0" name="Google Shape;670;p46"/>
          <p:cNvSpPr txBox="1"/>
          <p:nvPr/>
        </p:nvSpPr>
        <p:spPr>
          <a:xfrm>
            <a:off x="76200" y="457200"/>
            <a:ext cx="560387" cy="422275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chemeClr val="hlink"/>
              </a:gs>
            </a:gsLst>
            <a:lin ang="189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1" name="Google Shape;671;p46"/>
          <p:cNvSpPr txBox="1"/>
          <p:nvPr/>
        </p:nvSpPr>
        <p:spPr>
          <a:xfrm>
            <a:off x="711200" y="0"/>
            <a:ext cx="31750" cy="105251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2" name="Google Shape;672;p46"/>
          <p:cNvSpPr txBox="1"/>
          <p:nvPr/>
        </p:nvSpPr>
        <p:spPr>
          <a:xfrm>
            <a:off x="442912" y="533400"/>
            <a:ext cx="8226425" cy="31750"/>
          </a:xfrm>
          <a:prstGeom prst="rect">
            <a:avLst/>
          </a:prstGeom>
          <a:gradFill>
            <a:gsLst>
              <a:gs pos="0">
                <a:schemeClr val="lt2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73" name="Google Shape;673;p46"/>
          <p:cNvCxnSpPr/>
          <p:nvPr/>
        </p:nvCxnSpPr>
        <p:spPr>
          <a:xfrm>
            <a:off x="457200" y="2667000"/>
            <a:ext cx="8153400" cy="0"/>
          </a:xfrm>
          <a:prstGeom prst="straightConnector1">
            <a:avLst/>
          </a:prstGeom>
          <a:noFill/>
          <a:ln cap="flat" cmpd="sng" w="76200">
            <a:solidFill>
              <a:srgbClr val="0099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674" name="Google Shape;674;p46"/>
          <p:cNvCxnSpPr/>
          <p:nvPr/>
        </p:nvCxnSpPr>
        <p:spPr>
          <a:xfrm>
            <a:off x="458787" y="4419600"/>
            <a:ext cx="8153400" cy="0"/>
          </a:xfrm>
          <a:prstGeom prst="straightConnector1">
            <a:avLst/>
          </a:prstGeom>
          <a:noFill/>
          <a:ln cap="flat" cmpd="sng" w="76200">
            <a:solidFill>
              <a:srgbClr val="0099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75" name="Google Shape;675;p46"/>
          <p:cNvSpPr txBox="1"/>
          <p:nvPr/>
        </p:nvSpPr>
        <p:spPr>
          <a:xfrm>
            <a:off x="495300" y="2759075"/>
            <a:ext cx="8077200" cy="1554162"/>
          </a:xfrm>
          <a:prstGeom prst="rect">
            <a:avLst/>
          </a:prstGeom>
          <a:solidFill>
            <a:srgbClr val="99FF33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the generator has more than one term and the coefficient of x</a:t>
            </a:r>
            <a:r>
              <a:rPr b="1" baseline="3000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1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is 1, </a:t>
            </a:r>
            <a:br>
              <a:rPr b="1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 single errors can be caught.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76" name="Google Shape;676;p46"/>
          <p:cNvGrpSpPr/>
          <p:nvPr/>
        </p:nvGrpSpPr>
        <p:grpSpPr>
          <a:xfrm>
            <a:off x="533400" y="2024062"/>
            <a:ext cx="1143000" cy="566737"/>
            <a:chOff x="1200" y="1248"/>
            <a:chExt cx="720" cy="357"/>
          </a:xfrm>
        </p:grpSpPr>
        <p:pic>
          <p:nvPicPr>
            <p:cNvPr id="677" name="Google Shape;677;p4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200" y="1248"/>
              <a:ext cx="720" cy="35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78" name="Google Shape;678;p46"/>
            <p:cNvSpPr txBox="1"/>
            <p:nvPr/>
          </p:nvSpPr>
          <p:spPr>
            <a:xfrm>
              <a:off x="1284" y="1248"/>
              <a:ext cx="551" cy="3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hlink"/>
                </a:buClr>
                <a:buSzPts val="2800"/>
                <a:buFont typeface="Times New Roman"/>
                <a:buNone/>
              </a:pPr>
              <a:r>
                <a:rPr b="1" i="1" lang="en-US" sz="2800" u="none" cap="none" strike="noStrike">
                  <a:solidFill>
                    <a:schemeClr val="hlink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Note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47"/>
          <p:cNvSpPr txBox="1"/>
          <p:nvPr/>
        </p:nvSpPr>
        <p:spPr>
          <a:xfrm>
            <a:off x="-76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10.</a:t>
            </a:r>
            <a:fld id="{00000000-1234-1234-1234-123412341234}" type="slidenum">
              <a:rPr b="1" i="0" lang="en-US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5" name="Google Shape;685;p47"/>
          <p:cNvSpPr txBox="1"/>
          <p:nvPr/>
        </p:nvSpPr>
        <p:spPr>
          <a:xfrm>
            <a:off x="152400" y="1295400"/>
            <a:ext cx="397986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Times New Roman"/>
              <a:buNone/>
            </a:pPr>
            <a:r>
              <a:rPr b="1" i="0" lang="en-US" sz="2400" u="none" cap="none" strike="noStrik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Table 10.7  </a:t>
            </a:r>
            <a:r>
              <a:rPr b="1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Standard polynomials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86" name="Google Shape;686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025" y="1703387"/>
            <a:ext cx="8994775" cy="27924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"/>
          <p:cNvSpPr txBox="1"/>
          <p:nvPr/>
        </p:nvSpPr>
        <p:spPr>
          <a:xfrm>
            <a:off x="-76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10.</a:t>
            </a:r>
            <a:fld id="{00000000-1234-1234-1234-123412341234}" type="slidenum">
              <a:rPr b="1" i="0" lang="en-US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2" name="Google Shape;122;p5"/>
          <p:cNvCxnSpPr/>
          <p:nvPr/>
        </p:nvCxnSpPr>
        <p:spPr>
          <a:xfrm>
            <a:off x="152400" y="533400"/>
            <a:ext cx="8763000" cy="0"/>
          </a:xfrm>
          <a:prstGeom prst="straightConnector1">
            <a:avLst/>
          </a:prstGeom>
          <a:noFill/>
          <a:ln cap="flat" cmpd="sng" w="76200">
            <a:solidFill>
              <a:schemeClr val="hlink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23" name="Google Shape;123;p5"/>
          <p:cNvCxnSpPr/>
          <p:nvPr/>
        </p:nvCxnSpPr>
        <p:spPr>
          <a:xfrm>
            <a:off x="152400" y="1371600"/>
            <a:ext cx="8763000" cy="0"/>
          </a:xfrm>
          <a:prstGeom prst="straightConnector1">
            <a:avLst/>
          </a:prstGeom>
          <a:noFill/>
          <a:ln cap="flat" cmpd="sng" w="19050">
            <a:solidFill>
              <a:schemeClr val="hlink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4" name="Google Shape;124;p5"/>
          <p:cNvSpPr txBox="1"/>
          <p:nvPr/>
        </p:nvSpPr>
        <p:spPr>
          <a:xfrm>
            <a:off x="304800" y="762000"/>
            <a:ext cx="34194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Times New Roman"/>
              <a:buNone/>
            </a:pPr>
            <a:r>
              <a:rPr b="1" i="0" lang="en-US" sz="2400" u="none" cap="none" strike="noStrik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10.1  </a:t>
            </a:r>
            <a:r>
              <a:rPr b="1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Single-bit error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5" name="Google Shape;125;p5"/>
          <p:cNvCxnSpPr/>
          <p:nvPr/>
        </p:nvCxnSpPr>
        <p:spPr>
          <a:xfrm>
            <a:off x="152400" y="6248400"/>
            <a:ext cx="8763000" cy="0"/>
          </a:xfrm>
          <a:prstGeom prst="straightConnector1">
            <a:avLst/>
          </a:prstGeom>
          <a:noFill/>
          <a:ln cap="flat" cmpd="sng" w="76200">
            <a:solidFill>
              <a:schemeClr val="hlink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26" name="Google Shape;126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5300" y="2587625"/>
            <a:ext cx="8153400" cy="168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6"/>
          <p:cNvSpPr txBox="1"/>
          <p:nvPr/>
        </p:nvSpPr>
        <p:spPr>
          <a:xfrm>
            <a:off x="-76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10.</a:t>
            </a:r>
            <a:fld id="{00000000-1234-1234-1234-123412341234}" type="slidenum">
              <a:rPr b="1" i="0" lang="en-US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6"/>
          <p:cNvSpPr txBox="1"/>
          <p:nvPr/>
        </p:nvSpPr>
        <p:spPr>
          <a:xfrm>
            <a:off x="366712" y="107950"/>
            <a:ext cx="438150" cy="4746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6"/>
          <p:cNvSpPr txBox="1"/>
          <p:nvPr/>
        </p:nvSpPr>
        <p:spPr>
          <a:xfrm>
            <a:off x="749300" y="107950"/>
            <a:ext cx="328612" cy="47466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6"/>
          <p:cNvSpPr txBox="1"/>
          <p:nvPr/>
        </p:nvSpPr>
        <p:spPr>
          <a:xfrm>
            <a:off x="490537" y="530225"/>
            <a:ext cx="422275" cy="474662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6"/>
          <p:cNvSpPr txBox="1"/>
          <p:nvPr/>
        </p:nvSpPr>
        <p:spPr>
          <a:xfrm>
            <a:off x="860425" y="530225"/>
            <a:ext cx="368300" cy="474662"/>
          </a:xfrm>
          <a:prstGeom prst="rect">
            <a:avLst/>
          </a:prstGeom>
          <a:gradFill>
            <a:gsLst>
              <a:gs pos="0">
                <a:schemeClr val="folHlink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6"/>
          <p:cNvSpPr txBox="1"/>
          <p:nvPr/>
        </p:nvSpPr>
        <p:spPr>
          <a:xfrm>
            <a:off x="76200" y="457200"/>
            <a:ext cx="560387" cy="422275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chemeClr val="hlink"/>
              </a:gs>
            </a:gsLst>
            <a:lin ang="189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6"/>
          <p:cNvSpPr txBox="1"/>
          <p:nvPr/>
        </p:nvSpPr>
        <p:spPr>
          <a:xfrm>
            <a:off x="711200" y="0"/>
            <a:ext cx="31750" cy="105251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6"/>
          <p:cNvSpPr txBox="1"/>
          <p:nvPr/>
        </p:nvSpPr>
        <p:spPr>
          <a:xfrm>
            <a:off x="442912" y="533400"/>
            <a:ext cx="8226425" cy="31750"/>
          </a:xfrm>
          <a:prstGeom prst="rect">
            <a:avLst/>
          </a:prstGeom>
          <a:gradFill>
            <a:gsLst>
              <a:gs pos="0">
                <a:schemeClr val="lt2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0" name="Google Shape;140;p6"/>
          <p:cNvCxnSpPr/>
          <p:nvPr/>
        </p:nvCxnSpPr>
        <p:spPr>
          <a:xfrm>
            <a:off x="457200" y="2667000"/>
            <a:ext cx="8153400" cy="0"/>
          </a:xfrm>
          <a:prstGeom prst="straightConnector1">
            <a:avLst/>
          </a:prstGeom>
          <a:noFill/>
          <a:ln cap="flat" cmpd="sng" w="76200">
            <a:solidFill>
              <a:srgbClr val="0099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41" name="Google Shape;141;p6"/>
          <p:cNvCxnSpPr/>
          <p:nvPr/>
        </p:nvCxnSpPr>
        <p:spPr>
          <a:xfrm>
            <a:off x="458787" y="3886200"/>
            <a:ext cx="8153400" cy="0"/>
          </a:xfrm>
          <a:prstGeom prst="straightConnector1">
            <a:avLst/>
          </a:prstGeom>
          <a:noFill/>
          <a:ln cap="flat" cmpd="sng" w="76200">
            <a:solidFill>
              <a:srgbClr val="0099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2" name="Google Shape;142;p6"/>
          <p:cNvSpPr txBox="1"/>
          <p:nvPr/>
        </p:nvSpPr>
        <p:spPr>
          <a:xfrm>
            <a:off x="495300" y="2759075"/>
            <a:ext cx="8077200" cy="1066800"/>
          </a:xfrm>
          <a:prstGeom prst="rect">
            <a:avLst/>
          </a:prstGeom>
          <a:solidFill>
            <a:srgbClr val="99FF33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burst error means that 2 or more bits in the data unit have changed.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3" name="Google Shape;143;p6"/>
          <p:cNvGrpSpPr/>
          <p:nvPr/>
        </p:nvGrpSpPr>
        <p:grpSpPr>
          <a:xfrm>
            <a:off x="533400" y="2024062"/>
            <a:ext cx="1143000" cy="566737"/>
            <a:chOff x="1200" y="1248"/>
            <a:chExt cx="720" cy="357"/>
          </a:xfrm>
        </p:grpSpPr>
        <p:pic>
          <p:nvPicPr>
            <p:cNvPr id="144" name="Google Shape;144;p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200" y="1248"/>
              <a:ext cx="720" cy="35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5" name="Google Shape;145;p6"/>
            <p:cNvSpPr txBox="1"/>
            <p:nvPr/>
          </p:nvSpPr>
          <p:spPr>
            <a:xfrm>
              <a:off x="1284" y="1248"/>
              <a:ext cx="551" cy="3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hlink"/>
                </a:buClr>
                <a:buSzPts val="2800"/>
                <a:buFont typeface="Times New Roman"/>
                <a:buNone/>
              </a:pPr>
              <a:r>
                <a:rPr b="1" i="1" lang="en-US" sz="2800" u="none" cap="none" strike="noStrike">
                  <a:solidFill>
                    <a:schemeClr val="hlink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Note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7"/>
          <p:cNvSpPr txBox="1"/>
          <p:nvPr/>
        </p:nvSpPr>
        <p:spPr>
          <a:xfrm>
            <a:off x="-76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10.</a:t>
            </a:r>
            <a:fld id="{00000000-1234-1234-1234-123412341234}" type="slidenum">
              <a:rPr b="1" i="0" lang="en-US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2" name="Google Shape;152;p7"/>
          <p:cNvCxnSpPr/>
          <p:nvPr/>
        </p:nvCxnSpPr>
        <p:spPr>
          <a:xfrm>
            <a:off x="152400" y="533400"/>
            <a:ext cx="8763000" cy="0"/>
          </a:xfrm>
          <a:prstGeom prst="straightConnector1">
            <a:avLst/>
          </a:prstGeom>
          <a:noFill/>
          <a:ln cap="flat" cmpd="sng" w="76200">
            <a:solidFill>
              <a:schemeClr val="hlink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53" name="Google Shape;153;p7"/>
          <p:cNvCxnSpPr/>
          <p:nvPr/>
        </p:nvCxnSpPr>
        <p:spPr>
          <a:xfrm>
            <a:off x="152400" y="1371600"/>
            <a:ext cx="8763000" cy="0"/>
          </a:xfrm>
          <a:prstGeom prst="straightConnector1">
            <a:avLst/>
          </a:prstGeom>
          <a:noFill/>
          <a:ln cap="flat" cmpd="sng" w="19050">
            <a:solidFill>
              <a:schemeClr val="hlink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54" name="Google Shape;154;p7"/>
          <p:cNvSpPr txBox="1"/>
          <p:nvPr/>
        </p:nvSpPr>
        <p:spPr>
          <a:xfrm>
            <a:off x="304800" y="762000"/>
            <a:ext cx="417512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Times New Roman"/>
              <a:buNone/>
            </a:pPr>
            <a:r>
              <a:rPr b="1" i="0" lang="en-US" sz="2400" u="none" cap="none" strike="noStrike">
                <a:solidFill>
                  <a:schemeClr val="folHlink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Figure 10.2  </a:t>
            </a:r>
            <a:r>
              <a:rPr b="1"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Burst error of length 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5" name="Google Shape;155;p7"/>
          <p:cNvCxnSpPr/>
          <p:nvPr/>
        </p:nvCxnSpPr>
        <p:spPr>
          <a:xfrm>
            <a:off x="152400" y="6248400"/>
            <a:ext cx="8763000" cy="0"/>
          </a:xfrm>
          <a:prstGeom prst="straightConnector1">
            <a:avLst/>
          </a:prstGeom>
          <a:noFill/>
          <a:ln cap="flat" cmpd="sng" w="76200">
            <a:solidFill>
              <a:schemeClr val="hlink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56" name="Google Shape;156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87425" y="1698625"/>
            <a:ext cx="7167562" cy="34591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8"/>
          <p:cNvSpPr txBox="1"/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Redundancy</a:t>
            </a:r>
            <a:endParaRPr/>
          </a:p>
        </p:txBody>
      </p:sp>
      <p:sp>
        <p:nvSpPr>
          <p:cNvPr id="162" name="Google Shape;162;p8"/>
          <p:cNvSpPr txBox="1"/>
          <p:nvPr>
            <p:ph idx="1" type="body"/>
          </p:nvPr>
        </p:nvSpPr>
        <p:spPr>
          <a:xfrm>
            <a:off x="533400" y="1371600"/>
            <a:ext cx="78867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central concept in error detection and correction</a:t>
            </a:r>
            <a:endParaRPr/>
          </a:p>
          <a:p>
            <a:pPr indent="-22098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 redundant bits are added by the sender and removed by the receiver</a:t>
            </a:r>
            <a:endParaRPr/>
          </a:p>
          <a:p>
            <a:pPr indent="-22098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Char char="■"/>
            </a:pPr>
            <a:r>
              <a:rPr b="0" i="0" lang="en-US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Their presence helps the receiver to detect and correct corrupted bits</a:t>
            </a:r>
            <a:endParaRPr/>
          </a:p>
        </p:txBody>
      </p:sp>
      <p:sp>
        <p:nvSpPr>
          <p:cNvPr id="163" name="Google Shape;163;p8"/>
          <p:cNvSpPr txBox="1"/>
          <p:nvPr/>
        </p:nvSpPr>
        <p:spPr>
          <a:xfrm>
            <a:off x="-76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10.</a:t>
            </a:r>
            <a:fld id="{00000000-1234-1234-1234-123412341234}" type="slidenum">
              <a:rPr b="1" i="0" lang="en-US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9"/>
          <p:cNvSpPr txBox="1"/>
          <p:nvPr>
            <p:ph type="title"/>
          </p:nvPr>
        </p:nvSpPr>
        <p:spPr>
          <a:xfrm>
            <a:off x="628650" y="365125"/>
            <a:ext cx="7886700" cy="1325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Tahoma"/>
              <a:buNone/>
            </a:pPr>
            <a:b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</a:br>
            <a:r>
              <a:rPr b="0" i="0" lang="en-US" sz="4400" u="none">
                <a:solidFill>
                  <a:schemeClr val="dk2"/>
                </a:solidFill>
                <a:latin typeface="Tahoma"/>
                <a:ea typeface="Tahoma"/>
                <a:cs typeface="Tahoma"/>
                <a:sym typeface="Tahoma"/>
              </a:rPr>
              <a:t>Redundancy</a:t>
            </a:r>
            <a:endParaRPr/>
          </a:p>
        </p:txBody>
      </p:sp>
      <p:sp>
        <p:nvSpPr>
          <p:cNvPr id="170" name="Google Shape;170;p9"/>
          <p:cNvSpPr txBox="1"/>
          <p:nvPr>
            <p:ph idx="1" type="body"/>
          </p:nvPr>
        </p:nvSpPr>
        <p:spPr>
          <a:xfrm>
            <a:off x="628650" y="1825625"/>
            <a:ext cx="78867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098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folHlink"/>
              </a:buClr>
              <a:buSzPts val="1920"/>
              <a:buFont typeface="Noto Sans Symbols"/>
              <a:buNone/>
            </a:pPr>
            <a:r>
              <a:t/>
            </a:r>
            <a:endParaRPr sz="3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71" name="Google Shape;171;p9"/>
          <p:cNvSpPr txBox="1"/>
          <p:nvPr/>
        </p:nvSpPr>
        <p:spPr>
          <a:xfrm>
            <a:off x="-76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10.</a:t>
            </a:r>
            <a:fld id="{00000000-1234-1234-1234-123412341234}" type="slidenum">
              <a:rPr b="1" i="0" lang="en-US" sz="2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9"/>
          <p:cNvSpPr txBox="1"/>
          <p:nvPr/>
        </p:nvSpPr>
        <p:spPr>
          <a:xfrm>
            <a:off x="366712" y="107950"/>
            <a:ext cx="438150" cy="4746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9"/>
          <p:cNvSpPr txBox="1"/>
          <p:nvPr/>
        </p:nvSpPr>
        <p:spPr>
          <a:xfrm>
            <a:off x="749300" y="107950"/>
            <a:ext cx="328612" cy="474662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9"/>
          <p:cNvSpPr txBox="1"/>
          <p:nvPr/>
        </p:nvSpPr>
        <p:spPr>
          <a:xfrm>
            <a:off x="490537" y="530225"/>
            <a:ext cx="422275" cy="474662"/>
          </a:xfrm>
          <a:prstGeom prst="rect">
            <a:avLst/>
          </a:prstGeom>
          <a:solidFill>
            <a:schemeClr val="folHlink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9"/>
          <p:cNvSpPr txBox="1"/>
          <p:nvPr/>
        </p:nvSpPr>
        <p:spPr>
          <a:xfrm>
            <a:off x="860425" y="530225"/>
            <a:ext cx="368300" cy="474662"/>
          </a:xfrm>
          <a:prstGeom prst="rect">
            <a:avLst/>
          </a:prstGeom>
          <a:gradFill>
            <a:gsLst>
              <a:gs pos="0">
                <a:schemeClr val="folHlink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9"/>
          <p:cNvSpPr txBox="1"/>
          <p:nvPr/>
        </p:nvSpPr>
        <p:spPr>
          <a:xfrm>
            <a:off x="76200" y="457200"/>
            <a:ext cx="560387" cy="422275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chemeClr val="hlink"/>
              </a:gs>
            </a:gsLst>
            <a:lin ang="189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9"/>
          <p:cNvSpPr txBox="1"/>
          <p:nvPr/>
        </p:nvSpPr>
        <p:spPr>
          <a:xfrm>
            <a:off x="711200" y="0"/>
            <a:ext cx="31750" cy="105251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9"/>
          <p:cNvSpPr txBox="1"/>
          <p:nvPr/>
        </p:nvSpPr>
        <p:spPr>
          <a:xfrm>
            <a:off x="442912" y="533400"/>
            <a:ext cx="8226425" cy="31750"/>
          </a:xfrm>
          <a:prstGeom prst="rect">
            <a:avLst/>
          </a:prstGeom>
          <a:gradFill>
            <a:gsLst>
              <a:gs pos="0">
                <a:schemeClr val="lt2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9" name="Google Shape;179;p9"/>
          <p:cNvCxnSpPr/>
          <p:nvPr/>
        </p:nvCxnSpPr>
        <p:spPr>
          <a:xfrm>
            <a:off x="457200" y="2667000"/>
            <a:ext cx="8153400" cy="0"/>
          </a:xfrm>
          <a:prstGeom prst="straightConnector1">
            <a:avLst/>
          </a:prstGeom>
          <a:noFill/>
          <a:ln cap="flat" cmpd="sng" w="76200">
            <a:solidFill>
              <a:srgbClr val="0099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180" name="Google Shape;180;p9"/>
          <p:cNvCxnSpPr/>
          <p:nvPr/>
        </p:nvCxnSpPr>
        <p:spPr>
          <a:xfrm>
            <a:off x="458787" y="3886200"/>
            <a:ext cx="8153400" cy="0"/>
          </a:xfrm>
          <a:prstGeom prst="straightConnector1">
            <a:avLst/>
          </a:prstGeom>
          <a:noFill/>
          <a:ln cap="flat" cmpd="sng" w="76200">
            <a:solidFill>
              <a:srgbClr val="0099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81" name="Google Shape;181;p9"/>
          <p:cNvSpPr txBox="1"/>
          <p:nvPr/>
        </p:nvSpPr>
        <p:spPr>
          <a:xfrm>
            <a:off x="495300" y="2759075"/>
            <a:ext cx="8077200" cy="1066800"/>
          </a:xfrm>
          <a:prstGeom prst="rect">
            <a:avLst/>
          </a:prstGeom>
          <a:solidFill>
            <a:srgbClr val="99FF33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detect or correct errors, we need to send extra (redundant) bits with data.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2" name="Google Shape;182;p9"/>
          <p:cNvGrpSpPr/>
          <p:nvPr/>
        </p:nvGrpSpPr>
        <p:grpSpPr>
          <a:xfrm>
            <a:off x="533400" y="2024062"/>
            <a:ext cx="1143000" cy="566737"/>
            <a:chOff x="1200" y="1248"/>
            <a:chExt cx="720" cy="357"/>
          </a:xfrm>
        </p:grpSpPr>
        <p:pic>
          <p:nvPicPr>
            <p:cNvPr id="183" name="Google Shape;183;p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200" y="1248"/>
              <a:ext cx="720" cy="35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4" name="Google Shape;184;p9"/>
            <p:cNvSpPr txBox="1"/>
            <p:nvPr/>
          </p:nvSpPr>
          <p:spPr>
            <a:xfrm>
              <a:off x="1284" y="1248"/>
              <a:ext cx="551" cy="32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hlink"/>
                </a:buClr>
                <a:buSzPts val="2800"/>
                <a:buFont typeface="Times New Roman"/>
                <a:buNone/>
              </a:pPr>
              <a:r>
                <a:rPr b="1" i="1" lang="en-US" sz="2800" u="none" cap="none" strike="noStrike">
                  <a:solidFill>
                    <a:schemeClr val="hlink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Note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2000-01-15T04:50:39Z</dcterms:created>
  <dc:creator>Valued Gateway Client</dc:creator>
</cp:coreProperties>
</file>