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Tahoma"/>
      <p:regular r:id="rId30"/>
      <p:bold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4tcmnIp6+SfGTJNhTTejAVln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33" Type="http://schemas.openxmlformats.org/officeDocument/2006/relationships/font" Target="fonts/GillSans-bold.fntdata"/><Relationship Id="rId10" Type="http://schemas.openxmlformats.org/officeDocument/2006/relationships/slide" Target="slides/slide5.xml"/><Relationship Id="rId32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idx="1" type="body"/>
          </p:nvPr>
        </p:nvSpPr>
        <p:spPr>
          <a:xfrm>
            <a:off x="628650" y="365125"/>
            <a:ext cx="78867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5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5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5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54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5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4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4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4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" name="Google Shape;26;p4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" name="Google Shape;27;p4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1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4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1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" name="Google Shape;29;p4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" name="Google Shape;30;p4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1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4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 i="1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2" name="Google Shape;32;p4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i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5" name="Google Shape;35;p4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7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47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4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4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4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5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5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5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Access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E98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228600" y="228600"/>
            <a:ext cx="37094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SLOTTED ALOHA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304800" y="2290465"/>
            <a:ext cx="822960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slotted ALOHA the time is divided into slots of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seconds </a:t>
            </a:r>
            <a:endParaRPr/>
          </a:p>
          <a:p>
            <a:pPr indent="-457200" lvl="0" marL="457200" marR="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Stations can send frames </a:t>
            </a:r>
            <a:r>
              <a:rPr b="1" i="0" lang="en-US" sz="2400">
                <a:solidFill>
                  <a:srgbClr val="A0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at the beginning of the time slot</a:t>
            </a:r>
            <a:endParaRPr/>
          </a:p>
          <a:p>
            <a:pPr indent="-457200" lvl="0" marL="457200" marR="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the efficiency of pure ALOHA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4" name="Google Shape;184;p1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4"/>
          <p:cNvSpPr txBox="1"/>
          <p:nvPr/>
        </p:nvSpPr>
        <p:spPr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12.6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slotted ALOHA network</a:t>
            </a:r>
            <a:endParaRPr/>
          </a:p>
        </p:txBody>
      </p:sp>
      <p:cxnSp>
        <p:nvCxnSpPr>
          <p:cNvPr id="187" name="Google Shape;187;p1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1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5"/>
          <p:cNvSpPr txBox="1"/>
          <p:nvPr/>
        </p:nvSpPr>
        <p:spPr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12.7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for slotted ALOHA protocol</a:t>
            </a:r>
            <a:endParaRPr/>
          </a:p>
        </p:txBody>
      </p:sp>
      <p:cxnSp>
        <p:nvCxnSpPr>
          <p:cNvPr id="198" name="Google Shape;198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-76200"/>
            <a:ext cx="9144000" cy="990600"/>
          </a:xfrm>
          <a:prstGeom prst="rect">
            <a:avLst/>
          </a:prstGeom>
          <a:solidFill>
            <a:srgbClr val="53DEA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228600" y="228600"/>
            <a:ext cx="2794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12-1-2   CSMA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390525" y="2336393"/>
            <a:ext cx="803275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Senses the medium before sending frame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possibility of collision, but it cannot eliminate it due to 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delay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17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7"/>
          <p:cNvSpPr txBox="1"/>
          <p:nvPr/>
        </p:nvSpPr>
        <p:spPr>
          <a:xfrm>
            <a:off x="304800" y="381000"/>
            <a:ext cx="61566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12.8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Space/time model of a collision in CSMA</a:t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89674"/>
            <a:ext cx="7171804" cy="34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7" name="Google Shape;227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8"/>
          <p:cNvSpPr txBox="1"/>
          <p:nvPr/>
        </p:nvSpPr>
        <p:spPr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12.9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in CSMA</a:t>
            </a:r>
            <a:endParaRPr/>
          </a:p>
        </p:txBody>
      </p:sp>
      <p:cxnSp>
        <p:nvCxnSpPr>
          <p:cNvPr id="230" name="Google Shape;230;p1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57400"/>
            <a:ext cx="8839200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8" name="Google Shape;238;p1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152400" y="8382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 txBox="1"/>
          <p:nvPr/>
        </p:nvSpPr>
        <p:spPr>
          <a:xfrm>
            <a:off x="304800" y="228599"/>
            <a:ext cx="7052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12.10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 of three persistence methods of CSMA</a:t>
            </a:r>
            <a:endParaRPr/>
          </a:p>
        </p:txBody>
      </p:sp>
      <p:cxnSp>
        <p:nvCxnSpPr>
          <p:cNvPr id="241" name="Google Shape;241;p19"/>
          <p:cNvCxnSpPr/>
          <p:nvPr/>
        </p:nvCxnSpPr>
        <p:spPr>
          <a:xfrm>
            <a:off x="152400" y="64008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6" y="1710627"/>
            <a:ext cx="7647208" cy="343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0" y="-76200"/>
            <a:ext cx="9144000" cy="990600"/>
          </a:xfrm>
          <a:prstGeom prst="rect">
            <a:avLst/>
          </a:prstGeom>
          <a:solidFill>
            <a:srgbClr val="53DEA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28600" y="228600"/>
            <a:ext cx="35012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12-1-3   CSMA/CD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390525" y="1295400"/>
            <a:ext cx="803275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with Collision Detection 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CSMA method does not specify the procedure following a collision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CSMA/CD augments the algorithm to handle the collision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medium is monitored continuously by each station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collision,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 aborts transmission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is sent again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9" name="Google Shape;259;p2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1"/>
          <p:cNvSpPr txBox="1"/>
          <p:nvPr/>
        </p:nvSpPr>
        <p:spPr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12.12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of the first bit in CSMA/CD</a:t>
            </a:r>
            <a:endParaRPr/>
          </a:p>
        </p:txBody>
      </p:sp>
      <p:cxnSp>
        <p:nvCxnSpPr>
          <p:cNvPr id="262" name="Google Shape;262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0" name="Google Shape;270;p22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2"/>
          <p:cNvSpPr txBox="1"/>
          <p:nvPr/>
        </p:nvSpPr>
        <p:spPr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12.13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and abortion in CSMA/CD</a:t>
            </a:r>
            <a:endParaRPr b="0" baseline="-2500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28650" y="681037"/>
            <a:ext cx="7886700" cy="100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and LANs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628650" y="15970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Link layer services: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SzPts val="1155"/>
              <a:buChar char="■"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Error detection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receiver detects presence of errors    signals sender for retransmission or drops frame 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SzPts val="1155"/>
              <a:buChar char="■"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Error correction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 sz="1800">
                <a:solidFill>
                  <a:srgbClr val="A03A3A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 sz="1800">
                <a:solidFill>
                  <a:srgbClr val="A03A3A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bit error(s) without resorting to retransmission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SzPts val="1155"/>
              <a:buChar char="■"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Flow control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SzPts val="1155"/>
              <a:buChar char="■"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 sz="21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SzPts val="1155"/>
              <a:buChar char="■"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Sharing a </a:t>
            </a:r>
            <a:r>
              <a:rPr b="1" lang="en-US" sz="2100">
                <a:latin typeface="Gill Sans"/>
                <a:ea typeface="Gill Sans"/>
                <a:cs typeface="Gill Sans"/>
                <a:sym typeface="Gill Sans"/>
              </a:rPr>
              <a:t>broadcast/multipoint</a:t>
            </a: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 link : </a:t>
            </a:r>
            <a:r>
              <a:rPr b="1" lang="en-US" sz="2100">
                <a:solidFill>
                  <a:srgbClr val="A03A3A"/>
                </a:solidFill>
                <a:latin typeface="Gill Sans"/>
                <a:ea typeface="Gill Sans"/>
                <a:cs typeface="Gill Sans"/>
                <a:sym typeface="Gill Sans"/>
              </a:rPr>
              <a:t>Multiple access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flipH="1" rot="10800000">
            <a:off x="5181600" y="2926080"/>
            <a:ext cx="165847" cy="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baseline="-2500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1" name="Google Shape;281;p2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3"/>
          <p:cNvSpPr txBox="1"/>
          <p:nvPr/>
        </p:nvSpPr>
        <p:spPr>
          <a:xfrm>
            <a:off x="304800" y="381000"/>
            <a:ext cx="30540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Frame Size</a:t>
            </a:r>
            <a:endParaRPr b="1" baseline="-2500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4" name="Google Shape;284;p2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/>
          <p:nvPr/>
        </p:nvSpPr>
        <p:spPr>
          <a:xfrm>
            <a:off x="304800" y="2605687"/>
            <a:ext cx="8458200" cy="1173653"/>
          </a:xfrm>
          <a:prstGeom prst="rect">
            <a:avLst/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</a:t>
            </a:r>
            <a:r>
              <a:rPr b="1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b="1" i="1" lang="en-US" sz="3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0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at least two times the maximum propagation time </a:t>
            </a:r>
            <a:r>
              <a:rPr b="1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1" baseline="-25000" i="1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28600" y="973138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12.5</a:t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152400" y="3276600"/>
            <a:ext cx="8686800" cy="308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 transmission time is T</a:t>
            </a:r>
            <a:r>
              <a:rPr b="1"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× T</a:t>
            </a:r>
            <a:r>
              <a:rPr b="1"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5"/>
          <p:cNvSpPr txBox="1"/>
          <p:nvPr/>
        </p:nvSpPr>
        <p:spPr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12.14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 for the CSMA/CD</a:t>
            </a:r>
            <a:endParaRPr/>
          </a:p>
        </p:txBody>
      </p:sp>
      <p:cxnSp>
        <p:nvCxnSpPr>
          <p:cNvPr id="311" name="Google Shape;311;p2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9" name="Google Shape;319;p26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6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6"/>
          <p:cNvSpPr txBox="1"/>
          <p:nvPr/>
        </p:nvSpPr>
        <p:spPr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12.15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level during transmission, idleness, or collision</a:t>
            </a:r>
            <a:endParaRPr/>
          </a:p>
        </p:txBody>
      </p:sp>
      <p:cxnSp>
        <p:nvCxnSpPr>
          <p:cNvPr id="322" name="Google Shape;322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4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4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4"/>
          <p:cNvSpPr txBox="1"/>
          <p:nvPr/>
        </p:nvSpPr>
        <p:spPr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 divided into two functionality-oriented sublayers</a:t>
            </a:r>
            <a:endParaRPr/>
          </a:p>
        </p:txBody>
      </p:sp>
      <p:cxnSp>
        <p:nvCxnSpPr>
          <p:cNvPr id="101" name="Google Shape;101;p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5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5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5"/>
          <p:cNvSpPr txBox="1"/>
          <p:nvPr/>
        </p:nvSpPr>
        <p:spPr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12.2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Taxonomy of multiple-access protocols discussed in this chapter</a:t>
            </a:r>
            <a:endParaRPr/>
          </a:p>
        </p:txBody>
      </p:sp>
      <p:cxnSp>
        <p:nvCxnSpPr>
          <p:cNvPr id="112" name="Google Shape;112;p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12-1   RANDOM ACCESS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contention</a:t>
            </a: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ALOHA</a:t>
            </a:r>
            <a:br>
              <a:rPr b="1" i="0"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with Collision Detection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b="1" i="0" lang="en-US" sz="24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Carrier Sense Multiple Access with Collision Avoidance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53DEA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28600" y="228600"/>
            <a:ext cx="30682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12-1-1   ALOHA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457200" y="1676400"/>
            <a:ext cx="8032750" cy="279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earliest random access method</a:t>
            </a:r>
            <a:endParaRPr b="0" i="0" sz="24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developed at the </a:t>
            </a:r>
            <a:r>
              <a:rPr b="1" i="0" lang="en-US" sz="24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Hawaii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two variants: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03A3A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A0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 ALOHA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03A3A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A0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Slotted ALOHA</a:t>
            </a:r>
            <a:endParaRPr b="1" i="0" sz="2400" u="none" cap="none" strike="noStrike">
              <a:solidFill>
                <a:srgbClr val="A03A3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E98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228600" y="228600"/>
            <a:ext cx="28871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PURE ALOHA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290465"/>
            <a:ext cx="822960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ALOHA protocol</a:t>
            </a:r>
            <a:endParaRPr/>
          </a:p>
          <a:p>
            <a:pPr indent="-457200" lvl="0" marL="457200" marR="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station sends a frame whenever it has a frame to send </a:t>
            </a:r>
            <a:endParaRPr/>
          </a:p>
          <a:p>
            <a:pPr indent="-457200" lvl="0" marL="457200" marR="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there is only one channel to share, there is the possibility of </a:t>
            </a:r>
            <a:r>
              <a:rPr b="1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</a:t>
            </a:r>
            <a:r>
              <a:rPr b="0" i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frames from different stations</a:t>
            </a:r>
            <a:endParaRPr b="0"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2" name="Google Shape;152;p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9"/>
          <p:cNvSpPr txBox="1"/>
          <p:nvPr/>
        </p:nvSpPr>
        <p:spPr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12.3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in a pure ALOHA network</a:t>
            </a:r>
            <a:endParaRPr/>
          </a:p>
        </p:txBody>
      </p:sp>
      <p:cxnSp>
        <p:nvCxnSpPr>
          <p:cNvPr id="155" name="Google Shape;155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1"/>
          <p:cNvSpPr txBox="1"/>
          <p:nvPr/>
        </p:nvSpPr>
        <p:spPr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12.5 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Vulnerable time for pure ALOHA protocol</a:t>
            </a:r>
            <a:endParaRPr/>
          </a:p>
        </p:txBody>
      </p:sp>
      <p:cxnSp>
        <p:nvCxnSpPr>
          <p:cNvPr id="166" name="Google Shape;166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