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74" r:id="rId4"/>
    <p:sldId id="258" r:id="rId5"/>
    <p:sldId id="278" r:id="rId6"/>
    <p:sldId id="259" r:id="rId7"/>
    <p:sldId id="275" r:id="rId8"/>
    <p:sldId id="260" r:id="rId9"/>
    <p:sldId id="281" r:id="rId10"/>
    <p:sldId id="276" r:id="rId11"/>
    <p:sldId id="261" r:id="rId12"/>
    <p:sldId id="279" r:id="rId13"/>
    <p:sldId id="262" r:id="rId14"/>
    <p:sldId id="282" r:id="rId15"/>
    <p:sldId id="280" r:id="rId16"/>
    <p:sldId id="277"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21BFD-0F8B-44F8-9442-1167004DE5E6}" v="13" dt="2022-04-19T18:49:06.025"/>
    <p1510:client id="{3C9D1EAD-A141-459B-BF4E-B1C9928EBD2A}" v="439" dt="2022-04-19T20:29:23.020"/>
    <p1510:client id="{8E319540-11C9-4AA6-A69D-DB57997A6240}" v="7" dt="2022-04-20T15:04:27.337"/>
    <p1510:client id="{F4C1716C-CE29-4E7C-9148-762FFEC78210}" v="326" dt="2022-04-20T16:06:45.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0T16:25:00.165"/>
    </inkml:context>
    <inkml:brush xml:id="br0">
      <inkml:brushProperty name="width" value="0.1" units="cm"/>
      <inkml:brushProperty name="height" value="0.1" units="cm"/>
      <inkml:brushProperty name="color" value="#66CC00"/>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0T16:27:52.371"/>
    </inkml:context>
    <inkml:brush xml:id="br0">
      <inkml:brushProperty name="width" value="0.1" units="cm"/>
      <inkml:brushProperty name="height" value="0.1" units="cm"/>
      <inkml:brushProperty name="color" value="#66CC00"/>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0T16:27:59.172"/>
    </inkml:context>
    <inkml:brush xml:id="br0">
      <inkml:brushProperty name="width" value="0.1" units="cm"/>
      <inkml:brushProperty name="height" value="0.1" units="cm"/>
      <inkml:brushProperty name="color" value="#66CC00"/>
      <inkml:brushProperty name="ignorePressure" value="1"/>
    </inkml:brush>
  </inkml:definitions>
  <inkml:trace contextRef="#ctx0" brushRef="#br0">0 4191,'10916'-4190,"-11775"4519,825-316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0T16:28:26.503"/>
    </inkml:context>
    <inkml:brush xml:id="br0">
      <inkml:brushProperty name="width" value="0.1" units="cm"/>
      <inkml:brushProperty name="height" value="0.1" units="cm"/>
      <inkml:brushProperty name="color" value="#66CC00"/>
      <inkml:brushProperty name="ignorePressure" value="1"/>
    </inkml:brush>
  </inkml:definitions>
  <inkml:trace contextRef="#ctx0" brushRef="#br0">1 4516,'11763'-4516,"-12201"4685,404-157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0T16:28:28.573"/>
    </inkml:context>
    <inkml:brush xml:id="br0">
      <inkml:brushProperty name="width" value="0.1" units="cm"/>
      <inkml:brushProperty name="height" value="0.1" units="cm"/>
      <inkml:brushProperty name="color" value="#66CC00"/>
      <inkml:brushProperty name="ignorePressure" value="1"/>
    </inkml:brush>
  </inkml:definitions>
  <inkml:trace contextRef="#ctx0" brushRef="#br0">215 0,'-2'1,"-1"0,-5 2,-4 2,-5 1,-4 2,-8 3,-3 1,-1 1,1-1,6-2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0T16:29:15.580"/>
    </inkml:context>
    <inkml:brush xml:id="br0">
      <inkml:brushProperty name="width" value="0.1" units="cm"/>
      <inkml:brushProperty name="height" value="0.1" units="cm"/>
      <inkml:brushProperty name="color" value="#66CC00"/>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0T16:29:24.933"/>
    </inkml:context>
    <inkml:brush xml:id="br0">
      <inkml:brushProperty name="width" value="0.1" units="cm"/>
      <inkml:brushProperty name="height" value="0.1" units="cm"/>
      <inkml:brushProperty name="color" value="#66CC00"/>
      <inkml:brushProperty name="ignorePressure" value="1"/>
    </inkml:brush>
  </inkml:definitions>
  <inkml:trace contextRef="#ctx0" brushRef="#br0">2320 537,'-2303'-532,"2287"528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0T17:09:25.539"/>
    </inkml:context>
    <inkml:brush xml:id="br0">
      <inkml:brushProperty name="width" value="0.1" units="cm"/>
      <inkml:brushProperty name="height" value="0.1" units="cm"/>
      <inkml:brushProperty name="color" value="#66CC00"/>
      <inkml:brushProperty name="ignorePressure" value="1"/>
    </inkml:brush>
  </inkml:definitions>
  <inkml:trace contextRef="#ctx0" brushRef="#br0">1 4010,'4950'-4009,"-6216"5034,1241-1005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46283-4FE4-4B3F-A04C-60B55B519F26}" type="datetimeFigureOut">
              <a:rPr lang="en-IN" smtClean="0"/>
              <a:t>20-04-2022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28B8C-785A-4858-8BDC-F7D92520BBBA}" type="slidenum">
              <a:rPr lang="en-IN" smtClean="0"/>
              <a:t>‹#›</a:t>
            </a:fld>
            <a:endParaRPr lang="en-IN"/>
          </a:p>
        </p:txBody>
      </p:sp>
    </p:spTree>
    <p:extLst>
      <p:ext uri="{BB962C8B-B14F-4D97-AF65-F5344CB8AC3E}">
        <p14:creationId xmlns:p14="http://schemas.microsoft.com/office/powerpoint/2010/main" val="155399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328B8C-785A-4858-8BDC-F7D92520BBBA}" type="slidenum">
              <a:rPr lang="en-IN" smtClean="0"/>
              <a:t>10</a:t>
            </a:fld>
            <a:endParaRPr lang="en-IN"/>
          </a:p>
        </p:txBody>
      </p:sp>
    </p:spTree>
    <p:extLst>
      <p:ext uri="{BB962C8B-B14F-4D97-AF65-F5344CB8AC3E}">
        <p14:creationId xmlns:p14="http://schemas.microsoft.com/office/powerpoint/2010/main" val="311790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68629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76957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94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51454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68282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4/20/2022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71933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4/20/2022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04069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4/20/2022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10352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9795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4/20/2022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72774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4/20/2022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5988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4/20/2022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637574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customXml" Target="../ink/ink5.xml"/><Relationship Id="rId3" Type="http://schemas.openxmlformats.org/officeDocument/2006/relationships/image" Target="../media/image10.png"/><Relationship Id="rId7" Type="http://schemas.openxmlformats.org/officeDocument/2006/relationships/image" Target="../media/image19.png"/><Relationship Id="rId12" Type="http://schemas.openxmlformats.org/officeDocument/2006/relationships/image" Target="../media/image210.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customXml" Target="../ink/ink4.xml"/><Relationship Id="rId5" Type="http://schemas.openxmlformats.org/officeDocument/2006/relationships/image" Target="../media/image22.JPG"/><Relationship Id="rId15" Type="http://schemas.openxmlformats.org/officeDocument/2006/relationships/customXml" Target="../ink/ink6.xml"/><Relationship Id="rId10" Type="http://schemas.openxmlformats.org/officeDocument/2006/relationships/image" Target="../media/image20.png"/><Relationship Id="rId4" Type="http://schemas.openxmlformats.org/officeDocument/2006/relationships/image" Target="../media/image11.svg"/><Relationship Id="rId9" Type="http://schemas.openxmlformats.org/officeDocument/2006/relationships/customXml" Target="../ink/ink3.xml"/><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8.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1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1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cs typeface="Calibri Light"/>
              </a:rPr>
              <a:t>Compiler Design</a:t>
            </a:r>
            <a:endParaRPr lang="en-US" b="1"/>
          </a:p>
        </p:txBody>
      </p:sp>
      <p:sp>
        <p:nvSpPr>
          <p:cNvPr id="3" name="Subtitle 2"/>
          <p:cNvSpPr>
            <a:spLocks noGrp="1"/>
          </p:cNvSpPr>
          <p:nvPr>
            <p:ph type="subTitle" idx="1"/>
          </p:nvPr>
        </p:nvSpPr>
        <p:spPr/>
        <p:txBody>
          <a:bodyPr vert="horz" lIns="91440" tIns="45720" rIns="91440" bIns="45720" rtlCol="0" anchor="t">
            <a:normAutofit/>
          </a:bodyPr>
          <a:lstStyle/>
          <a:p>
            <a:r>
              <a:rPr lang="en-US" b="1">
                <a:cs typeface="Calibri"/>
              </a:rPr>
              <a:t>PROJECT  2</a:t>
            </a:r>
          </a:p>
        </p:txBody>
      </p:sp>
      <p:sp>
        <p:nvSpPr>
          <p:cNvPr id="6" name="TextBox 5">
            <a:extLst>
              <a:ext uri="{FF2B5EF4-FFF2-40B4-BE49-F238E27FC236}">
                <a16:creationId xmlns:a16="http://schemas.microsoft.com/office/drawing/2014/main" id="{63428455-D8A1-0C0E-10B8-4EFFCEEE76DE}"/>
              </a:ext>
            </a:extLst>
          </p:cNvPr>
          <p:cNvSpPr txBox="1"/>
          <p:nvPr/>
        </p:nvSpPr>
        <p:spPr>
          <a:xfrm>
            <a:off x="9311952" y="1607981"/>
            <a:ext cx="2884610"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Team Members</a:t>
            </a:r>
          </a:p>
          <a:p>
            <a:pPr algn="ctr"/>
            <a:endParaRPr lang="en-US" dirty="0"/>
          </a:p>
          <a:p>
            <a:pPr marL="285750" indent="-285750">
              <a:buFont typeface="Arial"/>
              <a:buChar char="•"/>
            </a:pPr>
            <a:r>
              <a:rPr lang="en-US" dirty="0" err="1">
                <a:ea typeface="+mn-lt"/>
                <a:cs typeface="+mn-lt"/>
              </a:rPr>
              <a:t>Arka</a:t>
            </a:r>
            <a:r>
              <a:rPr lang="en-US" dirty="0">
                <a:ea typeface="+mn-lt"/>
                <a:cs typeface="+mn-lt"/>
              </a:rPr>
              <a:t> </a:t>
            </a:r>
            <a:r>
              <a:rPr lang="en-US" dirty="0" err="1">
                <a:ea typeface="+mn-lt"/>
                <a:cs typeface="+mn-lt"/>
              </a:rPr>
              <a:t>Choudhuri</a:t>
            </a:r>
            <a:r>
              <a:rPr lang="en-US" dirty="0">
                <a:ea typeface="+mn-lt"/>
                <a:cs typeface="+mn-lt"/>
              </a:rPr>
              <a:t> - 63</a:t>
            </a:r>
          </a:p>
          <a:p>
            <a:pPr marL="285750" indent="-285750">
              <a:buFont typeface="Arial"/>
              <a:buChar char="•"/>
            </a:pPr>
            <a:r>
              <a:rPr lang="en-US" dirty="0">
                <a:ea typeface="+mn-lt"/>
                <a:cs typeface="+mn-lt"/>
              </a:rPr>
              <a:t>Avigyan Bhattacharya -71</a:t>
            </a:r>
          </a:p>
          <a:p>
            <a:pPr marL="285750" indent="-285750">
              <a:buFont typeface="Arial"/>
              <a:buChar char="•"/>
            </a:pPr>
            <a:r>
              <a:rPr lang="en-US" dirty="0"/>
              <a:t>Anirban Das - 77</a:t>
            </a:r>
          </a:p>
          <a:p>
            <a:pPr marL="285750" indent="-285750">
              <a:buFont typeface="Arial"/>
              <a:buChar char="•"/>
            </a:pPr>
            <a:r>
              <a:rPr lang="en-US" dirty="0" err="1">
                <a:ea typeface="+mn-lt"/>
                <a:cs typeface="+mn-lt"/>
              </a:rPr>
              <a:t>Ratul</a:t>
            </a:r>
            <a:r>
              <a:rPr lang="en-US" dirty="0">
                <a:ea typeface="+mn-lt"/>
                <a:cs typeface="+mn-lt"/>
              </a:rPr>
              <a:t> Chakraborty - 88</a:t>
            </a:r>
          </a:p>
        </p:txBody>
      </p:sp>
      <p:pic>
        <p:nvPicPr>
          <p:cNvPr id="7" name="Graphic 7" descr="Users with solid fill">
            <a:extLst>
              <a:ext uri="{FF2B5EF4-FFF2-40B4-BE49-F238E27FC236}">
                <a16:creationId xmlns:a16="http://schemas.microsoft.com/office/drawing/2014/main" id="{7B61F9E6-CFA7-DBA4-A397-8556A1BD75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96152" y="4238223"/>
            <a:ext cx="1526146" cy="151541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lstStyle/>
          <a:p>
            <a:r>
              <a:rPr lang="en-US" sz="4000" b="1" dirty="0"/>
              <a:t>Lexical </a:t>
            </a:r>
            <a:r>
              <a:rPr lang="en-US" sz="4000" b="1" dirty="0" err="1"/>
              <a:t>Analyser</a:t>
            </a:r>
            <a:br>
              <a:rPr lang="en-US" sz="4000" b="1" dirty="0"/>
            </a:br>
            <a:r>
              <a:rPr lang="en-US" sz="4000" b="1" dirty="0"/>
              <a:t>(Output)</a:t>
            </a:r>
            <a:br>
              <a:rPr lang="en-US" sz="4000" b="1" dirty="0"/>
            </a:br>
            <a:br>
              <a:rPr lang="en-US" b="1" dirty="0"/>
            </a:br>
            <a:br>
              <a:rPr lang="en-US" b="1" dirty="0"/>
            </a:br>
            <a:br>
              <a:rPr lang="en-US" b="1" dirty="0"/>
            </a:br>
            <a:endParaRPr lang="en-US" b="1" dirty="0"/>
          </a:p>
        </p:txBody>
      </p:sp>
      <p:pic>
        <p:nvPicPr>
          <p:cNvPr id="12" name="Graphic 12" descr="Puzzle pieces with solid fill">
            <a:extLst>
              <a:ext uri="{FF2B5EF4-FFF2-40B4-BE49-F238E27FC236}">
                <a16:creationId xmlns:a16="http://schemas.microsoft.com/office/drawing/2014/main" id="{2ED07085-2EAD-74CD-3FCA-337D0A71D5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25392" y="4474336"/>
            <a:ext cx="1451019"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 name="Content Placeholder 3">
            <a:extLst>
              <a:ext uri="{FF2B5EF4-FFF2-40B4-BE49-F238E27FC236}">
                <a16:creationId xmlns:a16="http://schemas.microsoft.com/office/drawing/2014/main" id="{62DEF988-7C38-4527-B31E-1EE5998D9E2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795168" y="140052"/>
            <a:ext cx="5158252" cy="6568751"/>
          </a:xfr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12F1BF4A-DD90-4705-A2BB-B642C889FD05}"/>
                  </a:ext>
                </a:extLst>
              </p14:cNvPr>
              <p14:cNvContentPartPr/>
              <p14:nvPr/>
            </p14:nvContentPartPr>
            <p14:xfrm>
              <a:off x="5038112" y="1138313"/>
              <a:ext cx="360" cy="360"/>
            </p14:xfrm>
          </p:contentPart>
        </mc:Choice>
        <mc:Fallback xmlns="">
          <p:pic>
            <p:nvPicPr>
              <p:cNvPr id="3" name="Ink 2">
                <a:extLst>
                  <a:ext uri="{FF2B5EF4-FFF2-40B4-BE49-F238E27FC236}">
                    <a16:creationId xmlns:a16="http://schemas.microsoft.com/office/drawing/2014/main" id="{12F1BF4A-DD90-4705-A2BB-B642C889FD05}"/>
                  </a:ext>
                </a:extLst>
              </p:cNvPr>
              <p:cNvPicPr/>
              <p:nvPr/>
            </p:nvPicPr>
            <p:blipFill>
              <a:blip r:embed="rId7"/>
              <a:stretch>
                <a:fillRect/>
              </a:stretch>
            </p:blipFill>
            <p:spPr>
              <a:xfrm>
                <a:off x="5020112" y="112031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02CCF97-835D-4A03-B1F1-AD991C492368}"/>
                  </a:ext>
                </a:extLst>
              </p14:cNvPr>
              <p14:cNvContentPartPr/>
              <p14:nvPr/>
            </p14:nvContentPartPr>
            <p14:xfrm>
              <a:off x="5777912" y="3067553"/>
              <a:ext cx="360" cy="360"/>
            </p14:xfrm>
          </p:contentPart>
        </mc:Choice>
        <mc:Fallback xmlns="">
          <p:pic>
            <p:nvPicPr>
              <p:cNvPr id="6" name="Ink 5">
                <a:extLst>
                  <a:ext uri="{FF2B5EF4-FFF2-40B4-BE49-F238E27FC236}">
                    <a16:creationId xmlns:a16="http://schemas.microsoft.com/office/drawing/2014/main" id="{102CCF97-835D-4A03-B1F1-AD991C492368}"/>
                  </a:ext>
                </a:extLst>
              </p:cNvPr>
              <p:cNvPicPr/>
              <p:nvPr/>
            </p:nvPicPr>
            <p:blipFill>
              <a:blip r:embed="rId7"/>
              <a:stretch>
                <a:fillRect/>
              </a:stretch>
            </p:blipFill>
            <p:spPr>
              <a:xfrm>
                <a:off x="5760272" y="304955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242DBC60-F225-4F69-8DA3-CDB4D806C19D}"/>
                  </a:ext>
                </a:extLst>
              </p14:cNvPr>
              <p14:cNvContentPartPr/>
              <p14:nvPr/>
            </p14:nvContentPartPr>
            <p14:xfrm>
              <a:off x="6331952" y="1346393"/>
              <a:ext cx="3929760" cy="1508760"/>
            </p14:xfrm>
          </p:contentPart>
        </mc:Choice>
        <mc:Fallback xmlns="">
          <p:pic>
            <p:nvPicPr>
              <p:cNvPr id="7" name="Ink 6">
                <a:extLst>
                  <a:ext uri="{FF2B5EF4-FFF2-40B4-BE49-F238E27FC236}">
                    <a16:creationId xmlns:a16="http://schemas.microsoft.com/office/drawing/2014/main" id="{242DBC60-F225-4F69-8DA3-CDB4D806C19D}"/>
                  </a:ext>
                </a:extLst>
              </p:cNvPr>
              <p:cNvPicPr/>
              <p:nvPr/>
            </p:nvPicPr>
            <p:blipFill>
              <a:blip r:embed="rId10"/>
              <a:stretch>
                <a:fillRect/>
              </a:stretch>
            </p:blipFill>
            <p:spPr>
              <a:xfrm>
                <a:off x="6313952" y="1328753"/>
                <a:ext cx="3965400" cy="1544400"/>
              </a:xfrm>
              <a:prstGeom prst="rect">
                <a:avLst/>
              </a:prstGeom>
            </p:spPr>
          </p:pic>
        </mc:Fallback>
      </mc:AlternateContent>
      <p:grpSp>
        <p:nvGrpSpPr>
          <p:cNvPr id="10" name="Group 9">
            <a:extLst>
              <a:ext uri="{FF2B5EF4-FFF2-40B4-BE49-F238E27FC236}">
                <a16:creationId xmlns:a16="http://schemas.microsoft.com/office/drawing/2014/main" id="{B3C82738-6C62-43CA-B99D-26C8274CE957}"/>
              </a:ext>
            </a:extLst>
          </p:cNvPr>
          <p:cNvGrpSpPr/>
          <p:nvPr/>
        </p:nvGrpSpPr>
        <p:grpSpPr>
          <a:xfrm>
            <a:off x="6245912" y="4045673"/>
            <a:ext cx="4242240" cy="1628280"/>
            <a:chOff x="6245912" y="4045673"/>
            <a:chExt cx="4242240" cy="1628280"/>
          </a:xfrm>
        </p:grpSpPr>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A52FBBCD-6662-47F5-A8DF-33C0B66046C0}"/>
                    </a:ext>
                  </a:extLst>
                </p14:cNvPr>
                <p14:cNvContentPartPr/>
                <p14:nvPr/>
              </p14:nvContentPartPr>
              <p14:xfrm>
                <a:off x="6245912" y="4048193"/>
                <a:ext cx="4235040" cy="1625760"/>
              </p14:xfrm>
            </p:contentPart>
          </mc:Choice>
          <mc:Fallback xmlns="">
            <p:pic>
              <p:nvPicPr>
                <p:cNvPr id="8" name="Ink 7">
                  <a:extLst>
                    <a:ext uri="{FF2B5EF4-FFF2-40B4-BE49-F238E27FC236}">
                      <a16:creationId xmlns:a16="http://schemas.microsoft.com/office/drawing/2014/main" id="{A52FBBCD-6662-47F5-A8DF-33C0B66046C0}"/>
                    </a:ext>
                  </a:extLst>
                </p:cNvPr>
                <p:cNvPicPr/>
                <p:nvPr/>
              </p:nvPicPr>
              <p:blipFill>
                <a:blip r:embed="rId12"/>
                <a:stretch>
                  <a:fillRect/>
                </a:stretch>
              </p:blipFill>
              <p:spPr>
                <a:xfrm>
                  <a:off x="6228272" y="4030193"/>
                  <a:ext cx="4270680" cy="166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AB1AFEE3-E77F-4262-8E58-D4F6F0A469CA}"/>
                    </a:ext>
                  </a:extLst>
                </p14:cNvPr>
                <p14:cNvContentPartPr/>
                <p14:nvPr/>
              </p14:nvContentPartPr>
              <p14:xfrm>
                <a:off x="10410392" y="4045673"/>
                <a:ext cx="77760" cy="29880"/>
              </p14:xfrm>
            </p:contentPart>
          </mc:Choice>
          <mc:Fallback xmlns="">
            <p:pic>
              <p:nvPicPr>
                <p:cNvPr id="9" name="Ink 8">
                  <a:extLst>
                    <a:ext uri="{FF2B5EF4-FFF2-40B4-BE49-F238E27FC236}">
                      <a16:creationId xmlns:a16="http://schemas.microsoft.com/office/drawing/2014/main" id="{AB1AFEE3-E77F-4262-8E58-D4F6F0A469CA}"/>
                    </a:ext>
                  </a:extLst>
                </p:cNvPr>
                <p:cNvPicPr/>
                <p:nvPr/>
              </p:nvPicPr>
              <p:blipFill>
                <a:blip r:embed="rId14"/>
                <a:stretch>
                  <a:fillRect/>
                </a:stretch>
              </p:blipFill>
              <p:spPr>
                <a:xfrm>
                  <a:off x="10392392" y="4027673"/>
                  <a:ext cx="113400" cy="65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2608444B-BC28-44FE-A133-7A51D96D76C2}"/>
                  </a:ext>
                </a:extLst>
              </p14:cNvPr>
              <p14:cNvContentPartPr/>
              <p14:nvPr/>
            </p14:nvContentPartPr>
            <p14:xfrm>
              <a:off x="5189672" y="2854793"/>
              <a:ext cx="360" cy="360"/>
            </p14:xfrm>
          </p:contentPart>
        </mc:Choice>
        <mc:Fallback xmlns="">
          <p:pic>
            <p:nvPicPr>
              <p:cNvPr id="11" name="Ink 10">
                <a:extLst>
                  <a:ext uri="{FF2B5EF4-FFF2-40B4-BE49-F238E27FC236}">
                    <a16:creationId xmlns:a16="http://schemas.microsoft.com/office/drawing/2014/main" id="{2608444B-BC28-44FE-A133-7A51D96D76C2}"/>
                  </a:ext>
                </a:extLst>
              </p:cNvPr>
              <p:cNvPicPr/>
              <p:nvPr/>
            </p:nvPicPr>
            <p:blipFill>
              <a:blip r:embed="rId7"/>
              <a:stretch>
                <a:fillRect/>
              </a:stretch>
            </p:blipFill>
            <p:spPr>
              <a:xfrm>
                <a:off x="5171672" y="283679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0F5E39CE-4492-4FC6-9100-DD30094618F1}"/>
                  </a:ext>
                </a:extLst>
              </p14:cNvPr>
              <p14:cNvContentPartPr/>
              <p14:nvPr/>
            </p14:nvContentPartPr>
            <p14:xfrm>
              <a:off x="4063592" y="2594513"/>
              <a:ext cx="835560" cy="193320"/>
            </p14:xfrm>
          </p:contentPart>
        </mc:Choice>
        <mc:Fallback xmlns="">
          <p:pic>
            <p:nvPicPr>
              <p:cNvPr id="14" name="Ink 13">
                <a:extLst>
                  <a:ext uri="{FF2B5EF4-FFF2-40B4-BE49-F238E27FC236}">
                    <a16:creationId xmlns:a16="http://schemas.microsoft.com/office/drawing/2014/main" id="{0F5E39CE-4492-4FC6-9100-DD30094618F1}"/>
                  </a:ext>
                </a:extLst>
              </p:cNvPr>
              <p:cNvPicPr/>
              <p:nvPr/>
            </p:nvPicPr>
            <p:blipFill>
              <a:blip r:embed="rId17"/>
              <a:stretch>
                <a:fillRect/>
              </a:stretch>
            </p:blipFill>
            <p:spPr>
              <a:xfrm>
                <a:off x="4045952" y="2576873"/>
                <a:ext cx="871200" cy="228960"/>
              </a:xfrm>
              <a:prstGeom prst="rect">
                <a:avLst/>
              </a:prstGeom>
            </p:spPr>
          </p:pic>
        </mc:Fallback>
      </mc:AlternateContent>
      <p:sp>
        <p:nvSpPr>
          <p:cNvPr id="15" name="TextBox 14">
            <a:extLst>
              <a:ext uri="{FF2B5EF4-FFF2-40B4-BE49-F238E27FC236}">
                <a16:creationId xmlns:a16="http://schemas.microsoft.com/office/drawing/2014/main" id="{2A073550-DB2F-44C0-BEF8-2FBE968EC8E6}"/>
              </a:ext>
            </a:extLst>
          </p:cNvPr>
          <p:cNvSpPr txBox="1"/>
          <p:nvPr/>
        </p:nvSpPr>
        <p:spPr>
          <a:xfrm>
            <a:off x="10261712" y="1138313"/>
            <a:ext cx="1432800" cy="369332"/>
          </a:xfrm>
          <a:prstGeom prst="rect">
            <a:avLst/>
          </a:prstGeom>
          <a:noFill/>
        </p:spPr>
        <p:txBody>
          <a:bodyPr wrap="square" rtlCol="0">
            <a:spAutoFit/>
          </a:bodyPr>
          <a:lstStyle/>
          <a:p>
            <a:r>
              <a:rPr lang="en-US" dirty="0"/>
              <a:t>Line number</a:t>
            </a:r>
            <a:endParaRPr lang="en-IN" dirty="0"/>
          </a:p>
        </p:txBody>
      </p:sp>
      <p:sp>
        <p:nvSpPr>
          <p:cNvPr id="16" name="TextBox 15">
            <a:extLst>
              <a:ext uri="{FF2B5EF4-FFF2-40B4-BE49-F238E27FC236}">
                <a16:creationId xmlns:a16="http://schemas.microsoft.com/office/drawing/2014/main" id="{0FCCF260-6A08-4F59-94FF-D8058D08C8DB}"/>
              </a:ext>
            </a:extLst>
          </p:cNvPr>
          <p:cNvSpPr txBox="1"/>
          <p:nvPr/>
        </p:nvSpPr>
        <p:spPr>
          <a:xfrm>
            <a:off x="10488152" y="3816220"/>
            <a:ext cx="1128459" cy="369332"/>
          </a:xfrm>
          <a:prstGeom prst="rect">
            <a:avLst/>
          </a:prstGeom>
          <a:noFill/>
        </p:spPr>
        <p:txBody>
          <a:bodyPr wrap="square" rtlCol="0">
            <a:spAutoFit/>
          </a:bodyPr>
          <a:lstStyle/>
          <a:p>
            <a:r>
              <a:rPr lang="en-US" dirty="0"/>
              <a:t>Tokens</a:t>
            </a:r>
          </a:p>
        </p:txBody>
      </p:sp>
      <p:sp>
        <p:nvSpPr>
          <p:cNvPr id="17" name="TextBox 16">
            <a:extLst>
              <a:ext uri="{FF2B5EF4-FFF2-40B4-BE49-F238E27FC236}">
                <a16:creationId xmlns:a16="http://schemas.microsoft.com/office/drawing/2014/main" id="{0E9F30B1-CB27-4662-8608-1890B8CB99F4}"/>
              </a:ext>
            </a:extLst>
          </p:cNvPr>
          <p:cNvSpPr txBox="1"/>
          <p:nvPr/>
        </p:nvSpPr>
        <p:spPr>
          <a:xfrm>
            <a:off x="3517641" y="2155371"/>
            <a:ext cx="1096817" cy="646331"/>
          </a:xfrm>
          <a:prstGeom prst="rect">
            <a:avLst/>
          </a:prstGeom>
          <a:noFill/>
        </p:spPr>
        <p:txBody>
          <a:bodyPr wrap="square" rtlCol="0">
            <a:spAutoFit/>
          </a:bodyPr>
          <a:lstStyle/>
          <a:p>
            <a:r>
              <a:rPr lang="en-US" dirty="0"/>
              <a:t>Token Class</a:t>
            </a:r>
            <a:endParaRPr lang="en-IN" dirty="0"/>
          </a:p>
        </p:txBody>
      </p:sp>
    </p:spTree>
    <p:extLst>
      <p:ext uri="{BB962C8B-B14F-4D97-AF65-F5344CB8AC3E}">
        <p14:creationId xmlns:p14="http://schemas.microsoft.com/office/powerpoint/2010/main" val="76325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lstStyle/>
          <a:p>
            <a:r>
              <a:rPr lang="en-US" sz="4000" b="1" dirty="0"/>
              <a:t>Symbol</a:t>
            </a:r>
            <a:br>
              <a:rPr lang="en-US" sz="4000" b="1" dirty="0"/>
            </a:br>
            <a:r>
              <a:rPr lang="en-US" sz="4000" b="1" dirty="0"/>
              <a:t>Table</a:t>
            </a:r>
            <a:br>
              <a:rPr lang="en-US" b="1" dirty="0"/>
            </a:br>
            <a:br>
              <a:rPr lang="en-US" b="1" dirty="0"/>
            </a:br>
            <a:br>
              <a:rPr lang="en-US" b="1" dirty="0"/>
            </a:br>
            <a:br>
              <a:rPr lang="en-US" b="1" dirty="0"/>
            </a:br>
            <a:endParaRPr lang="en-US" b="1" dirty="0"/>
          </a:p>
        </p:txBody>
      </p:sp>
      <p:pic>
        <p:nvPicPr>
          <p:cNvPr id="12" name="Graphic 12" descr="List">
            <a:extLst>
              <a:ext uri="{FF2B5EF4-FFF2-40B4-BE49-F238E27FC236}">
                <a16:creationId xmlns:a16="http://schemas.microsoft.com/office/drawing/2014/main" id="{2ED07085-2EAD-74CD-3FCA-337D0A71D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30758" y="4474336"/>
            <a:ext cx="1440287"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id="{E39EA2E7-5416-45CA-A45F-58E925F33E11}"/>
              </a:ext>
            </a:extLst>
          </p:cNvPr>
          <p:cNvSpPr txBox="1"/>
          <p:nvPr/>
        </p:nvSpPr>
        <p:spPr>
          <a:xfrm>
            <a:off x="3842658" y="1069937"/>
            <a:ext cx="7186126"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Designed Symbol Table using Multiple Hash Tables, implemented as a dynamic list of hash tables.</a:t>
            </a:r>
          </a:p>
          <a:p>
            <a:pPr marL="285750" indent="-285750">
              <a:buFont typeface="Arial" panose="020B0604020202020204" pitchFamily="34" charset="0"/>
              <a:buChar char="•"/>
            </a:pPr>
            <a:r>
              <a:rPr lang="en-US" sz="2000" b="1" dirty="0"/>
              <a:t>One hash table for each currently visible scope. </a:t>
            </a:r>
          </a:p>
          <a:p>
            <a:pPr marL="285750" indent="-285750">
              <a:buFont typeface="Arial" panose="020B0604020202020204" pitchFamily="34" charset="0"/>
              <a:buChar char="•"/>
            </a:pPr>
            <a:r>
              <a:rPr lang="en-US" sz="2000" b="1" dirty="0"/>
              <a:t>Whenever a token is inserted in the symbol table, the name of the id(identifier) is the key, and the values alongside consists of attributes - data type and the line number of usage. </a:t>
            </a:r>
          </a:p>
          <a:p>
            <a:pPr marL="285750" indent="-285750">
              <a:buFont typeface="Arial" panose="020B0604020202020204" pitchFamily="34" charset="0"/>
              <a:buChar char="•"/>
            </a:pPr>
            <a:r>
              <a:rPr lang="en-US" sz="2000" b="1" dirty="0"/>
              <a:t>During scanning, whenever it enters a new block of code, a new hash table is generated in the head of the list, and when it exits the block, the hash table in the head of the list is deleted and the symbol table of that scope is displayed in the terminal. </a:t>
            </a:r>
          </a:p>
          <a:p>
            <a:pPr marL="285750" indent="-285750">
              <a:buFont typeface="Arial" panose="020B0604020202020204" pitchFamily="34" charset="0"/>
              <a:buChar char="•"/>
            </a:pPr>
            <a:r>
              <a:rPr lang="en-US" sz="2000" b="1" dirty="0"/>
              <a:t>If it encounters an error(usage without declaration or in wrong scope), it breaks out of loop and gives us the line in which error has occurred.</a:t>
            </a:r>
            <a:endParaRPr lang="en-IN" sz="2000" b="1" dirty="0"/>
          </a:p>
        </p:txBody>
      </p:sp>
    </p:spTree>
    <p:extLst>
      <p:ext uri="{BB962C8B-B14F-4D97-AF65-F5344CB8AC3E}">
        <p14:creationId xmlns:p14="http://schemas.microsoft.com/office/powerpoint/2010/main" val="164356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lstStyle/>
          <a:p>
            <a:r>
              <a:rPr lang="en-US" sz="4000" b="1" dirty="0"/>
              <a:t>Symbol</a:t>
            </a:r>
            <a:br>
              <a:rPr lang="en-US" sz="4000" b="1" dirty="0"/>
            </a:br>
            <a:r>
              <a:rPr lang="en-US" sz="4000" b="1" dirty="0"/>
              <a:t>Table</a:t>
            </a:r>
            <a:br>
              <a:rPr lang="en-US" sz="4000" b="1" dirty="0"/>
            </a:br>
            <a:r>
              <a:rPr lang="en-US" sz="4000" b="1" dirty="0"/>
              <a:t>(Output)</a:t>
            </a:r>
            <a:br>
              <a:rPr lang="en-US" sz="4000" b="1" dirty="0"/>
            </a:br>
            <a:br>
              <a:rPr lang="en-US" b="1" dirty="0"/>
            </a:br>
            <a:br>
              <a:rPr lang="en-US" b="1" dirty="0"/>
            </a:br>
            <a:br>
              <a:rPr lang="en-US" b="1" dirty="0"/>
            </a:br>
            <a:endParaRPr lang="en-US" b="1" dirty="0"/>
          </a:p>
        </p:txBody>
      </p:sp>
      <p:pic>
        <p:nvPicPr>
          <p:cNvPr id="12" name="Graphic 12" descr="List">
            <a:extLst>
              <a:ext uri="{FF2B5EF4-FFF2-40B4-BE49-F238E27FC236}">
                <a16:creationId xmlns:a16="http://schemas.microsoft.com/office/drawing/2014/main" id="{2ED07085-2EAD-74CD-3FCA-337D0A71D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30758" y="4474336"/>
            <a:ext cx="1440287"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7" name="Picture 6">
            <a:extLst>
              <a:ext uri="{FF2B5EF4-FFF2-40B4-BE49-F238E27FC236}">
                <a16:creationId xmlns:a16="http://schemas.microsoft.com/office/drawing/2014/main" id="{50636B09-534D-43D7-9C39-4C8F543DF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965" y="1172609"/>
            <a:ext cx="8043899" cy="4503638"/>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3EBFAC00-53BA-438B-84F6-FAAFF27C2FC3}"/>
                  </a:ext>
                </a:extLst>
              </p14:cNvPr>
              <p14:cNvContentPartPr/>
              <p14:nvPr/>
            </p14:nvContentPartPr>
            <p14:xfrm>
              <a:off x="4638872" y="770393"/>
              <a:ext cx="1782720" cy="1443600"/>
            </p14:xfrm>
          </p:contentPart>
        </mc:Choice>
        <mc:Fallback xmlns="">
          <p:pic>
            <p:nvPicPr>
              <p:cNvPr id="8" name="Ink 7">
                <a:extLst>
                  <a:ext uri="{FF2B5EF4-FFF2-40B4-BE49-F238E27FC236}">
                    <a16:creationId xmlns:a16="http://schemas.microsoft.com/office/drawing/2014/main" id="{3EBFAC00-53BA-438B-84F6-FAAFF27C2FC3}"/>
                  </a:ext>
                </a:extLst>
              </p:cNvPr>
              <p:cNvPicPr/>
              <p:nvPr/>
            </p:nvPicPr>
            <p:blipFill>
              <a:blip r:embed="rId6"/>
              <a:stretch>
                <a:fillRect/>
              </a:stretch>
            </p:blipFill>
            <p:spPr>
              <a:xfrm>
                <a:off x="4621232" y="752753"/>
                <a:ext cx="1818360" cy="1479240"/>
              </a:xfrm>
              <a:prstGeom prst="rect">
                <a:avLst/>
              </a:prstGeom>
            </p:spPr>
          </p:pic>
        </mc:Fallback>
      </mc:AlternateContent>
      <p:sp>
        <p:nvSpPr>
          <p:cNvPr id="9" name="TextBox 8">
            <a:extLst>
              <a:ext uri="{FF2B5EF4-FFF2-40B4-BE49-F238E27FC236}">
                <a16:creationId xmlns:a16="http://schemas.microsoft.com/office/drawing/2014/main" id="{A4B88899-4AEB-4ACE-8EB8-48411FDD0B5E}"/>
              </a:ext>
            </a:extLst>
          </p:cNvPr>
          <p:cNvSpPr txBox="1"/>
          <p:nvPr/>
        </p:nvSpPr>
        <p:spPr>
          <a:xfrm>
            <a:off x="6505566" y="602169"/>
            <a:ext cx="4168653" cy="646331"/>
          </a:xfrm>
          <a:prstGeom prst="rect">
            <a:avLst/>
          </a:prstGeom>
          <a:noFill/>
        </p:spPr>
        <p:txBody>
          <a:bodyPr wrap="square" rtlCol="0">
            <a:spAutoFit/>
          </a:bodyPr>
          <a:lstStyle/>
          <a:p>
            <a:r>
              <a:rPr lang="en-US" dirty="0"/>
              <a:t>SELECT prints tokens that help in building the symbol table</a:t>
            </a:r>
            <a:endParaRPr lang="en-IN" dirty="0"/>
          </a:p>
        </p:txBody>
      </p:sp>
    </p:spTree>
    <p:extLst>
      <p:ext uri="{BB962C8B-B14F-4D97-AF65-F5344CB8AC3E}">
        <p14:creationId xmlns:p14="http://schemas.microsoft.com/office/powerpoint/2010/main" val="153707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lstStyle/>
          <a:p>
            <a:r>
              <a:rPr lang="en-US" sz="4000" b="1" dirty="0"/>
              <a:t>Bottom Up Parser</a:t>
            </a:r>
            <a:br>
              <a:rPr lang="en-US" b="1" dirty="0"/>
            </a:br>
            <a:br>
              <a:rPr lang="en-US" b="1" dirty="0"/>
            </a:br>
            <a:br>
              <a:rPr lang="en-US" b="1" dirty="0"/>
            </a:br>
            <a:br>
              <a:rPr lang="en-US" b="1" dirty="0"/>
            </a:br>
            <a:endParaRPr lang="en-US" b="1" dirty="0"/>
          </a:p>
        </p:txBody>
      </p:sp>
      <p:pic>
        <p:nvPicPr>
          <p:cNvPr id="12" name="Graphic 12" descr="Flowchart">
            <a:extLst>
              <a:ext uri="{FF2B5EF4-FFF2-40B4-BE49-F238E27FC236}">
                <a16:creationId xmlns:a16="http://schemas.microsoft.com/office/drawing/2014/main" id="{2ED07085-2EAD-74CD-3FCA-337D0A71D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30758" y="4474336"/>
            <a:ext cx="1440287"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Rectangle 2">
            <a:extLst>
              <a:ext uri="{FF2B5EF4-FFF2-40B4-BE49-F238E27FC236}">
                <a16:creationId xmlns:a16="http://schemas.microsoft.com/office/drawing/2014/main" id="{2360B988-B67F-43A9-B021-6A3172EB1279}"/>
              </a:ext>
            </a:extLst>
          </p:cNvPr>
          <p:cNvSpPr>
            <a:spLocks noGrp="1" noChangeArrowheads="1"/>
          </p:cNvSpPr>
          <p:nvPr>
            <p:ph idx="1"/>
          </p:nvPr>
        </p:nvSpPr>
        <p:spPr bwMode="auto">
          <a:xfrm>
            <a:off x="3545633" y="1870065"/>
            <a:ext cx="8257591"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cs typeface="Courier New" panose="02070309020205020404" pitchFamily="49" charset="0"/>
              </a:rPr>
              <a:t>The Bottom-up Parsing is done using the SLR parsing technique.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cs typeface="Courier New" panose="02070309020205020404" pitchFamily="49" charset="0"/>
              </a:rPr>
              <a:t>The program receives the tokens (from lexical </a:t>
            </a:r>
            <a:r>
              <a:rPr kumimoji="0" lang="en-US" altLang="en-US" b="1" i="0" u="none" strike="noStrike" cap="none" normalizeH="0" baseline="0" dirty="0" err="1">
                <a:ln>
                  <a:noFill/>
                </a:ln>
                <a:solidFill>
                  <a:srgbClr val="000000"/>
                </a:solidFill>
                <a:effectLst/>
                <a:cs typeface="Courier New" panose="02070309020205020404" pitchFamily="49" charset="0"/>
              </a:rPr>
              <a:t>analyser</a:t>
            </a:r>
            <a:r>
              <a:rPr kumimoji="0" lang="en-US" altLang="en-US" b="1" i="0" u="none" strike="noStrike" cap="none" normalizeH="0" baseline="0" dirty="0">
                <a:ln>
                  <a:noFill/>
                </a:ln>
                <a:solidFill>
                  <a:srgbClr val="000000"/>
                </a:solidFill>
                <a:effectLst/>
                <a:cs typeface="Courier New" panose="02070309020205020404" pitchFamily="49" charset="0"/>
              </a:rPr>
              <a:t>) and the grammar as input and:</a:t>
            </a:r>
          </a:p>
          <a:p>
            <a:pPr eaLnBrk="0" fontAlgn="base" hangingPunct="0">
              <a:lnSpc>
                <a:spcPct val="100000"/>
              </a:lnSpc>
              <a:spcBef>
                <a:spcPct val="0"/>
              </a:spcBef>
              <a:spcAft>
                <a:spcPct val="0"/>
              </a:spcAft>
              <a:buClrTx/>
            </a:pPr>
            <a:r>
              <a:rPr kumimoji="0" lang="en-US" altLang="en-US" b="1" i="0" u="none" strike="noStrike" cap="none" normalizeH="0" baseline="0" dirty="0">
                <a:ln>
                  <a:noFill/>
                </a:ln>
                <a:solidFill>
                  <a:schemeClr val="tx1"/>
                </a:solidFill>
                <a:effectLst/>
              </a:rPr>
              <a:t> generates the LR</a:t>
            </a:r>
            <a:r>
              <a:rPr kumimoji="0" lang="en-US" altLang="en-US" b="1" i="0" u="none" strike="noStrike" cap="none" normalizeH="0" baseline="0" dirty="0">
                <a:ln>
                  <a:noFill/>
                </a:ln>
                <a:solidFill>
                  <a:schemeClr val="tx1"/>
                </a:solidFill>
                <a:effectLst/>
                <a:latin typeface="Algerian" panose="04020705040A02060702" pitchFamily="82" charset="0"/>
              </a:rPr>
              <a:t>(0)</a:t>
            </a:r>
            <a:r>
              <a:rPr kumimoji="0" lang="en-US" altLang="en-US" b="1" i="0" u="none" strike="noStrike" cap="none" normalizeH="0" baseline="0" dirty="0">
                <a:ln>
                  <a:noFill/>
                </a:ln>
                <a:solidFill>
                  <a:schemeClr val="tx1"/>
                </a:solidFill>
                <a:effectLst/>
              </a:rPr>
              <a:t> item set with transitions</a:t>
            </a:r>
          </a:p>
          <a:p>
            <a:pPr eaLnBrk="0" fontAlgn="base" hangingPunct="0">
              <a:lnSpc>
                <a:spcPct val="100000"/>
              </a:lnSpc>
              <a:spcBef>
                <a:spcPct val="0"/>
              </a:spcBef>
              <a:spcAft>
                <a:spcPct val="0"/>
              </a:spcAft>
              <a:buClrTx/>
            </a:pPr>
            <a:r>
              <a:rPr kumimoji="0" lang="en-US" altLang="en-US" b="1" i="0" u="none" strike="noStrike" cap="none" normalizeH="0" baseline="0" dirty="0">
                <a:ln>
                  <a:noFill/>
                </a:ln>
                <a:solidFill>
                  <a:srgbClr val="000000"/>
                </a:solidFill>
                <a:effectLst/>
                <a:cs typeface="Courier New" panose="02070309020205020404" pitchFamily="49" charset="0"/>
              </a:rPr>
              <a:t>does the calculation of first and follow sets of the grammar</a:t>
            </a:r>
            <a:r>
              <a:rPr kumimoji="0" lang="en-US" altLang="en-US" b="1" i="0" u="none" strike="noStrike" cap="none" normalizeH="0" baseline="0" dirty="0">
                <a:ln>
                  <a:noFill/>
                </a:ln>
                <a:solidFill>
                  <a:schemeClr val="tx1"/>
                </a:solidFill>
                <a:effectLst/>
              </a:rPr>
              <a:t> </a:t>
            </a:r>
          </a:p>
          <a:p>
            <a:pPr eaLnBrk="0" fontAlgn="base" hangingPunct="0">
              <a:lnSpc>
                <a:spcPct val="100000"/>
              </a:lnSpc>
              <a:spcBef>
                <a:spcPct val="0"/>
              </a:spcBef>
              <a:spcAft>
                <a:spcPct val="0"/>
              </a:spcAft>
              <a:buClrTx/>
            </a:pPr>
            <a:r>
              <a:rPr kumimoji="0" lang="en-US" altLang="en-US" b="1" i="0" u="none" strike="noStrike" cap="none" normalizeH="0" baseline="0" dirty="0">
                <a:ln>
                  <a:noFill/>
                </a:ln>
                <a:solidFill>
                  <a:srgbClr val="000000"/>
                </a:solidFill>
                <a:effectLst/>
                <a:cs typeface="Courier New" panose="02070309020205020404" pitchFamily="49" charset="0"/>
              </a:rPr>
              <a:t>simulates the parsing process on the tokens</a:t>
            </a:r>
            <a:r>
              <a:rPr kumimoji="0" lang="en-US" altLang="en-US" b="1" i="0" u="none" strike="noStrike" cap="none" normalizeH="0" baseline="0" dirty="0">
                <a:ln>
                  <a:noFill/>
                </a:ln>
                <a:solidFill>
                  <a:schemeClr val="tx1"/>
                </a:solidFill>
                <a:effectLst/>
              </a:rPr>
              <a:t> </a:t>
            </a:r>
          </a:p>
          <a:p>
            <a:pPr eaLnBrk="0" fontAlgn="base" hangingPunct="0">
              <a:lnSpc>
                <a:spcPct val="100000"/>
              </a:lnSpc>
              <a:spcBef>
                <a:spcPct val="0"/>
              </a:spcBef>
              <a:spcAft>
                <a:spcPct val="0"/>
              </a:spcAft>
              <a:buClrTx/>
            </a:pPr>
            <a:r>
              <a:rPr kumimoji="0" lang="en-US" altLang="en-US" b="1" i="0" u="none" strike="noStrike" cap="none" normalizeH="0" baseline="0" dirty="0">
                <a:ln>
                  <a:noFill/>
                </a:ln>
                <a:solidFill>
                  <a:srgbClr val="000000"/>
                </a:solidFill>
                <a:effectLst/>
                <a:cs typeface="Courier New" panose="02070309020205020404" pitchFamily="49" charset="0"/>
              </a:rPr>
              <a:t>prints the resulting parse tree</a:t>
            </a:r>
            <a:r>
              <a:rPr kumimoji="0" lang="en-US" altLang="en-US" b="1" i="0" u="none" strike="noStrike" cap="none" normalizeH="0" baseline="0" dirty="0">
                <a:ln>
                  <a:noFill/>
                </a:ln>
                <a:solidFill>
                  <a:schemeClr val="tx1"/>
                </a:solidFill>
                <a:effectLst/>
              </a:rPr>
              <a:t> </a:t>
            </a:r>
          </a:p>
          <a:p>
            <a:pPr eaLnBrk="0" fontAlgn="base" hangingPunct="0">
              <a:lnSpc>
                <a:spcPct val="100000"/>
              </a:lnSpc>
              <a:spcBef>
                <a:spcPct val="0"/>
              </a:spcBef>
              <a:spcAft>
                <a:spcPct val="0"/>
              </a:spcAft>
              <a:buClrTx/>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6327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lstStyle/>
          <a:p>
            <a:r>
              <a:rPr lang="en-US" sz="4000" b="1" dirty="0"/>
              <a:t>FIRST and FOLLOW</a:t>
            </a:r>
            <a:br>
              <a:rPr lang="en-US" sz="4000" b="1" dirty="0"/>
            </a:br>
            <a:r>
              <a:rPr lang="en-US" sz="4000" b="1" dirty="0"/>
              <a:t>Set </a:t>
            </a:r>
            <a:br>
              <a:rPr lang="en-US" b="1" dirty="0"/>
            </a:br>
            <a:br>
              <a:rPr lang="en-US" b="1" dirty="0"/>
            </a:br>
            <a:br>
              <a:rPr lang="en-US" b="1" dirty="0"/>
            </a:br>
            <a:br>
              <a:rPr lang="en-US" b="1" dirty="0"/>
            </a:br>
            <a:endParaRPr lang="en-US" b="1" dirty="0"/>
          </a:p>
        </p:txBody>
      </p:sp>
      <p:pic>
        <p:nvPicPr>
          <p:cNvPr id="12" name="Graphic 12" descr="Connections">
            <a:extLst>
              <a:ext uri="{FF2B5EF4-FFF2-40B4-BE49-F238E27FC236}">
                <a16:creationId xmlns:a16="http://schemas.microsoft.com/office/drawing/2014/main" id="{2ED07085-2EAD-74CD-3FCA-337D0A71D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30758" y="4474336"/>
            <a:ext cx="1440287"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8" name="Picture 7">
            <a:extLst>
              <a:ext uri="{FF2B5EF4-FFF2-40B4-BE49-F238E27FC236}">
                <a16:creationId xmlns:a16="http://schemas.microsoft.com/office/drawing/2014/main" id="{56E6AE6C-8FC6-4450-942C-15E7DBACAD09}"/>
              </a:ext>
            </a:extLst>
          </p:cNvPr>
          <p:cNvPicPr>
            <a:picLocks noChangeAspect="1"/>
          </p:cNvPicPr>
          <p:nvPr/>
        </p:nvPicPr>
        <p:blipFill>
          <a:blip r:embed="rId4"/>
          <a:stretch>
            <a:fillRect/>
          </a:stretch>
        </p:blipFill>
        <p:spPr>
          <a:xfrm>
            <a:off x="3513839" y="1454239"/>
            <a:ext cx="2947482" cy="3949522"/>
          </a:xfrm>
          <a:prstGeom prst="rect">
            <a:avLst/>
          </a:prstGeom>
        </p:spPr>
      </p:pic>
      <p:pic>
        <p:nvPicPr>
          <p:cNvPr id="10" name="Picture 9">
            <a:extLst>
              <a:ext uri="{FF2B5EF4-FFF2-40B4-BE49-F238E27FC236}">
                <a16:creationId xmlns:a16="http://schemas.microsoft.com/office/drawing/2014/main" id="{14D87527-65DC-4A68-9456-D450CCC065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5939" y="1600849"/>
            <a:ext cx="5184788" cy="3647158"/>
          </a:xfrm>
          <a:prstGeom prst="rect">
            <a:avLst/>
          </a:prstGeom>
        </p:spPr>
      </p:pic>
    </p:spTree>
    <p:extLst>
      <p:ext uri="{BB962C8B-B14F-4D97-AF65-F5344CB8AC3E}">
        <p14:creationId xmlns:p14="http://schemas.microsoft.com/office/powerpoint/2010/main" val="331097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normAutofit/>
          </a:bodyPr>
          <a:lstStyle/>
          <a:p>
            <a:r>
              <a:rPr lang="en-US" sz="4000" b="1" dirty="0"/>
              <a:t>Bottom Up Parser</a:t>
            </a:r>
            <a:br>
              <a:rPr lang="en-US" sz="4000" b="1" dirty="0"/>
            </a:br>
            <a:r>
              <a:rPr lang="en-US" sz="4000" b="1" dirty="0"/>
              <a:t>(sample Item set)</a:t>
            </a:r>
            <a:br>
              <a:rPr lang="en-US" sz="4000" b="1" dirty="0"/>
            </a:br>
            <a:br>
              <a:rPr lang="en-US" b="1" dirty="0"/>
            </a:br>
            <a:br>
              <a:rPr lang="en-US" b="1" dirty="0"/>
            </a:br>
            <a:br>
              <a:rPr lang="en-US" b="1" dirty="0"/>
            </a:br>
            <a:endParaRPr lang="en-US" b="1" dirty="0"/>
          </a:p>
        </p:txBody>
      </p:sp>
      <p:pic>
        <p:nvPicPr>
          <p:cNvPr id="12" name="Graphic 12" descr="Flowchart">
            <a:extLst>
              <a:ext uri="{FF2B5EF4-FFF2-40B4-BE49-F238E27FC236}">
                <a16:creationId xmlns:a16="http://schemas.microsoft.com/office/drawing/2014/main" id="{2ED07085-2EAD-74CD-3FCA-337D0A71D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30758" y="4474336"/>
            <a:ext cx="1440287"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7" name="Picture 6">
            <a:extLst>
              <a:ext uri="{FF2B5EF4-FFF2-40B4-BE49-F238E27FC236}">
                <a16:creationId xmlns:a16="http://schemas.microsoft.com/office/drawing/2014/main" id="{E8607DD9-72BF-4767-AE0B-A472188BF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6721" y="1172836"/>
            <a:ext cx="7905387" cy="4601182"/>
          </a:xfrm>
          <a:prstGeom prst="rect">
            <a:avLst/>
          </a:prstGeom>
        </p:spPr>
      </p:pic>
    </p:spTree>
    <p:extLst>
      <p:ext uri="{BB962C8B-B14F-4D97-AF65-F5344CB8AC3E}">
        <p14:creationId xmlns:p14="http://schemas.microsoft.com/office/powerpoint/2010/main" val="182054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lstStyle/>
          <a:p>
            <a:r>
              <a:rPr lang="en-US" sz="4000" b="1" dirty="0"/>
              <a:t>Parse Tree Example</a:t>
            </a:r>
            <a:br>
              <a:rPr lang="en-US" b="1" dirty="0"/>
            </a:br>
            <a:br>
              <a:rPr lang="en-US" b="1" dirty="0"/>
            </a:br>
            <a:br>
              <a:rPr lang="en-US" b="1" dirty="0"/>
            </a:br>
            <a:br>
              <a:rPr lang="en-US" b="1" dirty="0"/>
            </a:br>
            <a:endParaRPr lang="en-US" b="1" dirty="0"/>
          </a:p>
        </p:txBody>
      </p:sp>
      <p:pic>
        <p:nvPicPr>
          <p:cNvPr id="12" name="Graphic 12" descr="Deciduous tree">
            <a:extLst>
              <a:ext uri="{FF2B5EF4-FFF2-40B4-BE49-F238E27FC236}">
                <a16:creationId xmlns:a16="http://schemas.microsoft.com/office/drawing/2014/main" id="{2ED07085-2EAD-74CD-3FCA-337D0A71D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30758" y="4474336"/>
            <a:ext cx="1440287"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 name="Content Placeholder 3">
            <a:extLst>
              <a:ext uri="{FF2B5EF4-FFF2-40B4-BE49-F238E27FC236}">
                <a16:creationId xmlns:a16="http://schemas.microsoft.com/office/drawing/2014/main" id="{12297E32-64F5-4480-8964-6C29F418BF4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8269" y="93429"/>
            <a:ext cx="7641772" cy="6563391"/>
          </a:xfrm>
        </p:spPr>
      </p:pic>
    </p:spTree>
    <p:extLst>
      <p:ext uri="{BB962C8B-B14F-4D97-AF65-F5344CB8AC3E}">
        <p14:creationId xmlns:p14="http://schemas.microsoft.com/office/powerpoint/2010/main" val="2365198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lstStyle/>
          <a:p>
            <a:br>
              <a:rPr lang="en-US" b="1" dirty="0"/>
            </a:br>
            <a:br>
              <a:rPr lang="en-US" b="1" dirty="0"/>
            </a:br>
            <a:br>
              <a:rPr lang="en-US" b="1" dirty="0"/>
            </a:br>
            <a:br>
              <a:rPr lang="en-US" b="1" dirty="0"/>
            </a:br>
            <a:endParaRPr lang="en-US" b="1" dirty="0"/>
          </a:p>
        </p:txBody>
      </p:sp>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7" name="Picture 6">
            <a:extLst>
              <a:ext uri="{FF2B5EF4-FFF2-40B4-BE49-F238E27FC236}">
                <a16:creationId xmlns:a16="http://schemas.microsoft.com/office/drawing/2014/main" id="{BD8CB905-0EE6-471C-9F3A-25183EC82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508976"/>
            <a:ext cx="5468262" cy="3629519"/>
          </a:xfrm>
          <a:prstGeom prst="rect">
            <a:avLst/>
          </a:prstGeom>
        </p:spPr>
      </p:pic>
      <p:pic>
        <p:nvPicPr>
          <p:cNvPr id="11" name="Picture 10">
            <a:extLst>
              <a:ext uri="{FF2B5EF4-FFF2-40B4-BE49-F238E27FC236}">
                <a16:creationId xmlns:a16="http://schemas.microsoft.com/office/drawing/2014/main" id="{431D386C-5F4B-427F-A7C0-75687074C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21854"/>
            <a:ext cx="3433665" cy="3003762"/>
          </a:xfrm>
          <a:prstGeom prst="rect">
            <a:avLst/>
          </a:prstGeom>
        </p:spPr>
      </p:pic>
    </p:spTree>
    <p:extLst>
      <p:ext uri="{BB962C8B-B14F-4D97-AF65-F5344CB8AC3E}">
        <p14:creationId xmlns:p14="http://schemas.microsoft.com/office/powerpoint/2010/main" val="48374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E2DF-3985-AB78-D46E-01889A560954}"/>
              </a:ext>
            </a:extLst>
          </p:cNvPr>
          <p:cNvSpPr>
            <a:spLocks noGrp="1"/>
          </p:cNvSpPr>
          <p:nvPr>
            <p:ph type="title"/>
          </p:nvPr>
        </p:nvSpPr>
        <p:spPr/>
        <p:txBody>
          <a:bodyPr/>
          <a:lstStyle/>
          <a:p>
            <a:r>
              <a:rPr lang="en-US" sz="4000" b="1" dirty="0"/>
              <a:t>Problem Statement</a:t>
            </a:r>
            <a:br>
              <a:rPr lang="en-US" b="1" dirty="0"/>
            </a:br>
            <a:br>
              <a:rPr lang="en-US" b="1" dirty="0"/>
            </a:br>
            <a:br>
              <a:rPr lang="en-US" b="1" dirty="0"/>
            </a:br>
            <a:br>
              <a:rPr lang="en-US" b="1" dirty="0"/>
            </a:br>
            <a:endParaRPr lang="en-US" b="1" dirty="0"/>
          </a:p>
        </p:txBody>
      </p:sp>
      <p:sp>
        <p:nvSpPr>
          <p:cNvPr id="3" name="Content Placeholder 2">
            <a:extLst>
              <a:ext uri="{FF2B5EF4-FFF2-40B4-BE49-F238E27FC236}">
                <a16:creationId xmlns:a16="http://schemas.microsoft.com/office/drawing/2014/main" id="{9DBD163F-B542-5399-4AD2-474A803598F7}"/>
              </a:ext>
            </a:extLst>
          </p:cNvPr>
          <p:cNvSpPr>
            <a:spLocks noGrp="1"/>
          </p:cNvSpPr>
          <p:nvPr>
            <p:ph idx="1"/>
          </p:nvPr>
        </p:nvSpPr>
        <p:spPr>
          <a:xfrm>
            <a:off x="3869268" y="660192"/>
            <a:ext cx="7315200" cy="5678725"/>
          </a:xfrm>
        </p:spPr>
        <p:txBody>
          <a:bodyPr vert="horz" lIns="91440" tIns="45720" rIns="91440" bIns="45720" rtlCol="0" anchor="ctr">
            <a:noAutofit/>
          </a:bodyPr>
          <a:lstStyle/>
          <a:p>
            <a:pPr marL="0" indent="0">
              <a:buNone/>
            </a:pPr>
            <a:r>
              <a:rPr lang="en-US" sz="1400" b="1" dirty="0">
                <a:ea typeface="+mn-lt"/>
                <a:cs typeface="+mn-lt"/>
              </a:rPr>
              <a:t>Consider a simple C-like language with:</a:t>
            </a:r>
            <a:endParaRPr lang="en-US" b="1" dirty="0"/>
          </a:p>
          <a:p>
            <a:pPr marL="0" indent="0">
              <a:buNone/>
            </a:pPr>
            <a:r>
              <a:rPr lang="en-US" sz="1400" b="1" dirty="0">
                <a:ea typeface="+mn-lt"/>
                <a:cs typeface="+mn-lt"/>
              </a:rPr>
              <a:t>Data Types: integer, real and character</a:t>
            </a:r>
            <a:endParaRPr lang="en-US" sz="1400" b="1" dirty="0"/>
          </a:p>
          <a:p>
            <a:pPr marL="0" indent="0">
              <a:buNone/>
            </a:pPr>
            <a:r>
              <a:rPr lang="en-US" sz="1400" b="1" dirty="0">
                <a:ea typeface="+mn-lt"/>
                <a:cs typeface="+mn-lt"/>
              </a:rPr>
              <a:t>Declaration statements: identifiers are declared in declaration statements as basic data types and may also be assigned constant values (integer of floating)</a:t>
            </a:r>
          </a:p>
          <a:p>
            <a:pPr marL="0" indent="0">
              <a:buNone/>
            </a:pPr>
            <a:r>
              <a:rPr lang="en-US" sz="1400" b="1" dirty="0">
                <a:ea typeface="+mn-lt"/>
                <a:cs typeface="+mn-lt"/>
              </a:rPr>
              <a:t>Condition constructs: if, then, else. Relational operators used in the if statement are &lt; (less than), &gt; (greater than), == (equal) and != (not equal). Example: </a:t>
            </a:r>
          </a:p>
          <a:p>
            <a:pPr marL="0" indent="0">
              <a:buNone/>
            </a:pPr>
            <a:r>
              <a:rPr lang="en-US" sz="1400" b="1" dirty="0">
                <a:ea typeface="+mn-lt"/>
                <a:cs typeface="+mn-lt"/>
              </a:rPr>
              <a:t>             if(a&lt;10) then a=a*a; else a-a/2;</a:t>
            </a:r>
            <a:endParaRPr lang="en-US" sz="1400" b="1" dirty="0"/>
          </a:p>
          <a:p>
            <a:pPr marL="0" indent="0">
              <a:buNone/>
            </a:pPr>
            <a:r>
              <a:rPr lang="en-US" sz="1400" b="1" dirty="0">
                <a:ea typeface="+mn-lt"/>
                <a:cs typeface="+mn-lt"/>
              </a:rPr>
              <a:t>Nested statements are supported. There may be if statement without else statement. </a:t>
            </a:r>
          </a:p>
          <a:p>
            <a:pPr marL="0" indent="0">
              <a:buNone/>
            </a:pPr>
            <a:r>
              <a:rPr lang="en-US" sz="1400" b="1" dirty="0">
                <a:ea typeface="+mn-lt"/>
                <a:cs typeface="+mn-lt"/>
              </a:rPr>
              <a:t>Assignments to the variables are performed using the input/output constructs: </a:t>
            </a:r>
          </a:p>
          <a:p>
            <a:pPr marL="0" indent="0">
              <a:buNone/>
            </a:pPr>
            <a:r>
              <a:rPr lang="en-US" sz="1400" b="1" dirty="0">
                <a:ea typeface="+mn-lt"/>
                <a:cs typeface="+mn-lt"/>
              </a:rPr>
              <a:t>            </a:t>
            </a:r>
            <a:r>
              <a:rPr lang="en-US" sz="1400" b="1" dirty="0" err="1">
                <a:ea typeface="+mn-lt"/>
                <a:cs typeface="+mn-lt"/>
              </a:rPr>
              <a:t>cin</a:t>
            </a:r>
            <a:r>
              <a:rPr lang="en-US" sz="1400" b="1" dirty="0">
                <a:ea typeface="+mn-lt"/>
                <a:cs typeface="+mn-lt"/>
              </a:rPr>
              <a:t> &gt;&gt; x - Read into variable x.</a:t>
            </a:r>
          </a:p>
          <a:p>
            <a:pPr marL="0" indent="0">
              <a:buNone/>
            </a:pPr>
            <a:r>
              <a:rPr lang="en-US" sz="1400" b="1" dirty="0">
                <a:ea typeface="+mn-lt"/>
                <a:cs typeface="+mn-lt"/>
              </a:rPr>
              <a:t>            </a:t>
            </a:r>
            <a:r>
              <a:rPr lang="en-US" sz="1400" b="1" dirty="0" err="1">
                <a:ea typeface="+mn-lt"/>
                <a:cs typeface="+mn-lt"/>
              </a:rPr>
              <a:t>cout</a:t>
            </a:r>
            <a:r>
              <a:rPr lang="en-US" sz="1400" b="1" dirty="0">
                <a:ea typeface="+mn-lt"/>
                <a:cs typeface="+mn-lt"/>
              </a:rPr>
              <a:t> &lt;&lt; x - Write variable x to output.</a:t>
            </a:r>
            <a:endParaRPr lang="en-US" sz="1400" b="1" dirty="0"/>
          </a:p>
          <a:p>
            <a:pPr marL="0" indent="0">
              <a:buNone/>
            </a:pPr>
            <a:r>
              <a:rPr lang="en-US" sz="1400" b="1" dirty="0">
                <a:ea typeface="+mn-lt"/>
                <a:cs typeface="+mn-lt"/>
              </a:rPr>
              <a:t>Arithmetic operators ... %) and assignment operator = are supported</a:t>
            </a:r>
            <a:endParaRPr lang="en-US" sz="1400" b="1" dirty="0"/>
          </a:p>
          <a:p>
            <a:pPr marL="0" indent="0">
              <a:buNone/>
            </a:pPr>
            <a:r>
              <a:rPr lang="en-US" sz="1400" b="1" dirty="0">
                <a:ea typeface="+mn-lt"/>
                <a:cs typeface="+mn-lt"/>
              </a:rPr>
              <a:t>Only function is main(), there is no other function. The main() function does not contain arguments and no return statements.</a:t>
            </a:r>
            <a:endParaRPr lang="en-US" sz="1400" b="1" dirty="0"/>
          </a:p>
          <a:p>
            <a:pPr marL="0" indent="0">
              <a:buNone/>
            </a:pPr>
            <a:r>
              <a:rPr lang="en-US" sz="1400" b="1" dirty="0">
                <a:ea typeface="+mn-lt"/>
                <a:cs typeface="+mn-lt"/>
              </a:rPr>
              <a:t>Part I - Construct a CFG for this language.</a:t>
            </a:r>
            <a:endParaRPr lang="en-US" sz="1400" b="1" dirty="0"/>
          </a:p>
          <a:p>
            <a:pPr marL="0" indent="0">
              <a:buNone/>
            </a:pPr>
            <a:r>
              <a:rPr lang="en-US" sz="1400" b="1" dirty="0">
                <a:ea typeface="+mn-lt"/>
                <a:cs typeface="+mn-lt"/>
              </a:rPr>
              <a:t>Part II -  Write a lexical </a:t>
            </a:r>
            <a:r>
              <a:rPr lang="en-US" sz="1400" b="1" dirty="0" err="1">
                <a:ea typeface="+mn-lt"/>
                <a:cs typeface="+mn-lt"/>
              </a:rPr>
              <a:t>analyser</a:t>
            </a:r>
            <a:r>
              <a:rPr lang="en-US" sz="1400" b="1" dirty="0">
                <a:ea typeface="+mn-lt"/>
                <a:cs typeface="+mn-lt"/>
              </a:rPr>
              <a:t> to scan the stream of characters from a program written in the above language and generate stream of tokens. </a:t>
            </a:r>
          </a:p>
          <a:p>
            <a:pPr marL="0" indent="0">
              <a:buNone/>
            </a:pPr>
            <a:r>
              <a:rPr lang="en-US" sz="1400" b="1" dirty="0">
                <a:ea typeface="+mn-lt"/>
                <a:cs typeface="+mn-lt"/>
              </a:rPr>
              <a:t>Part III Maintain a symbol table with appropriate data structures.</a:t>
            </a:r>
          </a:p>
          <a:p>
            <a:pPr marL="0" indent="0">
              <a:buNone/>
            </a:pPr>
            <a:r>
              <a:rPr lang="en-US" sz="1400" b="1" dirty="0">
                <a:ea typeface="+mn-lt"/>
                <a:cs typeface="+mn-lt"/>
              </a:rPr>
              <a:t>Part IV Write a bottom-up parser for this language (modules include Item-set construction, computation of FOLLOW, parsing table construction and parsing).</a:t>
            </a:r>
            <a:endParaRPr lang="en-US" sz="1400" b="1" dirty="0"/>
          </a:p>
        </p:txBody>
      </p:sp>
      <p:pic>
        <p:nvPicPr>
          <p:cNvPr id="4" name="Graphic 4" descr="An open book">
            <a:extLst>
              <a:ext uri="{FF2B5EF4-FFF2-40B4-BE49-F238E27FC236}">
                <a16:creationId xmlns:a16="http://schemas.microsoft.com/office/drawing/2014/main" id="{1BCC7E1A-2BEE-F54E-6498-84384EDC5A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4226" y="4115873"/>
            <a:ext cx="2125015" cy="2125014"/>
          </a:xfrm>
          <a:prstGeom prst="rect">
            <a:avLst/>
          </a:prstGeom>
        </p:spPr>
      </p:pic>
    </p:spTree>
    <p:extLst>
      <p:ext uri="{BB962C8B-B14F-4D97-AF65-F5344CB8AC3E}">
        <p14:creationId xmlns:p14="http://schemas.microsoft.com/office/powerpoint/2010/main" val="81735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A51D-2727-189A-DEF7-E27648BD529D}"/>
              </a:ext>
            </a:extLst>
          </p:cNvPr>
          <p:cNvSpPr>
            <a:spLocks noGrp="1"/>
          </p:cNvSpPr>
          <p:nvPr>
            <p:ph type="title"/>
          </p:nvPr>
        </p:nvSpPr>
        <p:spPr/>
        <p:txBody>
          <a:bodyPr/>
          <a:lstStyle/>
          <a:p>
            <a:r>
              <a:rPr lang="en-US" sz="4000" b="1" dirty="0"/>
              <a:t>File Tree Structure</a:t>
            </a:r>
            <a:br>
              <a:rPr lang="en-US" b="1" dirty="0"/>
            </a:br>
            <a:br>
              <a:rPr lang="en-US" b="1" dirty="0"/>
            </a:br>
            <a:br>
              <a:rPr lang="en-US" b="1" dirty="0"/>
            </a:br>
            <a:br>
              <a:rPr lang="en-US" b="1" dirty="0"/>
            </a:br>
            <a:endParaRPr lang="en-US" b="1" dirty="0"/>
          </a:p>
        </p:txBody>
      </p:sp>
      <p:pic>
        <p:nvPicPr>
          <p:cNvPr id="16" name="Graphic 16" descr="Pie chart with solid fill">
            <a:extLst>
              <a:ext uri="{FF2B5EF4-FFF2-40B4-BE49-F238E27FC236}">
                <a16:creationId xmlns:a16="http://schemas.microsoft.com/office/drawing/2014/main" id="{8575C6A2-D5AE-CCC0-911F-8E215B42B93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011491" y="4705233"/>
            <a:ext cx="1075385" cy="1075385"/>
          </a:xfrm>
        </p:spPr>
      </p:pic>
      <p:sp>
        <p:nvSpPr>
          <p:cNvPr id="3" name="TextBox 2">
            <a:extLst>
              <a:ext uri="{FF2B5EF4-FFF2-40B4-BE49-F238E27FC236}">
                <a16:creationId xmlns:a16="http://schemas.microsoft.com/office/drawing/2014/main" id="{F5BF99A9-A86C-4C28-A02C-8E2AD1C572CE}"/>
              </a:ext>
            </a:extLst>
          </p:cNvPr>
          <p:cNvSpPr txBox="1"/>
          <p:nvPr/>
        </p:nvSpPr>
        <p:spPr>
          <a:xfrm>
            <a:off x="3775148" y="461067"/>
            <a:ext cx="7850794" cy="6186309"/>
          </a:xfrm>
          <a:prstGeom prst="rect">
            <a:avLst/>
          </a:prstGeom>
          <a:noFill/>
        </p:spPr>
        <p:txBody>
          <a:bodyPr wrap="square" rtlCol="0">
            <a:spAutoFit/>
          </a:bodyPr>
          <a:lstStyle/>
          <a:p>
            <a:pPr rtl="0">
              <a:spcBef>
                <a:spcPts val="0"/>
              </a:spcBef>
              <a:spcAft>
                <a:spcPts val="0"/>
              </a:spcAft>
            </a:pPr>
            <a:r>
              <a:rPr lang="en-IN" sz="1200" b="1" i="0" u="none" strike="noStrike" dirty="0">
                <a:solidFill>
                  <a:srgbClr val="000000"/>
                </a:solidFill>
                <a:effectLst/>
                <a:latin typeface="Consolas" panose="020B0609020204030204" pitchFamily="49" charset="0"/>
              </a:rPr>
              <a:t>├── DFA</a:t>
            </a:r>
          </a:p>
          <a:p>
            <a:pPr rtl="0">
              <a:spcBef>
                <a:spcPts val="0"/>
              </a:spcBef>
              <a:spcAft>
                <a:spcPts val="0"/>
              </a:spcAft>
            </a:pPr>
            <a:r>
              <a:rPr lang="en-IN" sz="1200" b="1" i="0" u="none" strike="noStrike" dirty="0">
                <a:solidFill>
                  <a:srgbClr val="0000FF"/>
                </a:solidFill>
                <a:effectLst/>
                <a:latin typeface="Consolas" panose="020B0609020204030204" pitchFamily="49" charset="0"/>
              </a:rPr>
              <a:t> - Lexical Analyzer implementation to extract, detect and classify tokens</a:t>
            </a:r>
            <a:endParaRPr lang="en-IN" sz="1200" b="1" i="0" u="none" strike="noStrike" dirty="0">
              <a:solidFill>
                <a:srgbClr val="000000"/>
              </a:solidFill>
              <a:effectLst/>
              <a:latin typeface="Consolas" panose="020B0609020204030204" pitchFamily="49" charset="0"/>
            </a:endParaRPr>
          </a:p>
          <a:p>
            <a:r>
              <a:rPr lang="en-IN" sz="1200" b="1" dirty="0">
                <a:solidFill>
                  <a:srgbClr val="000000"/>
                </a:solidFill>
                <a:latin typeface="Consolas" panose="020B0609020204030204" pitchFamily="49" charset="0"/>
              </a:rPr>
              <a:t>  </a:t>
            </a:r>
            <a:r>
              <a:rPr lang="en-IN" sz="1200" b="1" i="0" u="none" strike="noStrike" dirty="0">
                <a:solidFill>
                  <a:srgbClr val="000000"/>
                </a:solidFill>
                <a:effectLst/>
                <a:latin typeface="Consolas" panose="020B0609020204030204" pitchFamily="49" charset="0"/>
              </a:rPr>
              <a:t>├── analyser.cpp</a:t>
            </a:r>
          </a:p>
          <a:p>
            <a:r>
              <a:rPr lang="en-IN" sz="1200" b="1" i="0" u="none" strike="noStrike" dirty="0">
                <a:solidFill>
                  <a:srgbClr val="0000FF"/>
                </a:solidFill>
                <a:effectLst/>
                <a:latin typeface="Consolas" panose="020B0609020204030204" pitchFamily="49" charset="0"/>
              </a:rPr>
              <a:t>   - main function giving the output</a:t>
            </a:r>
            <a:endParaRPr lang="en-IN" sz="1200" b="1" i="0" u="none" strike="noStrike" dirty="0">
              <a:solidFill>
                <a:srgbClr val="000000"/>
              </a:solidFill>
              <a:effectLst/>
              <a:latin typeface="Consolas" panose="020B0609020204030204" pitchFamily="49" charset="0"/>
            </a:endParaRPr>
          </a:p>
          <a:p>
            <a:r>
              <a:rPr lang="en-IN" sz="1200" b="1" i="0" u="none" strike="noStrike" dirty="0">
                <a:solidFill>
                  <a:srgbClr val="000000"/>
                </a:solidFill>
                <a:effectLst/>
                <a:latin typeface="Consolas" panose="020B0609020204030204" pitchFamily="49" charset="0"/>
              </a:rPr>
              <a:t>  ├── </a:t>
            </a:r>
            <a:r>
              <a:rPr lang="en-IN" sz="1200" b="1" i="0" u="none" strike="noStrike" dirty="0" err="1">
                <a:solidFill>
                  <a:srgbClr val="000000"/>
                </a:solidFill>
                <a:effectLst/>
                <a:latin typeface="Consolas" panose="020B0609020204030204" pitchFamily="49" charset="0"/>
              </a:rPr>
              <a:t>dfa.h</a:t>
            </a:r>
            <a:r>
              <a:rPr lang="en-IN" sz="1200" b="1" i="0" u="none" strike="noStrike" dirty="0">
                <a:solidFill>
                  <a:srgbClr val="000000"/>
                </a:solidFill>
                <a:effectLst/>
                <a:latin typeface="Consolas" panose="020B0609020204030204" pitchFamily="49" charset="0"/>
              </a:rPr>
              <a:t> </a:t>
            </a:r>
          </a:p>
          <a:p>
            <a:r>
              <a:rPr lang="en-IN" sz="1200" b="1" i="0" u="none" strike="noStrike" dirty="0">
                <a:solidFill>
                  <a:srgbClr val="000000"/>
                </a:solidFill>
                <a:effectLst/>
                <a:latin typeface="Consolas" panose="020B0609020204030204" pitchFamily="49" charset="0"/>
              </a:rPr>
              <a:t>  ├── </a:t>
            </a:r>
            <a:r>
              <a:rPr lang="en-IN" sz="1200" b="1" i="0" u="none" strike="noStrike" dirty="0" err="1">
                <a:solidFill>
                  <a:srgbClr val="000000"/>
                </a:solidFill>
                <a:effectLst/>
                <a:latin typeface="Consolas" panose="020B0609020204030204" pitchFamily="49" charset="0"/>
              </a:rPr>
              <a:t>dfa_initiator.h</a:t>
            </a:r>
            <a:r>
              <a:rPr lang="en-IN" sz="1200" b="1" i="0" u="none" strike="noStrike" dirty="0">
                <a:solidFill>
                  <a:srgbClr val="000000"/>
                </a:solidFill>
                <a:effectLst/>
                <a:latin typeface="Consolas" panose="020B0609020204030204" pitchFamily="49" charset="0"/>
              </a:rPr>
              <a:t> </a:t>
            </a:r>
          </a:p>
          <a:p>
            <a:r>
              <a:rPr lang="en-IN" sz="1200" b="1" dirty="0">
                <a:solidFill>
                  <a:srgbClr val="000000"/>
                </a:solidFill>
                <a:latin typeface="Consolas" panose="020B0609020204030204" pitchFamily="49" charset="0"/>
              </a:rPr>
              <a:t>   </a:t>
            </a:r>
            <a:r>
              <a:rPr lang="en-IN" sz="1200" b="1" i="0" u="none" strike="noStrike" dirty="0">
                <a:solidFill>
                  <a:srgbClr val="0000FF"/>
                </a:solidFill>
                <a:effectLst/>
                <a:latin typeface="Consolas" panose="020B0609020204030204" pitchFamily="49" charset="0"/>
              </a:rPr>
              <a:t>- helper header files for </a:t>
            </a:r>
            <a:r>
              <a:rPr lang="en-IN" sz="1200" b="1" i="0" u="none" strike="noStrike" dirty="0" err="1">
                <a:solidFill>
                  <a:srgbClr val="0000FF"/>
                </a:solidFill>
                <a:effectLst/>
                <a:latin typeface="Consolas" panose="020B0609020204030204" pitchFamily="49" charset="0"/>
              </a:rPr>
              <a:t>dfa</a:t>
            </a:r>
            <a:r>
              <a:rPr lang="en-IN" sz="1200" b="1" i="0" u="none" strike="noStrike" dirty="0">
                <a:solidFill>
                  <a:srgbClr val="0000FF"/>
                </a:solidFill>
                <a:effectLst/>
                <a:latin typeface="Consolas" panose="020B0609020204030204" pitchFamily="49" charset="0"/>
              </a:rPr>
              <a:t> </a:t>
            </a:r>
            <a:endParaRPr lang="en-IN" sz="1200" b="1" i="0" u="none" strike="noStrike" dirty="0">
              <a:solidFill>
                <a:srgbClr val="000000"/>
              </a:solidFill>
              <a:effectLst/>
              <a:latin typeface="Consolas" panose="020B0609020204030204" pitchFamily="49" charset="0"/>
            </a:endParaRPr>
          </a:p>
          <a:p>
            <a:r>
              <a:rPr lang="en-IN" sz="1200" b="1" i="0" u="none" strike="noStrike" dirty="0">
                <a:solidFill>
                  <a:srgbClr val="000000"/>
                </a:solidFill>
                <a:effectLst/>
                <a:latin typeface="Consolas" panose="020B0609020204030204" pitchFamily="49" charset="0"/>
              </a:rPr>
              <a:t>  ├── input.txt</a:t>
            </a:r>
          </a:p>
          <a:p>
            <a:r>
              <a:rPr lang="en-IN" sz="1200" b="1" i="0" u="none" strike="noStrike" dirty="0">
                <a:solidFill>
                  <a:srgbClr val="0000FF"/>
                </a:solidFill>
                <a:effectLst/>
                <a:latin typeface="Consolas" panose="020B0609020204030204" pitchFamily="49" charset="0"/>
              </a:rPr>
              <a:t>   - input code of C-like language</a:t>
            </a:r>
            <a:endParaRPr lang="en-IN" sz="1200" b="1" dirty="0">
              <a:solidFill>
                <a:srgbClr val="000000"/>
              </a:solidFill>
              <a:latin typeface="Consolas" panose="020B0609020204030204" pitchFamily="49" charset="0"/>
            </a:endParaRPr>
          </a:p>
          <a:p>
            <a:r>
              <a:rPr lang="en-IN" sz="1200" b="1" i="0" u="none" strike="noStrike" dirty="0">
                <a:solidFill>
                  <a:srgbClr val="000000"/>
                </a:solidFill>
                <a:effectLst/>
                <a:latin typeface="Consolas" panose="020B0609020204030204" pitchFamily="49" charset="0"/>
              </a:rPr>
              <a:t>  ├── output.txt</a:t>
            </a:r>
          </a:p>
          <a:p>
            <a:r>
              <a:rPr lang="en-IN" sz="1200" b="1" i="0" u="none" strike="noStrike" dirty="0">
                <a:solidFill>
                  <a:srgbClr val="0000FF"/>
                </a:solidFill>
                <a:effectLst/>
                <a:latin typeface="Consolas" panose="020B0609020204030204" pitchFamily="49" charset="0"/>
              </a:rPr>
              <a:t>   - output of all the tokens </a:t>
            </a:r>
            <a:endParaRPr lang="en-IN" sz="1200" b="1" i="0" u="none" strike="noStrike" dirty="0">
              <a:solidFill>
                <a:srgbClr val="000000"/>
              </a:solidFill>
              <a:effectLst/>
              <a:latin typeface="Consolas" panose="020B0609020204030204" pitchFamily="49" charset="0"/>
            </a:endParaRPr>
          </a:p>
          <a:p>
            <a:r>
              <a:rPr lang="en-IN" sz="1200" b="1" i="0" u="none" strike="noStrike" dirty="0">
                <a:solidFill>
                  <a:srgbClr val="000000"/>
                </a:solidFill>
                <a:effectLst/>
                <a:latin typeface="Consolas" panose="020B0609020204030204" pitchFamily="49" charset="0"/>
              </a:rPr>
              <a:t> </a:t>
            </a:r>
          </a:p>
          <a:p>
            <a:r>
              <a:rPr lang="en-IN" sz="1200" b="1" i="0" u="none" strike="noStrike" dirty="0">
                <a:solidFill>
                  <a:srgbClr val="000000"/>
                </a:solidFill>
                <a:effectLst/>
                <a:latin typeface="Consolas" panose="020B0609020204030204" pitchFamily="49" charset="0"/>
              </a:rPr>
              <a:t>├── SYMBOLTAB</a:t>
            </a:r>
          </a:p>
          <a:p>
            <a:r>
              <a:rPr lang="en-IN" sz="1200" b="1" dirty="0">
                <a:solidFill>
                  <a:srgbClr val="000000"/>
                </a:solidFill>
                <a:latin typeface="Consolas" panose="020B0609020204030204" pitchFamily="49" charset="0"/>
              </a:rPr>
              <a:t>  </a:t>
            </a:r>
            <a:r>
              <a:rPr lang="en-IN" sz="1200" b="1" i="0" u="none" strike="noStrike" dirty="0">
                <a:solidFill>
                  <a:srgbClr val="000000"/>
                </a:solidFill>
                <a:effectLst/>
                <a:latin typeface="Consolas" panose="020B0609020204030204" pitchFamily="49" charset="0"/>
              </a:rPr>
              <a:t>├── symtab.cpp </a:t>
            </a:r>
          </a:p>
          <a:p>
            <a:r>
              <a:rPr lang="en-IN" sz="1200" b="1" i="0" u="none" strike="noStrike" dirty="0">
                <a:solidFill>
                  <a:srgbClr val="0000FF"/>
                </a:solidFill>
                <a:effectLst/>
                <a:latin typeface="Consolas" panose="020B0609020204030204" pitchFamily="49" charset="0"/>
              </a:rPr>
              <a:t>    - Symbol table implementation using multiple hash tables   as data structure to store identifiers</a:t>
            </a:r>
            <a:endParaRPr lang="en-IN" sz="1200" b="1" i="0" u="none" strike="noStrike" dirty="0">
              <a:solidFill>
                <a:srgbClr val="000000"/>
              </a:solidFill>
              <a:effectLst/>
              <a:latin typeface="Consolas" panose="020B0609020204030204" pitchFamily="49" charset="0"/>
            </a:endParaRPr>
          </a:p>
          <a:p>
            <a:r>
              <a:rPr lang="en-IN" sz="1200" b="1" i="0" u="none" strike="noStrike" dirty="0">
                <a:solidFill>
                  <a:srgbClr val="000000"/>
                </a:solidFill>
                <a:effectLst/>
                <a:latin typeface="Consolas" panose="020B0609020204030204" pitchFamily="49" charset="0"/>
              </a:rPr>
              <a:t>  ├── symbol_table.txt </a:t>
            </a:r>
          </a:p>
          <a:p>
            <a:r>
              <a:rPr lang="en-IN" sz="1200" b="1" i="0" u="none" strike="noStrike" dirty="0">
                <a:solidFill>
                  <a:srgbClr val="0000FF"/>
                </a:solidFill>
                <a:effectLst/>
                <a:latin typeface="Consolas" panose="020B0609020204030204" pitchFamily="49" charset="0"/>
              </a:rPr>
              <a:t>    - Output of symbol table scope wise showing name, type and line no of the variables </a:t>
            </a:r>
            <a:endParaRPr lang="en-IN" sz="1200" b="0" dirty="0">
              <a:effectLst/>
            </a:endParaRPr>
          </a:p>
          <a:p>
            <a:pPr rtl="0">
              <a:spcBef>
                <a:spcPts val="0"/>
              </a:spcBef>
              <a:spcAft>
                <a:spcPts val="0"/>
              </a:spcAft>
            </a:pPr>
            <a:endParaRPr lang="en-IN" sz="1200" b="1" i="0" u="none" strike="noStrike" dirty="0">
              <a:solidFill>
                <a:srgbClr val="000000"/>
              </a:solidFill>
              <a:effectLst/>
              <a:latin typeface="Consolas" panose="020B0609020204030204" pitchFamily="49" charset="0"/>
            </a:endParaRPr>
          </a:p>
          <a:p>
            <a:pPr rtl="0">
              <a:spcBef>
                <a:spcPts val="0"/>
              </a:spcBef>
              <a:spcAft>
                <a:spcPts val="0"/>
              </a:spcAft>
            </a:pPr>
            <a:r>
              <a:rPr lang="en-IN" sz="1200" b="1" i="0" u="none" strike="noStrike" dirty="0">
                <a:solidFill>
                  <a:srgbClr val="000000"/>
                </a:solidFill>
                <a:effectLst/>
                <a:latin typeface="Consolas" panose="020B0609020204030204" pitchFamily="49" charset="0"/>
              </a:rPr>
              <a:t>├── PARSING</a:t>
            </a:r>
          </a:p>
          <a:p>
            <a:r>
              <a:rPr lang="en-IN" sz="1200" b="1" dirty="0">
                <a:solidFill>
                  <a:srgbClr val="000000"/>
                </a:solidFill>
                <a:latin typeface="Consolas" panose="020B0609020204030204" pitchFamily="49" charset="0"/>
              </a:rPr>
              <a:t>  </a:t>
            </a:r>
            <a:r>
              <a:rPr lang="en-IN" sz="1200" b="1" i="0" u="none" strike="noStrike" dirty="0">
                <a:solidFill>
                  <a:srgbClr val="000000"/>
                </a:solidFill>
                <a:effectLst/>
                <a:latin typeface="Consolas" panose="020B0609020204030204" pitchFamily="49" charset="0"/>
              </a:rPr>
              <a:t>├── bottom-up.cpp </a:t>
            </a:r>
          </a:p>
          <a:p>
            <a:r>
              <a:rPr lang="en-IN" sz="1200" b="1" i="0" u="none" strike="noStrike" dirty="0">
                <a:solidFill>
                  <a:srgbClr val="0000FF"/>
                </a:solidFill>
                <a:effectLst/>
                <a:latin typeface="Consolas" panose="020B0609020204030204" pitchFamily="49" charset="0"/>
              </a:rPr>
              <a:t> - SLR parser implementation involving constructing the parsing tree and item sets</a:t>
            </a:r>
            <a:endParaRPr lang="en-IN" sz="1200" b="0" dirty="0">
              <a:effectLst/>
            </a:endParaRPr>
          </a:p>
          <a:p>
            <a:r>
              <a:rPr lang="en-IN" sz="1200" b="1" dirty="0">
                <a:solidFill>
                  <a:srgbClr val="000000"/>
                </a:solidFill>
                <a:latin typeface="Consolas" panose="020B0609020204030204" pitchFamily="49" charset="0"/>
              </a:rPr>
              <a:t>  </a:t>
            </a:r>
            <a:r>
              <a:rPr lang="en-IN" sz="1200" b="1" i="0" u="none" strike="noStrike" dirty="0">
                <a:solidFill>
                  <a:srgbClr val="000000"/>
                </a:solidFill>
                <a:effectLst/>
                <a:latin typeface="Consolas" panose="020B0609020204030204" pitchFamily="49" charset="0"/>
              </a:rPr>
              <a:t>├── </a:t>
            </a:r>
            <a:r>
              <a:rPr lang="en-IN" sz="1200" b="1" dirty="0">
                <a:solidFill>
                  <a:srgbClr val="000000"/>
                </a:solidFill>
                <a:latin typeface="Consolas" panose="020B0609020204030204" pitchFamily="49" charset="0"/>
              </a:rPr>
              <a:t>graph.pdf</a:t>
            </a:r>
          </a:p>
          <a:p>
            <a:r>
              <a:rPr lang="en-IN" sz="1200" b="1" i="0" u="none" strike="noStrike" dirty="0">
                <a:solidFill>
                  <a:srgbClr val="0000FF"/>
                </a:solidFill>
                <a:effectLst/>
                <a:latin typeface="Consolas" panose="020B0609020204030204" pitchFamily="49" charset="0"/>
              </a:rPr>
              <a:t>   - Parse tree output</a:t>
            </a:r>
            <a:endParaRPr lang="en-IN" sz="1200" b="1" i="0" u="none" strike="noStrike" dirty="0">
              <a:solidFill>
                <a:srgbClr val="000000"/>
              </a:solidFill>
              <a:effectLst/>
              <a:latin typeface="Consolas" panose="020B0609020204030204" pitchFamily="49" charset="0"/>
            </a:endParaRPr>
          </a:p>
          <a:p>
            <a:r>
              <a:rPr lang="en-IN" sz="1200" b="1" i="0" u="none" strike="noStrike" dirty="0">
                <a:solidFill>
                  <a:srgbClr val="000000"/>
                </a:solidFill>
                <a:effectLst/>
                <a:latin typeface="Consolas" panose="020B0609020204030204" pitchFamily="49" charset="0"/>
              </a:rPr>
              <a:t>  ├── input.txt</a:t>
            </a:r>
          </a:p>
          <a:p>
            <a:r>
              <a:rPr lang="en-IN" sz="1200" b="1" dirty="0">
                <a:solidFill>
                  <a:srgbClr val="0000FF"/>
                </a:solidFill>
                <a:latin typeface="Consolas" panose="020B0609020204030204" pitchFamily="49" charset="0"/>
              </a:rPr>
              <a:t>   - Productions of our grammar</a:t>
            </a:r>
            <a:endParaRPr lang="en-IN" sz="1200" b="1" i="0" u="none" strike="noStrike" dirty="0">
              <a:solidFill>
                <a:srgbClr val="000000"/>
              </a:solidFill>
              <a:effectLst/>
              <a:latin typeface="Consolas" panose="020B0609020204030204" pitchFamily="49" charset="0"/>
            </a:endParaRPr>
          </a:p>
          <a:p>
            <a:r>
              <a:rPr lang="en-IN" sz="1200" b="1" i="0" u="none" strike="noStrike" dirty="0">
                <a:solidFill>
                  <a:srgbClr val="000000"/>
                </a:solidFill>
                <a:effectLst/>
                <a:latin typeface="Consolas" panose="020B0609020204030204" pitchFamily="49" charset="0"/>
              </a:rPr>
              <a:t>  ├── output.txt</a:t>
            </a:r>
          </a:p>
          <a:p>
            <a:r>
              <a:rPr lang="en-IN" sz="1200" b="1" dirty="0">
                <a:solidFill>
                  <a:srgbClr val="0000FF"/>
                </a:solidFill>
                <a:latin typeface="Consolas" panose="020B0609020204030204" pitchFamily="49" charset="0"/>
              </a:rPr>
              <a:t>   - Item sets output</a:t>
            </a:r>
          </a:p>
          <a:p>
            <a:endParaRPr lang="en-IN" sz="1200" b="1" i="0" u="none" strike="noStrike" dirty="0">
              <a:solidFill>
                <a:srgbClr val="000000"/>
              </a:solidFill>
              <a:effectLst/>
              <a:latin typeface="Consolas" panose="020B0609020204030204" pitchFamily="49" charset="0"/>
            </a:endParaRPr>
          </a:p>
          <a:p>
            <a:r>
              <a:rPr lang="en-IN" sz="1200" b="1" i="0" u="none" strike="noStrike" dirty="0">
                <a:solidFill>
                  <a:srgbClr val="000000"/>
                </a:solidFill>
                <a:effectLst/>
                <a:latin typeface="Consolas" panose="020B0609020204030204" pitchFamily="49" charset="0"/>
              </a:rPr>
              <a:t>├── compile_unix.sh</a:t>
            </a:r>
          </a:p>
          <a:p>
            <a:r>
              <a:rPr lang="en-IN" sz="1200" b="1" i="0" u="none" strike="noStrike" dirty="0">
                <a:solidFill>
                  <a:srgbClr val="000000"/>
                </a:solidFill>
                <a:effectLst/>
                <a:latin typeface="Consolas" panose="020B0609020204030204" pitchFamily="49" charset="0"/>
              </a:rPr>
              <a:t>├── compile_windows.sh</a:t>
            </a:r>
          </a:p>
          <a:p>
            <a:r>
              <a:rPr lang="en-IN" sz="1200" b="1" dirty="0">
                <a:solidFill>
                  <a:srgbClr val="0000FF"/>
                </a:solidFill>
                <a:latin typeface="Consolas" panose="020B0609020204030204" pitchFamily="49" charset="0"/>
              </a:rPr>
              <a:t> - Compiles entire file tree and gives output one by one to respective output text files – separate for windows and </a:t>
            </a:r>
            <a:r>
              <a:rPr lang="en-IN" sz="1200" b="1" dirty="0" err="1">
                <a:solidFill>
                  <a:srgbClr val="0000FF"/>
                </a:solidFill>
                <a:latin typeface="Consolas" panose="020B0609020204030204" pitchFamily="49" charset="0"/>
              </a:rPr>
              <a:t>unix</a:t>
            </a:r>
            <a:r>
              <a:rPr lang="en-IN" sz="1200" b="1" dirty="0">
                <a:solidFill>
                  <a:srgbClr val="0000FF"/>
                </a:solidFill>
                <a:latin typeface="Consolas" panose="020B0609020204030204" pitchFamily="49" charset="0"/>
              </a:rPr>
              <a:t> environment</a:t>
            </a:r>
            <a:endParaRPr lang="en-IN" sz="1200" b="1" i="0" u="none" strike="noStrike"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7127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0E40-DED9-97F8-25B0-A4D2A9A57799}"/>
              </a:ext>
            </a:extLst>
          </p:cNvPr>
          <p:cNvSpPr>
            <a:spLocks noGrp="1"/>
          </p:cNvSpPr>
          <p:nvPr>
            <p:ph type="title"/>
          </p:nvPr>
        </p:nvSpPr>
        <p:spPr/>
        <p:txBody>
          <a:bodyPr>
            <a:normAutofit fontScale="90000"/>
          </a:bodyPr>
          <a:lstStyle/>
          <a:p>
            <a:br>
              <a:rPr lang="en-US" b="1" dirty="0"/>
            </a:br>
            <a:r>
              <a:rPr lang="en-US" sz="4000" b="1" dirty="0"/>
              <a:t>Overall</a:t>
            </a:r>
            <a:br>
              <a:rPr lang="en-US" sz="4000" b="1" dirty="0"/>
            </a:br>
            <a:r>
              <a:rPr lang="en-US" sz="4000" b="1" dirty="0"/>
              <a:t>Flow</a:t>
            </a:r>
            <a:br>
              <a:rPr lang="en-US" sz="4000" b="1" dirty="0"/>
            </a:br>
            <a:r>
              <a:rPr lang="en-US" sz="4000" b="1" dirty="0"/>
              <a:t>Diagram</a:t>
            </a:r>
            <a:br>
              <a:rPr lang="en-US" b="1" dirty="0"/>
            </a:br>
            <a:br>
              <a:rPr lang="en-US" b="1" dirty="0"/>
            </a:br>
            <a:br>
              <a:rPr lang="en-US" b="1" dirty="0"/>
            </a:br>
            <a:br>
              <a:rPr lang="en-US" b="1" dirty="0"/>
            </a:br>
            <a:br>
              <a:rPr lang="en-US" b="1" dirty="0"/>
            </a:br>
            <a:endParaRPr lang="en-US" b="1" dirty="0"/>
          </a:p>
        </p:txBody>
      </p:sp>
      <p:pic>
        <p:nvPicPr>
          <p:cNvPr id="5" name="Graphic 5" descr="Arrow circle with solid fill">
            <a:extLst>
              <a:ext uri="{FF2B5EF4-FFF2-40B4-BE49-F238E27FC236}">
                <a16:creationId xmlns:a16="http://schemas.microsoft.com/office/drawing/2014/main" id="{A4BCB80A-2438-0642-9735-3E66F9C01F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21477" y="4302618"/>
            <a:ext cx="1730061" cy="1719329"/>
          </a:xfrm>
          <a:prstGeom prst="rect">
            <a:avLst/>
          </a:prstGeom>
        </p:spPr>
      </p:pic>
      <p:pic>
        <p:nvPicPr>
          <p:cNvPr id="7" name="Picture 7" descr="Diagram&#10;&#10;Description automatically generated">
            <a:extLst>
              <a:ext uri="{FF2B5EF4-FFF2-40B4-BE49-F238E27FC236}">
                <a16:creationId xmlns:a16="http://schemas.microsoft.com/office/drawing/2014/main" id="{3B2371B8-1460-CD1A-5D15-172575A36883}"/>
              </a:ext>
            </a:extLst>
          </p:cNvPr>
          <p:cNvPicPr>
            <a:picLocks noGrp="1" noChangeAspect="1"/>
          </p:cNvPicPr>
          <p:nvPr>
            <p:ph idx="1"/>
          </p:nvPr>
        </p:nvPicPr>
        <p:blipFill>
          <a:blip r:embed="rId4"/>
          <a:stretch>
            <a:fillRect/>
          </a:stretch>
        </p:blipFill>
        <p:spPr>
          <a:xfrm>
            <a:off x="3547296" y="1127919"/>
            <a:ext cx="8098665" cy="4732537"/>
          </a:xfrm>
        </p:spPr>
      </p:pic>
    </p:spTree>
    <p:extLst>
      <p:ext uri="{BB962C8B-B14F-4D97-AF65-F5344CB8AC3E}">
        <p14:creationId xmlns:p14="http://schemas.microsoft.com/office/powerpoint/2010/main" val="286502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normAutofit fontScale="90000"/>
          </a:bodyPr>
          <a:lstStyle/>
          <a:p>
            <a:br>
              <a:rPr lang="en-US" b="1" dirty="0"/>
            </a:br>
            <a:r>
              <a:rPr lang="en-US" sz="4000" b="1" dirty="0"/>
              <a:t>Context - Free Grammar </a:t>
            </a:r>
            <a:br>
              <a:rPr lang="en-US" b="1" dirty="0"/>
            </a:br>
            <a:br>
              <a:rPr lang="en-US" b="1" dirty="0"/>
            </a:br>
            <a:br>
              <a:rPr lang="en-US" b="1" dirty="0"/>
            </a:br>
            <a:br>
              <a:rPr lang="en-US" b="1" dirty="0"/>
            </a:br>
            <a:br>
              <a:rPr lang="en-US" sz="2000" b="1" dirty="0"/>
            </a:br>
            <a:br>
              <a:rPr lang="en-US" b="1" dirty="0"/>
            </a:br>
            <a:endParaRPr lang="en-US" b="1" dirty="0"/>
          </a:p>
        </p:txBody>
      </p:sp>
      <p:pic>
        <p:nvPicPr>
          <p:cNvPr id="12" name="Graphic 12" descr="Puzzle pieces with solid fill">
            <a:extLst>
              <a:ext uri="{FF2B5EF4-FFF2-40B4-BE49-F238E27FC236}">
                <a16:creationId xmlns:a16="http://schemas.microsoft.com/office/drawing/2014/main" id="{2ED07085-2EAD-74CD-3FCA-337D0A71D5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5392" y="4474336"/>
            <a:ext cx="1451019"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9" name="TextBox 8">
            <a:extLst>
              <a:ext uri="{FF2B5EF4-FFF2-40B4-BE49-F238E27FC236}">
                <a16:creationId xmlns:a16="http://schemas.microsoft.com/office/drawing/2014/main" id="{8F828C01-2197-4750-B641-5DA37ADA3425}"/>
              </a:ext>
            </a:extLst>
          </p:cNvPr>
          <p:cNvSpPr txBox="1"/>
          <p:nvPr/>
        </p:nvSpPr>
        <p:spPr>
          <a:xfrm>
            <a:off x="3956180" y="702469"/>
            <a:ext cx="7436498" cy="6155531"/>
          </a:xfrm>
          <a:prstGeom prst="rect">
            <a:avLst/>
          </a:prstGeom>
          <a:noFill/>
        </p:spPr>
        <p:txBody>
          <a:bodyPr wrap="square">
            <a:spAutoFit/>
          </a:bodyPr>
          <a:lstStyle/>
          <a:p>
            <a:pPr marL="285750" indent="-285750">
              <a:buFont typeface="Arial" panose="020B0604020202020204" pitchFamily="34" charset="0"/>
              <a:buChar char="•"/>
            </a:pPr>
            <a:r>
              <a:rPr lang="en-IN" sz="2000" b="1" dirty="0"/>
              <a:t>Grammar supports all the features mentioned in the problem statement.</a:t>
            </a:r>
          </a:p>
          <a:p>
            <a:pPr marL="285750" indent="-285750">
              <a:buFont typeface="Arial" panose="020B0604020202020204" pitchFamily="34" charset="0"/>
              <a:buChar char="•"/>
            </a:pPr>
            <a:r>
              <a:rPr lang="en-US" sz="2000" b="1" dirty="0"/>
              <a:t>Every program is must start with a main.</a:t>
            </a:r>
            <a:endParaRPr lang="en-IN" sz="2000" b="1" dirty="0"/>
          </a:p>
          <a:p>
            <a:pPr marL="285750" indent="-285750">
              <a:buFont typeface="Arial" panose="020B0604020202020204" pitchFamily="34" charset="0"/>
              <a:buChar char="•"/>
            </a:pPr>
            <a:r>
              <a:rPr lang="en-US" sz="2000" b="1" dirty="0"/>
              <a:t>The main contains no arguments and doesn't return anything.</a:t>
            </a:r>
            <a:endParaRPr lang="en-IN" sz="2000" b="1" dirty="0"/>
          </a:p>
          <a:p>
            <a:pPr marL="285750" indent="-285750">
              <a:buFont typeface="Arial" panose="020B0604020202020204" pitchFamily="34" charset="0"/>
              <a:buChar char="•"/>
            </a:pPr>
            <a:r>
              <a:rPr lang="en-US" sz="2000" b="1" dirty="0"/>
              <a:t>Int, real and char are the supported data types.</a:t>
            </a:r>
          </a:p>
          <a:p>
            <a:pPr marL="285750" indent="-285750">
              <a:buFont typeface="Arial" panose="020B0604020202020204" pitchFamily="34" charset="0"/>
              <a:buChar char="•"/>
            </a:pPr>
            <a:r>
              <a:rPr lang="en-US" sz="2000" b="1" dirty="0"/>
              <a:t>Arithmetic operators: +,-,*,% are supported along with assignment operator: =</a:t>
            </a:r>
          </a:p>
          <a:p>
            <a:pPr marL="285750" indent="-285750">
              <a:buFont typeface="Arial" panose="020B0604020202020204" pitchFamily="34" charset="0"/>
              <a:buChar char="•"/>
            </a:pPr>
            <a:r>
              <a:rPr lang="en-US" sz="2000" b="1" dirty="0"/>
              <a:t>Nested if-else statements are supported.</a:t>
            </a:r>
            <a:endParaRPr lang="en-IN" sz="2000" b="1" dirty="0"/>
          </a:p>
          <a:p>
            <a:pPr marL="285750" indent="-285750">
              <a:buFont typeface="Arial" panose="020B0604020202020204" pitchFamily="34" charset="0"/>
              <a:buChar char="•"/>
            </a:pPr>
            <a:r>
              <a:rPr lang="en-US" sz="2000" b="1" dirty="0"/>
              <a:t>If statements don't need to followed by an else statement.</a:t>
            </a:r>
          </a:p>
          <a:p>
            <a:pPr marL="285750" indent="-285750">
              <a:buFont typeface="Arial" panose="020B0604020202020204" pitchFamily="34" charset="0"/>
              <a:buChar char="•"/>
            </a:pPr>
            <a:r>
              <a:rPr lang="en-US" sz="2000" b="1" dirty="0"/>
              <a:t>Relational operators: &lt;, &gt;, == ,!= are supported in if statement</a:t>
            </a:r>
          </a:p>
          <a:p>
            <a:endParaRPr lang="en-US" sz="2000" b="1" dirty="0"/>
          </a:p>
          <a:p>
            <a:r>
              <a:rPr lang="en-US" sz="2000" b="1" u="sng" dirty="0"/>
              <a:t>Nonterminals</a:t>
            </a:r>
            <a:r>
              <a:rPr lang="en-US" sz="2000" b="1" dirty="0"/>
              <a:t> - S, St, statements, statement, </a:t>
            </a:r>
            <a:r>
              <a:rPr lang="en-US" sz="2000" b="1" dirty="0" err="1"/>
              <a:t>dec_st</a:t>
            </a:r>
            <a:r>
              <a:rPr lang="en-US" sz="2000" b="1" dirty="0"/>
              <a:t>, </a:t>
            </a:r>
            <a:r>
              <a:rPr lang="en-US" sz="2000" b="1" dirty="0" err="1"/>
              <a:t>math_st</a:t>
            </a:r>
            <a:r>
              <a:rPr lang="en-US" sz="2000" b="1" dirty="0"/>
              <a:t>, io, </a:t>
            </a:r>
            <a:r>
              <a:rPr lang="en-US" sz="2000" b="1" dirty="0" err="1"/>
              <a:t>if_st</a:t>
            </a:r>
            <a:r>
              <a:rPr lang="en-US" sz="2000" b="1" dirty="0"/>
              <a:t>, </a:t>
            </a:r>
            <a:r>
              <a:rPr lang="en-US" sz="2000" b="1" dirty="0" err="1"/>
              <a:t>d_prod</a:t>
            </a:r>
            <a:r>
              <a:rPr lang="en-US" sz="2000" b="1" dirty="0"/>
              <a:t>, </a:t>
            </a:r>
            <a:r>
              <a:rPr lang="en-US" sz="2000" b="1" dirty="0" err="1"/>
              <a:t>d_nat</a:t>
            </a:r>
            <a:r>
              <a:rPr lang="en-US" sz="2000" b="1" dirty="0"/>
              <a:t>, VALUE, </a:t>
            </a:r>
            <a:r>
              <a:rPr lang="en-US" sz="2000" b="1" dirty="0" err="1"/>
              <a:t>inp</a:t>
            </a:r>
            <a:r>
              <a:rPr lang="en-US" sz="2000" b="1" dirty="0"/>
              <a:t>, opt, </a:t>
            </a:r>
            <a:r>
              <a:rPr lang="en-US" sz="2000" b="1" dirty="0" err="1"/>
              <a:t>comp_st</a:t>
            </a:r>
            <a:r>
              <a:rPr lang="en-US" sz="2000" b="1" dirty="0"/>
              <a:t>, CONT, TERM, FAC</a:t>
            </a:r>
          </a:p>
          <a:p>
            <a:endParaRPr lang="en-US" sz="2000" b="1" dirty="0"/>
          </a:p>
          <a:p>
            <a:r>
              <a:rPr lang="en-US" sz="2000" b="1" u="sng" dirty="0"/>
              <a:t>Terminals</a:t>
            </a:r>
            <a:r>
              <a:rPr lang="en-US" sz="2000" b="1" dirty="0"/>
              <a:t>- main, (, ), {, }, ε, ;, int, char, real, ,, ID, =, </a:t>
            </a:r>
            <a:r>
              <a:rPr lang="en-US" sz="2000" b="1" dirty="0" err="1"/>
              <a:t>cin</a:t>
            </a:r>
            <a:r>
              <a:rPr lang="en-US" sz="2000" b="1" dirty="0"/>
              <a:t>, </a:t>
            </a:r>
            <a:r>
              <a:rPr lang="en-US" sz="2000" b="1" dirty="0" err="1"/>
              <a:t>cout</a:t>
            </a:r>
            <a:r>
              <a:rPr lang="en-US" sz="2000" b="1" dirty="0"/>
              <a:t>, &lt;&lt;,&gt;&gt;, if, then, else, &lt;, &gt;, &lt;=, &gt;=, !=, ==, and, or, +, -, *, /, %, </a:t>
            </a:r>
            <a:r>
              <a:rPr lang="en-US" sz="2000" b="1" dirty="0" err="1"/>
              <a:t>real_number</a:t>
            </a:r>
            <a:r>
              <a:rPr lang="en-US" sz="2000" b="1" dirty="0"/>
              <a:t>, </a:t>
            </a:r>
            <a:r>
              <a:rPr lang="en-US" sz="2000" b="1" dirty="0" err="1"/>
              <a:t>integer_number</a:t>
            </a:r>
            <a:r>
              <a:rPr lang="en-US" sz="2000" b="1" dirty="0"/>
              <a:t>, character</a:t>
            </a:r>
          </a:p>
          <a:p>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5279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a:xfrm>
            <a:off x="252918" y="1123837"/>
            <a:ext cx="3040787" cy="4601183"/>
          </a:xfrm>
        </p:spPr>
        <p:txBody>
          <a:bodyPr>
            <a:normAutofit fontScale="90000"/>
          </a:bodyPr>
          <a:lstStyle/>
          <a:p>
            <a:br>
              <a:rPr lang="en-US" b="1" dirty="0"/>
            </a:br>
            <a:br>
              <a:rPr lang="en-US" b="1" dirty="0"/>
            </a:br>
            <a:br>
              <a:rPr lang="en-US" b="1" dirty="0"/>
            </a:br>
            <a:r>
              <a:rPr lang="en-US" sz="4400" b="1" dirty="0"/>
              <a:t>Context - Free Grammar </a:t>
            </a:r>
            <a:br>
              <a:rPr lang="en-US" sz="4400" b="1" dirty="0"/>
            </a:br>
            <a:r>
              <a:rPr lang="en-US" b="1" dirty="0"/>
              <a:t>(Productions)</a:t>
            </a:r>
            <a:br>
              <a:rPr lang="en-US" b="1" dirty="0"/>
            </a:br>
            <a:br>
              <a:rPr lang="en-US" b="1" dirty="0"/>
            </a:br>
            <a:br>
              <a:rPr lang="en-US" b="1" dirty="0"/>
            </a:br>
            <a:br>
              <a:rPr lang="en-US" sz="2000" b="1" dirty="0"/>
            </a:br>
            <a:br>
              <a:rPr lang="en-US" b="1" dirty="0"/>
            </a:br>
            <a:endParaRPr lang="en-US" b="1" dirty="0"/>
          </a:p>
        </p:txBody>
      </p:sp>
      <p:pic>
        <p:nvPicPr>
          <p:cNvPr id="11" name="Picture 11" descr="A screenshot of a computer&#10;&#10;Description automatically generated">
            <a:extLst>
              <a:ext uri="{FF2B5EF4-FFF2-40B4-BE49-F238E27FC236}">
                <a16:creationId xmlns:a16="http://schemas.microsoft.com/office/drawing/2014/main" id="{9FD93A29-F918-3AB5-5DE5-82B7C664C16A}"/>
              </a:ext>
            </a:extLst>
          </p:cNvPr>
          <p:cNvPicPr>
            <a:picLocks noGrp="1" noChangeAspect="1"/>
          </p:cNvPicPr>
          <p:nvPr>
            <p:ph idx="1"/>
          </p:nvPr>
        </p:nvPicPr>
        <p:blipFill rotWithShape="1">
          <a:blip r:embed="rId2"/>
          <a:srcRect l="3959" t="9922" r="16422" b="9922"/>
          <a:stretch/>
        </p:blipFill>
        <p:spPr>
          <a:xfrm>
            <a:off x="3686817" y="916269"/>
            <a:ext cx="7756114" cy="49940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Graphic 12" descr="Puzzle pieces with solid fill">
            <a:extLst>
              <a:ext uri="{FF2B5EF4-FFF2-40B4-BE49-F238E27FC236}">
                <a16:creationId xmlns:a16="http://schemas.microsoft.com/office/drawing/2014/main" id="{2ED07085-2EAD-74CD-3FCA-337D0A71D5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25392" y="4474336"/>
            <a:ext cx="1451019"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8572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lstStyle/>
          <a:p>
            <a:r>
              <a:rPr lang="en-US" sz="4000" b="1" dirty="0"/>
              <a:t>Sample Input Code</a:t>
            </a:r>
            <a:br>
              <a:rPr lang="en-US" b="1" dirty="0"/>
            </a:br>
            <a:br>
              <a:rPr lang="en-US" b="1" dirty="0"/>
            </a:br>
            <a:endParaRPr lang="en-US" b="1" dirty="0"/>
          </a:p>
        </p:txBody>
      </p:sp>
      <p:pic>
        <p:nvPicPr>
          <p:cNvPr id="12" name="Graphic 12" descr="Document">
            <a:extLst>
              <a:ext uri="{FF2B5EF4-FFF2-40B4-BE49-F238E27FC236}">
                <a16:creationId xmlns:a16="http://schemas.microsoft.com/office/drawing/2014/main" id="{2ED07085-2EAD-74CD-3FCA-337D0A71D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30758" y="4474336"/>
            <a:ext cx="1440287" cy="1440287"/>
          </a:xfrm>
          <a:prstGeom prst="rect">
            <a:avLst/>
          </a:prstGeom>
        </p:spPr>
      </p:pic>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Content Placeholder 5">
            <a:extLst>
              <a:ext uri="{FF2B5EF4-FFF2-40B4-BE49-F238E27FC236}">
                <a16:creationId xmlns:a16="http://schemas.microsoft.com/office/drawing/2014/main" id="{CAC657FA-E4A5-4544-A037-06D21830C67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550381" y="1754248"/>
            <a:ext cx="8081669" cy="4254759"/>
          </a:xfrm>
        </p:spPr>
      </p:pic>
      <p:sp>
        <p:nvSpPr>
          <p:cNvPr id="7" name="TextBox 6">
            <a:extLst>
              <a:ext uri="{FF2B5EF4-FFF2-40B4-BE49-F238E27FC236}">
                <a16:creationId xmlns:a16="http://schemas.microsoft.com/office/drawing/2014/main" id="{45158F54-A99A-489D-9DFB-9B97FF649D11}"/>
              </a:ext>
            </a:extLst>
          </p:cNvPr>
          <p:cNvSpPr txBox="1"/>
          <p:nvPr/>
        </p:nvSpPr>
        <p:spPr>
          <a:xfrm>
            <a:off x="3900197" y="961053"/>
            <a:ext cx="6913984" cy="707886"/>
          </a:xfrm>
          <a:prstGeom prst="rect">
            <a:avLst/>
          </a:prstGeom>
          <a:noFill/>
        </p:spPr>
        <p:txBody>
          <a:bodyPr wrap="square" rtlCol="0">
            <a:spAutoFit/>
          </a:bodyPr>
          <a:lstStyle/>
          <a:p>
            <a:r>
              <a:rPr lang="en-US" sz="2000" b="1" dirty="0"/>
              <a:t>We demonstrate our compiler components and their working using a simple code in the C-like language as instructed</a:t>
            </a:r>
            <a:endParaRPr lang="en-IN" sz="2000" b="1" dirty="0"/>
          </a:p>
        </p:txBody>
      </p:sp>
    </p:spTree>
    <p:extLst>
      <p:ext uri="{BB962C8B-B14F-4D97-AF65-F5344CB8AC3E}">
        <p14:creationId xmlns:p14="http://schemas.microsoft.com/office/powerpoint/2010/main" val="28422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p:txBody>
          <a:bodyPr/>
          <a:lstStyle/>
          <a:p>
            <a:r>
              <a:rPr lang="en-US" sz="4000" b="1" dirty="0"/>
              <a:t>Lexical </a:t>
            </a:r>
            <a:r>
              <a:rPr lang="en-US" sz="4000" b="1" dirty="0" err="1"/>
              <a:t>Analyser</a:t>
            </a:r>
            <a:br>
              <a:rPr lang="en-US" b="1" dirty="0"/>
            </a:br>
            <a:br>
              <a:rPr lang="en-US" b="1" dirty="0"/>
            </a:br>
            <a:br>
              <a:rPr lang="en-US" b="1" dirty="0"/>
            </a:br>
            <a:br>
              <a:rPr lang="en-US" b="1" dirty="0"/>
            </a:br>
            <a:endParaRPr lang="en-US" b="1" dirty="0"/>
          </a:p>
        </p:txBody>
      </p:sp>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3" name="Graphic 3" descr="Open book with solid fill">
            <a:extLst>
              <a:ext uri="{FF2B5EF4-FFF2-40B4-BE49-F238E27FC236}">
                <a16:creationId xmlns:a16="http://schemas.microsoft.com/office/drawing/2014/main" id="{61753CA4-EEEF-9988-62A3-05605023C89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032956" y="4651571"/>
            <a:ext cx="1150512" cy="1150512"/>
          </a:xfrm>
        </p:spPr>
      </p:pic>
      <p:sp>
        <p:nvSpPr>
          <p:cNvPr id="4" name="TextBox 3">
            <a:extLst>
              <a:ext uri="{FF2B5EF4-FFF2-40B4-BE49-F238E27FC236}">
                <a16:creationId xmlns:a16="http://schemas.microsoft.com/office/drawing/2014/main" id="{A51ED217-71EE-41CA-A28F-90B0E816C53F}"/>
              </a:ext>
            </a:extLst>
          </p:cNvPr>
          <p:cNvSpPr txBox="1"/>
          <p:nvPr/>
        </p:nvSpPr>
        <p:spPr>
          <a:xfrm>
            <a:off x="4049486" y="1492240"/>
            <a:ext cx="7063273"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A 62 - state DFA is used as a basis of lexical </a:t>
            </a:r>
            <a:r>
              <a:rPr lang="en-US" sz="2000" b="1" dirty="0" err="1"/>
              <a:t>analyser</a:t>
            </a:r>
            <a:r>
              <a:rPr lang="en-US" sz="2000" b="1" dirty="0"/>
              <a:t> (LA), with 57 final states. Each state is associated with a token class, with non-final states having "null" and final states having the tokens or keywords of the CFG.</a:t>
            </a:r>
          </a:p>
          <a:p>
            <a:pPr marL="285750" indent="-285750">
              <a:buFont typeface="Arial" panose="020B0604020202020204" pitchFamily="34" charset="0"/>
              <a:buChar char="•"/>
            </a:pPr>
            <a:r>
              <a:rPr lang="en-US" sz="2000" b="1" dirty="0"/>
              <a:t>Input to the Lexical </a:t>
            </a:r>
            <a:r>
              <a:rPr lang="en-US" sz="2000" b="1" dirty="0" err="1"/>
              <a:t>Analyser</a:t>
            </a:r>
            <a:r>
              <a:rPr lang="en-US" sz="2000" b="1" dirty="0"/>
              <a:t> is read each line at a time. The line is fed into the DFA.DFA generates all the tokens for the given line, corresponding to the token classes of the states.</a:t>
            </a:r>
          </a:p>
          <a:p>
            <a:pPr marL="285750" indent="-285750">
              <a:buFont typeface="Arial" panose="020B0604020202020204" pitchFamily="34" charset="0"/>
              <a:buChar char="•"/>
            </a:pPr>
            <a:r>
              <a:rPr lang="en-US" sz="2000" b="1" dirty="0"/>
              <a:t>A dictionary is maintained to store the lexeme and its token class, which is written back to the output file.</a:t>
            </a:r>
            <a:endParaRPr lang="en-IN" sz="2000" b="1" dirty="0"/>
          </a:p>
          <a:p>
            <a:endParaRPr lang="en-US" sz="2000" b="1" dirty="0"/>
          </a:p>
          <a:p>
            <a:r>
              <a:rPr lang="en-US" sz="2000" b="1" dirty="0"/>
              <a:t>Note: DFA also checks for lexical errors. In case there is any error class ("null") detected, the user is given a prompt, before the output file is generated.</a:t>
            </a:r>
          </a:p>
        </p:txBody>
      </p:sp>
    </p:spTree>
    <p:extLst>
      <p:ext uri="{BB962C8B-B14F-4D97-AF65-F5344CB8AC3E}">
        <p14:creationId xmlns:p14="http://schemas.microsoft.com/office/powerpoint/2010/main" val="182591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ED61-B65F-A627-EFFE-5CFA6BB41D13}"/>
              </a:ext>
            </a:extLst>
          </p:cNvPr>
          <p:cNvSpPr>
            <a:spLocks noGrp="1"/>
          </p:cNvSpPr>
          <p:nvPr>
            <p:ph type="title"/>
          </p:nvPr>
        </p:nvSpPr>
        <p:spPr>
          <a:xfrm>
            <a:off x="139960" y="1123837"/>
            <a:ext cx="3144416" cy="4601183"/>
          </a:xfrm>
        </p:spPr>
        <p:txBody>
          <a:bodyPr>
            <a:normAutofit fontScale="90000"/>
          </a:bodyPr>
          <a:lstStyle/>
          <a:p>
            <a:r>
              <a:rPr lang="en-US" sz="4000" b="1" dirty="0"/>
              <a:t>Lexical Analysis</a:t>
            </a:r>
            <a:br>
              <a:rPr lang="en-US" sz="4000" b="1" dirty="0"/>
            </a:br>
            <a:r>
              <a:rPr lang="en-US" b="1" dirty="0"/>
              <a:t>(Sample DFA</a:t>
            </a:r>
            <a:br>
              <a:rPr lang="en-US" b="1" dirty="0"/>
            </a:br>
            <a:r>
              <a:rPr lang="en-US" b="1" dirty="0"/>
              <a:t>and its implementation)</a:t>
            </a:r>
            <a:br>
              <a:rPr lang="en-US" b="1" dirty="0"/>
            </a:br>
            <a:br>
              <a:rPr lang="en-US" b="1" dirty="0"/>
            </a:br>
            <a:br>
              <a:rPr lang="en-US" b="1" dirty="0"/>
            </a:br>
            <a:br>
              <a:rPr lang="en-US" b="1" dirty="0"/>
            </a:br>
            <a:endParaRPr lang="en-US" b="1" dirty="0"/>
          </a:p>
        </p:txBody>
      </p:sp>
      <p:sp>
        <p:nvSpPr>
          <p:cNvPr id="13" name="TextBox 12">
            <a:extLst>
              <a:ext uri="{FF2B5EF4-FFF2-40B4-BE49-F238E27FC236}">
                <a16:creationId xmlns:a16="http://schemas.microsoft.com/office/drawing/2014/main" id="{86834317-512C-E4B0-79AA-F9DBAFB8550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3" name="Graphic 3" descr="Presentation with org chart">
            <a:extLst>
              <a:ext uri="{FF2B5EF4-FFF2-40B4-BE49-F238E27FC236}">
                <a16:creationId xmlns:a16="http://schemas.microsoft.com/office/drawing/2014/main" id="{61753CA4-EEEF-9988-62A3-05605023C89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032956" y="4651571"/>
            <a:ext cx="1150512" cy="1150512"/>
          </a:xfrm>
        </p:spPr>
      </p:pic>
      <p:pic>
        <p:nvPicPr>
          <p:cNvPr id="6" name="Picture 5">
            <a:extLst>
              <a:ext uri="{FF2B5EF4-FFF2-40B4-BE49-F238E27FC236}">
                <a16:creationId xmlns:a16="http://schemas.microsoft.com/office/drawing/2014/main" id="{54627C2C-BC23-407B-B9E8-1A663B83C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9508" y="806414"/>
            <a:ext cx="3934408" cy="5105400"/>
          </a:xfrm>
          <a:prstGeom prst="rect">
            <a:avLst/>
          </a:prstGeom>
        </p:spPr>
      </p:pic>
      <p:pic>
        <p:nvPicPr>
          <p:cNvPr id="8" name="Picture 7">
            <a:extLst>
              <a:ext uri="{FF2B5EF4-FFF2-40B4-BE49-F238E27FC236}">
                <a16:creationId xmlns:a16="http://schemas.microsoft.com/office/drawing/2014/main" id="{21615A84-0935-4A69-BC4F-1099B63C525B}"/>
              </a:ext>
            </a:extLst>
          </p:cNvPr>
          <p:cNvPicPr>
            <a:picLocks noChangeAspect="1"/>
          </p:cNvPicPr>
          <p:nvPr/>
        </p:nvPicPr>
        <p:blipFill>
          <a:blip r:embed="rId5"/>
          <a:stretch>
            <a:fillRect/>
          </a:stretch>
        </p:blipFill>
        <p:spPr>
          <a:xfrm>
            <a:off x="7847046" y="806414"/>
            <a:ext cx="3721262" cy="5105400"/>
          </a:xfrm>
          <a:prstGeom prst="rect">
            <a:avLst/>
          </a:prstGeom>
        </p:spPr>
      </p:pic>
    </p:spTree>
    <p:extLst>
      <p:ext uri="{BB962C8B-B14F-4D97-AF65-F5344CB8AC3E}">
        <p14:creationId xmlns:p14="http://schemas.microsoft.com/office/powerpoint/2010/main" val="105676105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TotalTime>
  <Words>1201</Words>
  <Application>Microsoft Office PowerPoint</Application>
  <PresentationFormat>Widescreen</PresentationFormat>
  <Paragraphs>105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Consolas</vt:lpstr>
      <vt:lpstr>Corbel</vt:lpstr>
      <vt:lpstr>Wingdings 2</vt:lpstr>
      <vt:lpstr>Frame</vt:lpstr>
      <vt:lpstr>Compiler Design</vt:lpstr>
      <vt:lpstr>Problem Statement    </vt:lpstr>
      <vt:lpstr>File Tree Structure    </vt:lpstr>
      <vt:lpstr> Overall Flow Diagram     </vt:lpstr>
      <vt:lpstr> Context - Free Grammar       </vt:lpstr>
      <vt:lpstr>   Context - Free Grammar  (Productions)     </vt:lpstr>
      <vt:lpstr>Sample Input Code  </vt:lpstr>
      <vt:lpstr>Lexical Analyser    </vt:lpstr>
      <vt:lpstr>Lexical Analysis (Sample DFA and its implementation)    </vt:lpstr>
      <vt:lpstr>Lexical Analyser (Output)    </vt:lpstr>
      <vt:lpstr>Symbol Table    </vt:lpstr>
      <vt:lpstr>Symbol Table (Output)    </vt:lpstr>
      <vt:lpstr>Bottom Up Parser    </vt:lpstr>
      <vt:lpstr>FIRST and FOLLOW Set     </vt:lpstr>
      <vt:lpstr>Bottom Up Parser (sample Item set)    </vt:lpstr>
      <vt:lpstr>Parse Tree Example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Avigyan Bhattacharya</dc:creator>
  <cp:lastModifiedBy>Avigyan Bhattacharya</cp:lastModifiedBy>
  <cp:revision>80</cp:revision>
  <dcterms:created xsi:type="dcterms:W3CDTF">2022-04-19T18:48:41Z</dcterms:created>
  <dcterms:modified xsi:type="dcterms:W3CDTF">2022-04-20T18:36:59Z</dcterms:modified>
</cp:coreProperties>
</file>