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C29C-A9AD-4304-808C-8925381DD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E4711-83CA-48F3-9187-D2B2060A8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4AE8F-DC6D-4050-AE42-ACE39B03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B5D6-7341-4E44-8169-4578D44BF56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F9D63-7790-46D1-9EB8-39405684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5EB23-38EF-4D12-85F7-D09C3D86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6730-C29E-4F9C-975E-2F2556E76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66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457A-2BD5-4EA3-A559-E0B72DC2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CEF54-C041-4764-9EF2-21A2FBED8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CA6E1-B0C1-4D8A-8CDC-FD623DE2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B5D6-7341-4E44-8169-4578D44BF56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21B56-0A93-40DB-92BE-7AD2425A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10D3A-2467-4D03-A240-ABF0D9CF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6730-C29E-4F9C-975E-2F2556E76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47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7430C-AA27-479E-B8F7-703C068E1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00D9-AB1F-4EC6-B94A-2FDB2E004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1686-10B0-4AC6-B2CE-F2199480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B5D6-7341-4E44-8169-4578D44BF56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D2BA1-E56D-4A31-938A-EED6064B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6F9CB-1229-4A2C-A637-32B780A0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6730-C29E-4F9C-975E-2F2556E76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09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A659-756B-4F18-9636-36D50C2C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82D80-F503-42D1-A85F-7053E364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BB7F1-9406-4322-933D-B131000E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B5D6-7341-4E44-8169-4578D44BF56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C3D06-C2AE-4283-8CAC-B6CB4C65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2FC37-78E8-49B5-A990-6554D8BC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6730-C29E-4F9C-975E-2F2556E76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7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447A-62C3-4AC4-A620-A76386AA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37E69-76CC-4065-9F93-4EBE569E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FA6D0-49ED-4D9B-ACD6-3F7CFA03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B5D6-7341-4E44-8169-4578D44BF56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B28E6-3733-4499-9F12-BEB59571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7A39E-AC50-425F-9783-4C3746D1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6730-C29E-4F9C-975E-2F2556E76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40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5B07-1363-4E9D-AD12-ED284103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E29B-721C-48AD-BA1C-D814080B5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E7870-9AA4-4DEF-A8DD-A78E9AC9D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44705-D9FB-4DF6-AD4F-B41EF1D2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B5D6-7341-4E44-8169-4578D44BF56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D1843-9F5F-4D55-9EED-D4BD0705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E174A-D95B-475A-AD6B-967F3394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6730-C29E-4F9C-975E-2F2556E76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50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9FA6-3824-4548-9D78-CB872422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F31F0-3B8A-44BD-AD05-1B62C15E3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2FE8E-8A63-4F40-9E3A-236008423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A092F-29B9-4295-92B4-D5FA8B581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F7DA5-C375-4146-9FD4-2C5365F60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0BB12-F45E-4556-8124-D15BBD02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B5D6-7341-4E44-8169-4578D44BF56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69EFE-BBC4-41FB-A646-0336DE49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7EEB0-2C9E-4689-A234-39BCE4A8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6730-C29E-4F9C-975E-2F2556E76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13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A861-245F-4B88-AF4A-7772728B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C91B2-6B20-4050-94E7-7A55EE19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B5D6-7341-4E44-8169-4578D44BF56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A34FC-450B-47A6-B3DF-20C5F806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EC21C-A8DF-4FF1-B3AF-200D6AAB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6730-C29E-4F9C-975E-2F2556E76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53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E2707-A5E9-4526-B652-60F532C6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B5D6-7341-4E44-8169-4578D44BF56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57049-9CA1-4840-BAD9-0F1F12A9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88C66-A554-4E07-87D7-1A70A084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6730-C29E-4F9C-975E-2F2556E76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44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6495-DAF2-4A96-983B-C5A49E17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5163-F0D5-4F94-9E0E-0148FE1B8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995D4-750A-4947-BC30-BB3BD769E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0F8E-18AD-4B0A-BE12-5BA143DC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B5D6-7341-4E44-8169-4578D44BF56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81446-6815-4E09-9BB5-5C2AA5FC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C7947-31B9-48DE-B4F7-99225B14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6730-C29E-4F9C-975E-2F2556E76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1A9B-7BDA-43FA-BC22-36C6D7F7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A9EFC-E3EC-4D29-9763-E78F46E81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D5544-7E59-477E-8A08-CE66A63B9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5041C-45F0-4428-89BE-62771DCB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B5D6-7341-4E44-8169-4578D44BF56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51AC1-B8C6-4AC2-AFF9-68D6C60E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B4FA9-8DA4-49F8-AE69-5180C8C6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6730-C29E-4F9C-975E-2F2556E76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80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9572C-942E-4B6E-821B-90FA63F1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598DC-DBFE-4CBF-9AEE-953F7FAED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327F-DBA7-4F1D-94A1-0ED21B54A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B5D6-7341-4E44-8169-4578D44BF56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EF366-7B76-4A10-A5C2-B42A02407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CDA7-6446-4210-B07C-7C2AD06D4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16730-C29E-4F9C-975E-2F2556E76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03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82BAF05-4DC1-4021-AADE-069FA2A9C975}"/>
              </a:ext>
            </a:extLst>
          </p:cNvPr>
          <p:cNvSpPr>
            <a:spLocks noChangeAspect="1"/>
          </p:cNvSpPr>
          <p:nvPr/>
        </p:nvSpPr>
        <p:spPr bwMode="gray">
          <a:xfrm>
            <a:off x="333513" y="972413"/>
            <a:ext cx="2634275" cy="49937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82801" tIns="41400" rIns="82801" bIns="41400" numCol="1" anchor="t" anchorCtr="0" compatLnSpc="1">
            <a:prstTxWarp prst="textNoShape">
              <a:avLst/>
            </a:prstTxWarp>
          </a:bodyPr>
          <a:lstStyle/>
          <a:p>
            <a:pPr defTabSz="913486">
              <a:lnSpc>
                <a:spcPct val="150000"/>
              </a:lnSpc>
              <a:defRPr/>
            </a:pPr>
            <a:r>
              <a:rPr lang="en-GB" sz="1583" b="1" kern="0" dirty="0">
                <a:solidFill>
                  <a:srgbClr val="333333">
                    <a:lumMod val="75000"/>
                  </a:srgbClr>
                </a:solidFill>
                <a:cs typeface="Calibri" panose="020F0502020204030204" pitchFamily="34" charset="0"/>
              </a:rPr>
              <a:t>Objective : </a:t>
            </a:r>
            <a:r>
              <a:rPr lang="en-GB" sz="1583" b="1" i="1" kern="0" dirty="0">
                <a:solidFill>
                  <a:srgbClr val="333333">
                    <a:lumMod val="75000"/>
                  </a:srgbClr>
                </a:solidFill>
                <a:cs typeface="Calibri" panose="020F0502020204030204" pitchFamily="34" charset="0"/>
              </a:rPr>
              <a:t> </a:t>
            </a:r>
            <a:endParaRPr lang="en-US" sz="1449" i="1" kern="0" dirty="0">
              <a:solidFill>
                <a:srgbClr val="000000"/>
              </a:solidFill>
            </a:endParaRPr>
          </a:p>
          <a:p>
            <a:pPr marL="323091" indent="-323091" defTabSz="913486">
              <a:spcAft>
                <a:spcPts val="544"/>
              </a:spcAft>
              <a:buClr>
                <a:srgbClr val="333333">
                  <a:lumMod val="75000"/>
                </a:srgbClr>
              </a:buClr>
              <a:buSzPct val="70000"/>
              <a:buFont typeface="Arial" pitchFamily="34" charset="0"/>
              <a:buChar char="►"/>
            </a:pPr>
            <a:endParaRPr lang="en-IN" sz="1298" kern="0" dirty="0">
              <a:solidFill>
                <a:srgbClr val="000000"/>
              </a:solidFill>
            </a:endParaRPr>
          </a:p>
          <a:p>
            <a:pPr marL="323091" indent="-323091" defTabSz="913486">
              <a:spcAft>
                <a:spcPts val="544"/>
              </a:spcAft>
              <a:buClr>
                <a:srgbClr val="333333">
                  <a:lumMod val="75000"/>
                </a:srgbClr>
              </a:buClr>
              <a:buSzPct val="70000"/>
              <a:buFont typeface="Arial" pitchFamily="34" charset="0"/>
              <a:buChar char="►"/>
            </a:pPr>
            <a:r>
              <a:rPr lang="en-IN" sz="1199" kern="0" dirty="0">
                <a:solidFill>
                  <a:srgbClr val="000000"/>
                </a:solidFill>
              </a:rPr>
              <a:t>Currently, warehouses face a deviation in stock levels compared to pre-set stock norms, </a:t>
            </a:r>
            <a:r>
              <a:rPr lang="en-IN" sz="1199" b="1" kern="0" dirty="0">
                <a:solidFill>
                  <a:srgbClr val="000000"/>
                </a:solidFill>
              </a:rPr>
              <a:t>leading to loss of sales </a:t>
            </a:r>
            <a:r>
              <a:rPr lang="en-IN" sz="1199" kern="0" dirty="0">
                <a:solidFill>
                  <a:srgbClr val="000000"/>
                </a:solidFill>
              </a:rPr>
              <a:t>and working capital</a:t>
            </a:r>
          </a:p>
          <a:p>
            <a:pPr defTabSz="913486">
              <a:spcAft>
                <a:spcPts val="544"/>
              </a:spcAft>
              <a:buClr>
                <a:srgbClr val="333333">
                  <a:lumMod val="75000"/>
                </a:srgbClr>
              </a:buClr>
              <a:buSzPct val="70000"/>
            </a:pPr>
            <a:endParaRPr lang="en-IN" sz="1199" kern="0" dirty="0">
              <a:solidFill>
                <a:srgbClr val="000000"/>
              </a:solidFill>
            </a:endParaRPr>
          </a:p>
          <a:p>
            <a:pPr marL="323091" indent="-323091" defTabSz="913486">
              <a:spcAft>
                <a:spcPts val="544"/>
              </a:spcAft>
              <a:buClr>
                <a:srgbClr val="333333">
                  <a:lumMod val="75000"/>
                </a:srgbClr>
              </a:buClr>
              <a:buSzPct val="70000"/>
              <a:buFont typeface="Arial" pitchFamily="34" charset="0"/>
              <a:buChar char="►"/>
            </a:pPr>
            <a:r>
              <a:rPr lang="en-IN" sz="1199" kern="0" dirty="0">
                <a:solidFill>
                  <a:srgbClr val="000000"/>
                </a:solidFill>
              </a:rPr>
              <a:t>Planning team wants to </a:t>
            </a:r>
            <a:r>
              <a:rPr lang="en-IN" sz="1199" b="1" kern="0" dirty="0">
                <a:solidFill>
                  <a:srgbClr val="000000"/>
                </a:solidFill>
              </a:rPr>
              <a:t>identify &amp; analyse Over/Under Stock risks</a:t>
            </a:r>
            <a:r>
              <a:rPr lang="en-IN" sz="1199" kern="0" dirty="0">
                <a:solidFill>
                  <a:srgbClr val="000000"/>
                </a:solidFill>
              </a:rPr>
              <a:t>, providing action plan for mitigations with alerts to reduce loss of sales, working capital and mitigate LOGD risks</a:t>
            </a:r>
          </a:p>
          <a:p>
            <a:pPr defTabSz="913486">
              <a:spcAft>
                <a:spcPts val="544"/>
              </a:spcAft>
              <a:buClr>
                <a:srgbClr val="333333">
                  <a:lumMod val="75000"/>
                </a:srgbClr>
              </a:buClr>
              <a:buSzPct val="70000"/>
            </a:pPr>
            <a:endParaRPr lang="en-US" sz="1199" kern="0" dirty="0">
              <a:solidFill>
                <a:srgbClr val="000000"/>
              </a:solidFill>
            </a:endParaRPr>
          </a:p>
          <a:p>
            <a:pPr marL="323091" indent="-323091" defTabSz="913486">
              <a:spcAft>
                <a:spcPts val="544"/>
              </a:spcAft>
              <a:buClr>
                <a:srgbClr val="333333">
                  <a:lumMod val="75000"/>
                </a:srgbClr>
              </a:buClr>
              <a:buSzPct val="70000"/>
              <a:buFont typeface="Arial" pitchFamily="34" charset="0"/>
              <a:buChar char="►"/>
            </a:pPr>
            <a:r>
              <a:rPr lang="en-US" sz="1199" kern="0" dirty="0">
                <a:solidFill>
                  <a:srgbClr val="000000"/>
                </a:solidFill>
              </a:rPr>
              <a:t>Analytics team created a working model to recommend re-distribution of inventory across warehouses, using </a:t>
            </a:r>
            <a:r>
              <a:rPr lang="en-US" sz="1199" b="1" kern="0" dirty="0">
                <a:solidFill>
                  <a:srgbClr val="000000"/>
                </a:solidFill>
              </a:rPr>
              <a:t>Python</a:t>
            </a:r>
            <a:r>
              <a:rPr lang="en-US" sz="1199" kern="0" dirty="0">
                <a:solidFill>
                  <a:srgbClr val="000000"/>
                </a:solidFill>
              </a:rPr>
              <a:t> and </a:t>
            </a:r>
            <a:r>
              <a:rPr lang="en-US" sz="1199" b="1" kern="0" dirty="0">
                <a:solidFill>
                  <a:srgbClr val="000000"/>
                </a:solidFill>
              </a:rPr>
              <a:t>Automation</a:t>
            </a:r>
            <a:r>
              <a:rPr lang="en-US" sz="1199" kern="0" dirty="0">
                <a:solidFill>
                  <a:srgbClr val="000000"/>
                </a:solidFill>
              </a:rPr>
              <a:t> techniques </a:t>
            </a:r>
            <a:endParaRPr lang="en-US" sz="1399" b="1" kern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65CC9-81B4-4E7D-8311-8D979C035F7E}"/>
              </a:ext>
            </a:extLst>
          </p:cNvPr>
          <p:cNvSpPr txBox="1"/>
          <p:nvPr/>
        </p:nvSpPr>
        <p:spPr>
          <a:xfrm>
            <a:off x="3182620" y="874754"/>
            <a:ext cx="4031085" cy="1087824"/>
          </a:xfrm>
          <a:prstGeom prst="rect">
            <a:avLst/>
          </a:prstGeom>
          <a:noFill/>
        </p:spPr>
        <p:txBody>
          <a:bodyPr wrap="square" lIns="0" tIns="36538" rIns="0" bIns="0" rtlCol="0">
            <a:spAutoFit/>
          </a:bodyPr>
          <a:lstStyle/>
          <a:p>
            <a:pPr defTabSz="913486">
              <a:lnSpc>
                <a:spcPct val="120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IN" sz="1198" b="1" i="1" dirty="0">
                <a:solidFill>
                  <a:srgbClr val="C00000"/>
                </a:solidFill>
              </a:rPr>
              <a:t>Step 1</a:t>
            </a:r>
            <a:r>
              <a:rPr lang="en-IN" sz="1198" b="1" i="1" dirty="0">
                <a:solidFill>
                  <a:srgbClr val="646464"/>
                </a:solidFill>
              </a:rPr>
              <a:t> : </a:t>
            </a:r>
            <a:r>
              <a:rPr lang="en-IN" sz="1198" b="1" dirty="0">
                <a:solidFill>
                  <a:srgbClr val="000000"/>
                </a:solidFill>
              </a:rPr>
              <a:t>EDA (Exploratory data analysis) and data preparation</a:t>
            </a:r>
          </a:p>
          <a:p>
            <a:pPr marL="228372" indent="-228372" defTabSz="913486">
              <a:spcAft>
                <a:spcPts val="6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•"/>
            </a:pPr>
            <a:r>
              <a:rPr lang="en-IN" sz="1098" dirty="0">
                <a:solidFill>
                  <a:srgbClr val="646464"/>
                </a:solidFill>
              </a:rPr>
              <a:t>Improve data quality by statistical imputation of null values and outlier removal</a:t>
            </a:r>
          </a:p>
          <a:p>
            <a:pPr marL="228372" indent="-228372" defTabSz="913486">
              <a:spcAft>
                <a:spcPts val="6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•"/>
            </a:pPr>
            <a:r>
              <a:rPr lang="en-IN" sz="1098" dirty="0">
                <a:solidFill>
                  <a:srgbClr val="646464"/>
                </a:solidFill>
              </a:rPr>
              <a:t>Create ADS (Analytical dataset) by merging relevant data from different sources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F042F5C8-B485-457F-93EE-BF04ED59A86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1735" y="781054"/>
            <a:ext cx="11574851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486"/>
            <a:endParaRPr lang="en-US" sz="1798" dirty="0">
              <a:solidFill>
                <a:srgbClr val="646464"/>
              </a:solidFill>
              <a:latin typeface="EYInterstate" panose="0200050302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75FCE-7559-437E-B2E4-D1AB92FAAB2A}"/>
              </a:ext>
            </a:extLst>
          </p:cNvPr>
          <p:cNvSpPr txBox="1"/>
          <p:nvPr/>
        </p:nvSpPr>
        <p:spPr>
          <a:xfrm>
            <a:off x="3173646" y="4800126"/>
            <a:ext cx="1583188" cy="590316"/>
          </a:xfrm>
          <a:prstGeom prst="rect">
            <a:avLst/>
          </a:prstGeom>
          <a:noFill/>
        </p:spPr>
        <p:txBody>
          <a:bodyPr wrap="square" lIns="0" tIns="36538" rIns="0" bIns="0" rtlCol="0">
            <a:spAutoFit/>
          </a:bodyPr>
          <a:lstStyle/>
          <a:p>
            <a:pPr algn="ctr" defTabSz="913486"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IN" sz="1098" dirty="0">
                <a:solidFill>
                  <a:srgbClr val="FFFFFF"/>
                </a:solidFill>
                <a:latin typeface="Arial"/>
              </a:rPr>
              <a:t>Week-level regression accuracy of  </a:t>
            </a:r>
            <a:r>
              <a:rPr lang="en-IN" sz="1398" b="1" dirty="0">
                <a:solidFill>
                  <a:srgbClr val="FFFFFF"/>
                </a:solidFill>
                <a:latin typeface="Arial"/>
              </a:rPr>
              <a:t>75% </a:t>
            </a:r>
            <a:r>
              <a:rPr lang="en-IN" sz="1098" dirty="0">
                <a:solidFill>
                  <a:srgbClr val="FFFFFF"/>
                </a:solidFill>
                <a:latin typeface="Arial"/>
              </a:rPr>
              <a:t>is achieved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D43112-2838-4A9E-B998-87B048E3DD15}"/>
              </a:ext>
            </a:extLst>
          </p:cNvPr>
          <p:cNvSpPr txBox="1"/>
          <p:nvPr/>
        </p:nvSpPr>
        <p:spPr>
          <a:xfrm>
            <a:off x="7510056" y="878222"/>
            <a:ext cx="3973732" cy="1334267"/>
          </a:xfrm>
          <a:prstGeom prst="rect">
            <a:avLst/>
          </a:prstGeom>
          <a:noFill/>
        </p:spPr>
        <p:txBody>
          <a:bodyPr wrap="square" lIns="0" tIns="36538" rIns="0" bIns="0" rtlCol="0">
            <a:spAutoFit/>
          </a:bodyPr>
          <a:lstStyle/>
          <a:p>
            <a:pPr defTabSz="913486">
              <a:lnSpc>
                <a:spcPct val="120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IN" sz="1198" b="1" i="1" dirty="0">
                <a:solidFill>
                  <a:srgbClr val="C00000"/>
                </a:solidFill>
              </a:rPr>
              <a:t>Step 2</a:t>
            </a:r>
            <a:r>
              <a:rPr lang="en-IN" sz="1198" b="1" i="1" dirty="0">
                <a:solidFill>
                  <a:srgbClr val="646464"/>
                </a:solidFill>
              </a:rPr>
              <a:t> : </a:t>
            </a:r>
            <a:r>
              <a:rPr lang="en-IN" sz="1198" b="1" dirty="0">
                <a:solidFill>
                  <a:srgbClr val="000000"/>
                </a:solidFill>
              </a:rPr>
              <a:t>Calculation of stock imbalance</a:t>
            </a:r>
          </a:p>
          <a:p>
            <a:pPr marL="228372" indent="-228372" defTabSz="913486">
              <a:spcAft>
                <a:spcPts val="6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•"/>
            </a:pPr>
            <a:r>
              <a:rPr lang="en-IN" sz="1098" dirty="0">
                <a:solidFill>
                  <a:srgbClr val="646464"/>
                </a:solidFill>
              </a:rPr>
              <a:t>Calculate DOI as per last week SKU demand</a:t>
            </a:r>
          </a:p>
          <a:p>
            <a:pPr marL="228372" indent="-228372" defTabSz="913486">
              <a:spcAft>
                <a:spcPts val="6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•"/>
            </a:pPr>
            <a:r>
              <a:rPr lang="en-IN" sz="1098" dirty="0">
                <a:solidFill>
                  <a:srgbClr val="646464"/>
                </a:solidFill>
              </a:rPr>
              <a:t>Identify overstock/understock at warehouse-SKU-day level and calculate the volume</a:t>
            </a:r>
          </a:p>
          <a:p>
            <a:pPr marL="228372" indent="-228372" defTabSz="913486">
              <a:spcAft>
                <a:spcPts val="6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•"/>
            </a:pPr>
            <a:r>
              <a:rPr lang="en-IN" sz="1098" dirty="0">
                <a:solidFill>
                  <a:srgbClr val="646464"/>
                </a:solidFill>
              </a:rPr>
              <a:t>Flag SKUs which are de-listed, inactive, non-moving and slow-moving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05CC1-3256-4957-8776-5035864C2DC1}"/>
              </a:ext>
            </a:extLst>
          </p:cNvPr>
          <p:cNvSpPr txBox="1"/>
          <p:nvPr/>
        </p:nvSpPr>
        <p:spPr>
          <a:xfrm>
            <a:off x="3182621" y="2370827"/>
            <a:ext cx="8687644" cy="996145"/>
          </a:xfrm>
          <a:prstGeom prst="rect">
            <a:avLst/>
          </a:prstGeom>
          <a:noFill/>
        </p:spPr>
        <p:txBody>
          <a:bodyPr wrap="square" lIns="0" tIns="36538" rIns="0" bIns="0" rtlCol="0">
            <a:spAutoFit/>
          </a:bodyPr>
          <a:lstStyle/>
          <a:p>
            <a:pPr defTabSz="913486">
              <a:lnSpc>
                <a:spcPct val="120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IN" sz="1198" b="1" i="1" dirty="0">
                <a:solidFill>
                  <a:srgbClr val="C00000"/>
                </a:solidFill>
              </a:rPr>
              <a:t>Step 3</a:t>
            </a:r>
            <a:r>
              <a:rPr lang="en-IN" sz="1198" b="1" i="1" dirty="0">
                <a:solidFill>
                  <a:srgbClr val="646464"/>
                </a:solidFill>
              </a:rPr>
              <a:t> : </a:t>
            </a:r>
            <a:r>
              <a:rPr lang="en-IN" sz="1198" b="1" dirty="0">
                <a:solidFill>
                  <a:srgbClr val="000000"/>
                </a:solidFill>
              </a:rPr>
              <a:t>Efficient re-distribution of stock</a:t>
            </a:r>
          </a:p>
          <a:p>
            <a:pPr marL="228372" indent="-228372" defTabSz="913486">
              <a:spcAft>
                <a:spcPts val="6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•"/>
            </a:pPr>
            <a:r>
              <a:rPr lang="en-IN" sz="1098" dirty="0">
                <a:solidFill>
                  <a:srgbClr val="646464"/>
                </a:solidFill>
              </a:rPr>
              <a:t>Using Google distance matrix API, calculate the road distance between warehouses</a:t>
            </a:r>
          </a:p>
          <a:p>
            <a:pPr marL="228372" indent="-228372" defTabSz="913486">
              <a:spcAft>
                <a:spcPts val="6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•"/>
            </a:pPr>
            <a:r>
              <a:rPr lang="en-IN" sz="1098" dirty="0">
                <a:solidFill>
                  <a:srgbClr val="646464"/>
                </a:solidFill>
              </a:rPr>
              <a:t>If source warehouse is Overstock, then identify nearest warehouses which are understock and recommend distribution</a:t>
            </a:r>
          </a:p>
          <a:p>
            <a:pPr marL="228372" indent="-228372" defTabSz="913486">
              <a:spcAft>
                <a:spcPts val="6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•"/>
            </a:pPr>
            <a:r>
              <a:rPr lang="en-IN" sz="1098" dirty="0">
                <a:solidFill>
                  <a:srgbClr val="646464"/>
                </a:solidFill>
              </a:rPr>
              <a:t>If source warehouse is understock, then identify the nearest overstock warehouse which can satisfy the required demand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D0C4F2-3930-4C2C-91D5-D36CBFF42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621" y="3469280"/>
            <a:ext cx="5824800" cy="639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9A5108-B444-4E27-A80C-9F4524AD17D6}"/>
              </a:ext>
            </a:extLst>
          </p:cNvPr>
          <p:cNvSpPr txBox="1"/>
          <p:nvPr/>
        </p:nvSpPr>
        <p:spPr>
          <a:xfrm>
            <a:off x="3182621" y="4287324"/>
            <a:ext cx="3692305" cy="1579625"/>
          </a:xfrm>
          <a:prstGeom prst="rect">
            <a:avLst/>
          </a:prstGeom>
          <a:noFill/>
        </p:spPr>
        <p:txBody>
          <a:bodyPr wrap="square" lIns="0" tIns="36538" rIns="0" bIns="0" rtlCol="0">
            <a:spAutoFit/>
          </a:bodyPr>
          <a:lstStyle/>
          <a:p>
            <a:pPr defTabSz="913486">
              <a:lnSpc>
                <a:spcPct val="120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IN" sz="1198" b="1" i="1" dirty="0">
                <a:solidFill>
                  <a:srgbClr val="C00000"/>
                </a:solidFill>
              </a:rPr>
              <a:t>Step 4</a:t>
            </a:r>
            <a:r>
              <a:rPr lang="en-IN" sz="1198" b="1" i="1" dirty="0">
                <a:solidFill>
                  <a:srgbClr val="646464"/>
                </a:solidFill>
              </a:rPr>
              <a:t> : </a:t>
            </a:r>
            <a:r>
              <a:rPr lang="en-IN" sz="1198" b="1" dirty="0">
                <a:solidFill>
                  <a:srgbClr val="000000"/>
                </a:solidFill>
              </a:rPr>
              <a:t>Dashboard</a:t>
            </a:r>
          </a:p>
          <a:p>
            <a:pPr marL="228372" indent="-228372" defTabSz="913486">
              <a:spcAft>
                <a:spcPts val="6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•"/>
            </a:pPr>
            <a:r>
              <a:rPr lang="en-IN" sz="1098" dirty="0">
                <a:solidFill>
                  <a:srgbClr val="646464"/>
                </a:solidFill>
              </a:rPr>
              <a:t>Summarise all redistribution actions to be taken across warehouses</a:t>
            </a:r>
          </a:p>
          <a:p>
            <a:pPr marL="228372" indent="-228372" defTabSz="913486">
              <a:spcAft>
                <a:spcPts val="6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•"/>
            </a:pPr>
            <a:r>
              <a:rPr lang="en-IN" sz="1098" dirty="0">
                <a:solidFill>
                  <a:srgbClr val="646464"/>
                </a:solidFill>
              </a:rPr>
              <a:t>Track stock health across months</a:t>
            </a:r>
          </a:p>
          <a:p>
            <a:pPr marL="228372" indent="-228372" defTabSz="913486">
              <a:spcAft>
                <a:spcPts val="6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•"/>
            </a:pPr>
            <a:r>
              <a:rPr lang="en-IN" sz="1098" dirty="0">
                <a:solidFill>
                  <a:srgbClr val="646464"/>
                </a:solidFill>
              </a:rPr>
              <a:t>Enable actions on points like – Production of SKUs with high overstock volume can be halted or POs be put on hold</a:t>
            </a:r>
          </a:p>
          <a:p>
            <a:pPr marL="228372" indent="-228372" defTabSz="913486">
              <a:spcAft>
                <a:spcPts val="6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•"/>
            </a:pPr>
            <a:endParaRPr lang="en-IN" sz="1098" dirty="0">
              <a:solidFill>
                <a:srgbClr val="646464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DC4EDB-34E7-43C7-A3DD-794099A4F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115" y="4263073"/>
            <a:ext cx="5098294" cy="1934033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BF3FBEFD-39C0-41F4-AC57-E859D44FFA61}"/>
              </a:ext>
            </a:extLst>
          </p:cNvPr>
          <p:cNvSpPr txBox="1">
            <a:spLocks/>
          </p:cNvSpPr>
          <p:nvPr/>
        </p:nvSpPr>
        <p:spPr>
          <a:xfrm>
            <a:off x="333514" y="570"/>
            <a:ext cx="11615432" cy="8586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98">
                <a:sym typeface="Times New Roman" pitchFamily="18" charset="0"/>
              </a:rPr>
              <a:t>Intelligence and automation </a:t>
            </a:r>
            <a:r>
              <a:rPr lang="en-IN" sz="2398">
                <a:sym typeface="Times New Roman" pitchFamily="18" charset="0"/>
              </a:rPr>
              <a:t>– Inventory Re-balancing across warehouses</a:t>
            </a:r>
            <a:endParaRPr lang="en-GB" sz="2398" dirty="0"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EYInterstate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Ratul Pal</dc:creator>
  <cp:lastModifiedBy>Ratul Pal</cp:lastModifiedBy>
  <cp:revision>1</cp:revision>
  <dcterms:created xsi:type="dcterms:W3CDTF">2022-06-01T19:20:57Z</dcterms:created>
  <dcterms:modified xsi:type="dcterms:W3CDTF">2022-06-01T19:27:45Z</dcterms:modified>
</cp:coreProperties>
</file>