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80" r:id="rId6"/>
    <p:sldId id="260" r:id="rId7"/>
    <p:sldId id="281" r:id="rId8"/>
    <p:sldId id="282" r:id="rId9"/>
    <p:sldId id="283" r:id="rId10"/>
    <p:sldId id="285" r:id="rId11"/>
    <p:sldId id="28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254299-36DE-C74A-B290-419A22BC8792}">
          <p14:sldIdLst>
            <p14:sldId id="256"/>
            <p14:sldId id="257"/>
            <p14:sldId id="279"/>
            <p14:sldId id="258"/>
            <p14:sldId id="280"/>
            <p14:sldId id="260"/>
            <p14:sldId id="281"/>
            <p14:sldId id="282"/>
            <p14:sldId id="283"/>
            <p14:sldId id="285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/>
    <p:restoredTop sz="95928"/>
  </p:normalViewPr>
  <p:slideViewPr>
    <p:cSldViewPr snapToGrid="0">
      <p:cViewPr varScale="1">
        <p:scale>
          <a:sx n="88" d="100"/>
          <a:sy n="88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438-16B5-8A48-F8F5-28CC9729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149A-0F26-996C-C0CD-DFC334AB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DA7B-FEAE-1483-527B-0619733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B671-49C4-9423-BEEC-819D0408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AD39-0D9D-31D2-245B-84CA27A1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888A-70EF-68A3-4873-E3A0D109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670B1-04AA-A89E-24E3-9C740949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0935-EC5B-F615-0D52-D69F5E49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4B9-6416-0C9A-1439-398FB2A9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5641-E50D-60A7-A06F-36F128D9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B31FE-603D-8902-E931-86400097E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80EA-3030-69A2-3ACF-C4242BB7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5D14-1FB4-32CD-B4A2-91E468D3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0184-A943-736A-ECA8-0DCBBCE9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151A-D1FD-7B61-7E27-EBABA39D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60CE-5695-514C-802B-EAB2485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B313-E4B3-279A-681F-D7C65E74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4EEA-03F1-FC14-F07E-7B7D489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E4DF-F224-5D64-A2C1-0A0C7364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1A56-A135-8989-0227-6257A4B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FF21-C76D-3846-A70C-E805AE3B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F80C-AD13-04C0-0163-8351586F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CCE2-8786-9FB5-AB9E-A339EAF6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A03C-ABD8-C923-2066-94384E43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1891-B5EC-ABFB-CD6D-4CD4E52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BB95-E838-4F8B-C233-C67925A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2068-4638-1F4C-D72C-4E2EB121C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BB2C8-FC3A-6229-B10C-188C89FA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E248-37C1-492B-6D72-2AC3DA7C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84DA-47AF-FDD0-C14B-6B258ECA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F00B-C3B8-5F3E-15FC-6091A72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4870-603D-C033-AA5A-EDC086F2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4359-F27B-1C59-1AA3-4EAFE4DF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B759-288F-2EF3-E96F-3F498095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7607F-ADAB-9A4C-DEAB-454F2951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B3904-9202-B4B4-43F9-13CDB43A2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2F5F7-213F-52DC-9704-4C567A66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471D1-44E8-CD0B-F43C-FE7BB7C4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114C5-A034-AE86-54C5-242A186E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FF26-FDF7-18F1-8AEE-C8013775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61D87-7AA1-0D7A-3A07-8945FCC2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DAC37-D24B-86BD-58A0-59B3E296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E1EF5-5E46-9720-9708-91B2D14F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FFC69-B8E3-CEE2-CE16-19EBBCA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87ED1-768A-4A75-1CD0-9915F3EE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918FE-5650-9B47-E73F-5F291BFD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0EC9-53FB-C3C0-75B5-791E58F6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B5B9-4077-BC71-8D62-04CCDB66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0BA40-0E52-48E9-F862-C26D9A7D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719CA-2EB3-C0D7-43CD-4C450EF1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484E-0B43-2BE6-10E6-B0681269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785-86EF-5E8A-7C61-B242753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6EE4-50CF-5F98-F6B1-442EC6DC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2C70-B4A4-D87E-4898-30B45A932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E64C-DC43-5531-BD2D-31557F8F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D426-1D62-1AEB-398B-5771845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A0285-1B78-8377-9F64-A74C3EBD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8004-538D-B421-3EB5-529D9E36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7E94-1FBF-765C-17B4-1175034D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DB96-CF92-9C11-3561-44A987A0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E936-04E8-08DF-B01D-2A3E03841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2F03-67E3-884A-98FD-6D775E854CE3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D12E-C592-4654-01BF-D637B6B3A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ACD5-4FC8-2001-E188-183BBFD3F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5E87-0362-244A-80A4-5740C603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89F-CDA8-4AFC-C272-83ADBA6D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aleway" pitchFamily="2" charset="77"/>
              </a:rPr>
              <a:t>CS 391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F238-8FDF-E9E5-041F-C4AFF9AB0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8AA7573-2B84-2DEA-EA33-6A8C22362A8B}"/>
              </a:ext>
            </a:extLst>
          </p:cNvPr>
          <p:cNvSpPr txBox="1">
            <a:spLocks/>
          </p:cNvSpPr>
          <p:nvPr/>
        </p:nvSpPr>
        <p:spPr>
          <a:xfrm>
            <a:off x="49529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Raleway" pitchFamily="2" charset="77"/>
              </a:rPr>
              <a:t>Geo Map – Creating Fake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A13FB-9C9B-33D6-2FED-0A6A2385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28" y="1790216"/>
            <a:ext cx="5969001" cy="32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9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8AA7573-2B84-2DEA-EA33-6A8C22362A8B}"/>
              </a:ext>
            </a:extLst>
          </p:cNvPr>
          <p:cNvSpPr txBox="1">
            <a:spLocks/>
          </p:cNvSpPr>
          <p:nvPr/>
        </p:nvSpPr>
        <p:spPr>
          <a:xfrm>
            <a:off x="-2523671" y="-74385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Raleway" pitchFamily="2" charset="77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DD3AF6D-052D-74B7-2D79-95917EACA238}"/>
              </a:ext>
            </a:extLst>
          </p:cNvPr>
          <p:cNvSpPr txBox="1">
            <a:spLocks/>
          </p:cNvSpPr>
          <p:nvPr/>
        </p:nvSpPr>
        <p:spPr>
          <a:xfrm>
            <a:off x="-3048000" y="-131230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Raleway" pitchFamily="2" charset="77"/>
              </a:rPr>
              <a:t>geoMap</a:t>
            </a:r>
            <a:endParaRPr lang="en-US" sz="3200" dirty="0">
              <a:latin typeface="Raleway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25419-6F8B-61F1-C34A-F013CEC2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075296"/>
            <a:ext cx="6159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3E4866-967E-EE4F-9B20-7F7D9F4BE703}"/>
              </a:ext>
            </a:extLst>
          </p:cNvPr>
          <p:cNvSpPr txBox="1"/>
          <p:nvPr/>
        </p:nvSpPr>
        <p:spPr>
          <a:xfrm>
            <a:off x="1874800" y="3907510"/>
            <a:ext cx="8725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77"/>
              </a:rPr>
              <a:t>Statistical Analysis (Easy to add due to separation of pre-processing to chart data processing)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Dynamic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833DA-3E3E-7764-F781-0517784D0FEC}"/>
              </a:ext>
            </a:extLst>
          </p:cNvPr>
          <p:cNvSpPr txBox="1"/>
          <p:nvPr/>
        </p:nvSpPr>
        <p:spPr>
          <a:xfrm>
            <a:off x="2949496" y="483063"/>
            <a:ext cx="6099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aleway" pitchFamily="2" charset="77"/>
              </a:rPr>
              <a:t>Improvements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3B289-A7C0-1669-965B-4D132FADC8F6}"/>
              </a:ext>
            </a:extLst>
          </p:cNvPr>
          <p:cNvSpPr txBox="1"/>
          <p:nvPr/>
        </p:nvSpPr>
        <p:spPr>
          <a:xfrm>
            <a:off x="3187856" y="2817206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aleway" pitchFamily="2" charset="77"/>
              </a:rPr>
              <a:t>Future Ideas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5F589-A987-EDEF-44E3-FD03C41814F7}"/>
              </a:ext>
            </a:extLst>
          </p:cNvPr>
          <p:cNvSpPr txBox="1"/>
          <p:nvPr/>
        </p:nvSpPr>
        <p:spPr>
          <a:xfrm>
            <a:off x="1524000" y="1565496"/>
            <a:ext cx="9427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77"/>
              </a:rPr>
              <a:t>Modularized Naming Axes and Titles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Clear commenting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36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4342F-4EA2-0305-4A6E-8C5789B6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84856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aleway" pitchFamily="2" charset="77"/>
              </a:rPr>
              <a:t>Data Visualization Topic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5F60A-8769-2B22-9000-7E0A0B2A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04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aleway" pitchFamily="2" charset="77"/>
              </a:rPr>
              <a:t>Analysis of Bestselling Books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8AE66-C3E8-E3F7-3922-95063E63DD0E}"/>
              </a:ext>
            </a:extLst>
          </p:cNvPr>
          <p:cNvSpPr txBox="1"/>
          <p:nvPr/>
        </p:nvSpPr>
        <p:spPr>
          <a:xfrm>
            <a:off x="412595" y="3429000"/>
            <a:ext cx="40255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77"/>
              </a:rPr>
              <a:t>Why did I study it?</a:t>
            </a:r>
          </a:p>
          <a:p>
            <a:endParaRPr lang="en-US" dirty="0">
              <a:latin typeface="Raleway" pitchFamily="2" charset="77"/>
            </a:endParaRPr>
          </a:p>
          <a:p>
            <a:r>
              <a:rPr lang="en-US" sz="1600" b="0" i="0" u="none" strike="noStrike" dirty="0">
                <a:solidFill>
                  <a:srgbClr val="150808"/>
                </a:solidFill>
                <a:effectLst/>
                <a:latin typeface="Raleway" pitchFamily="2" charset="77"/>
              </a:rPr>
              <a:t>The revenue from </a:t>
            </a:r>
            <a:r>
              <a:rPr lang="en-US" sz="1600" dirty="0">
                <a:solidFill>
                  <a:srgbClr val="150808"/>
                </a:solidFill>
                <a:latin typeface="Raleway" pitchFamily="2" charset="77"/>
              </a:rPr>
              <a:t>the </a:t>
            </a:r>
            <a:r>
              <a:rPr lang="en-US" sz="1600" b="0" i="0" u="none" strike="noStrike" dirty="0">
                <a:solidFill>
                  <a:srgbClr val="150808"/>
                </a:solidFill>
                <a:effectLst/>
                <a:latin typeface="Raleway" pitchFamily="2" charset="77"/>
              </a:rPr>
              <a:t>Book publishing industry has ranged between $25 billion and $26 billion since 2016</a:t>
            </a:r>
            <a:r>
              <a:rPr lang="en-US" sz="1600" b="0" i="0" u="none" strike="noStrike" baseline="30000" dirty="0">
                <a:solidFill>
                  <a:srgbClr val="150808"/>
                </a:solidFill>
                <a:effectLst/>
                <a:latin typeface="Raleway" pitchFamily="2" charset="77"/>
              </a:rPr>
              <a:t>1</a:t>
            </a:r>
            <a:endParaRPr lang="en-US" sz="1600" baseline="30000" dirty="0">
              <a:latin typeface="Raleway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B8138-6FF7-B6C5-00E1-B9E27A76AA38}"/>
              </a:ext>
            </a:extLst>
          </p:cNvPr>
          <p:cNvSpPr txBox="1"/>
          <p:nvPr/>
        </p:nvSpPr>
        <p:spPr>
          <a:xfrm>
            <a:off x="104172" y="6478641"/>
            <a:ext cx="6208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>
                <a:latin typeface="Raleway" pitchFamily="2" charset="77"/>
              </a:rPr>
              <a:t>1</a:t>
            </a:r>
            <a:r>
              <a:rPr lang="en-US" sz="1100" dirty="0">
                <a:latin typeface="Raleway" pitchFamily="2" charset="77"/>
              </a:rPr>
              <a:t> https://</a:t>
            </a:r>
            <a:r>
              <a:rPr lang="en-US" sz="1100" dirty="0" err="1">
                <a:latin typeface="Raleway" pitchFamily="2" charset="77"/>
              </a:rPr>
              <a:t>publishers.org</a:t>
            </a:r>
            <a:r>
              <a:rPr lang="en-US" sz="1100" dirty="0">
                <a:latin typeface="Raleway" pitchFamily="2" charset="77"/>
              </a:rPr>
              <a:t>/news/book-publishing-revenues-flat-at-25-71-billion-for-the-year/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0EF70-91ED-DA34-BD12-7F8B60E54C9E}"/>
              </a:ext>
            </a:extLst>
          </p:cNvPr>
          <p:cNvSpPr txBox="1"/>
          <p:nvPr/>
        </p:nvSpPr>
        <p:spPr>
          <a:xfrm>
            <a:off x="5970372" y="3429000"/>
            <a:ext cx="40255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77"/>
              </a:rPr>
              <a:t>Why is it important?</a:t>
            </a:r>
          </a:p>
          <a:p>
            <a:endParaRPr lang="en-US" dirty="0">
              <a:latin typeface="Raleway" pitchFamily="2" charset="77"/>
            </a:endParaRPr>
          </a:p>
          <a:p>
            <a:r>
              <a:rPr lang="en-US" sz="1600" b="0" i="0" u="none" strike="noStrike" dirty="0">
                <a:solidFill>
                  <a:srgbClr val="150808"/>
                </a:solidFill>
                <a:effectLst/>
                <a:latin typeface="Raleway" pitchFamily="2" charset="77"/>
              </a:rPr>
              <a:t>Understanding trends through analyzing data of bestsellers </a:t>
            </a:r>
            <a:r>
              <a:rPr lang="en-US" sz="1600" dirty="0">
                <a:solidFill>
                  <a:srgbClr val="150808"/>
                </a:solidFill>
                <a:latin typeface="Raleway" pitchFamily="2" charset="77"/>
              </a:rPr>
              <a:t>will help make future decisions.</a:t>
            </a:r>
            <a:endParaRPr lang="en-US" sz="1600" baseline="300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49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4342F-4EA2-0305-4A6E-8C5789B6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777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aleway" pitchFamily="2" charset="77"/>
              </a:rPr>
              <a:t>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66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E76FD-BEA3-FD92-545C-102B6B8E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6419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aleway" pitchFamily="2" charset="77"/>
              </a:rPr>
              <a:t>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7D7F1-D395-53DB-EF1B-FABF8587F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056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AutoNum type="alphaLcParenR"/>
            </a:pPr>
            <a:endParaRPr lang="en-US" sz="2000" dirty="0">
              <a:effectLst/>
              <a:latin typeface="Raleway Ligh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Raleway" pitchFamily="2" charset="77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12700F2-EE8A-087D-854C-12A09261AB63}"/>
              </a:ext>
            </a:extLst>
          </p:cNvPr>
          <p:cNvSpPr txBox="1">
            <a:spLocks/>
          </p:cNvSpPr>
          <p:nvPr/>
        </p:nvSpPr>
        <p:spPr>
          <a:xfrm>
            <a:off x="2158678" y="2878766"/>
            <a:ext cx="7874643" cy="222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Raleway" pitchFamily="2" charset="77"/>
              </a:rPr>
              <a:t>Population Intended to Represent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29357E8-035D-33CE-44EF-48E60B04052F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Raleway Light" pitchFamily="2" charset="77"/>
                <a:cs typeface="Times New Roman" panose="02020603050405020304" pitchFamily="18" charset="0"/>
              </a:rPr>
              <a:t>Bestselling books</a:t>
            </a:r>
            <a:endParaRPr lang="en-US" sz="2000" dirty="0">
              <a:latin typeface="Raleway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65BE2-C1F8-4EDD-FBCF-B77E5A88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1661078"/>
            <a:ext cx="6667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E76FD-BEA3-FD92-545C-102B6B8E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aleway" pitchFamily="2" charset="77"/>
              </a:rPr>
              <a:t>Preprocessing Dataset</a:t>
            </a:r>
          </a:p>
        </p:txBody>
      </p:sp>
    </p:spTree>
    <p:extLst>
      <p:ext uri="{BB962C8B-B14F-4D97-AF65-F5344CB8AC3E}">
        <p14:creationId xmlns:p14="http://schemas.microsoft.com/office/powerpoint/2010/main" val="22136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1A0C415D-1DA2-1FB2-E3AA-3E40A7BC0621}"/>
              </a:ext>
            </a:extLst>
          </p:cNvPr>
          <p:cNvSpPr txBox="1">
            <a:spLocks/>
          </p:cNvSpPr>
          <p:nvPr/>
        </p:nvSpPr>
        <p:spPr>
          <a:xfrm>
            <a:off x="287437" y="4464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i="1" dirty="0">
              <a:latin typeface="Raleway" pitchFamily="2" charset="77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F44411D-08D3-CEFF-1678-41BE6FAE958D}"/>
              </a:ext>
            </a:extLst>
          </p:cNvPr>
          <p:cNvSpPr txBox="1">
            <a:spLocks/>
          </p:cNvSpPr>
          <p:nvPr/>
        </p:nvSpPr>
        <p:spPr>
          <a:xfrm>
            <a:off x="-2851150" y="-14730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aleway" pitchFamily="2" charset="77"/>
              </a:rPr>
              <a:t>Histogram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CFE469-F156-F6C3-95DE-3B115DF0E797}"/>
              </a:ext>
            </a:extLst>
          </p:cNvPr>
          <p:cNvSpPr txBox="1">
            <a:spLocks/>
          </p:cNvSpPr>
          <p:nvPr/>
        </p:nvSpPr>
        <p:spPr>
          <a:xfrm>
            <a:off x="1477863" y="4464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>
                <a:solidFill>
                  <a:srgbClr val="202124"/>
                </a:solidFill>
                <a:latin typeface="Raleway" pitchFamily="2" charset="77"/>
              </a:rPr>
              <a:t>All Prices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6BFF6A-3433-DED8-C0B0-73763047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03" y="1459592"/>
            <a:ext cx="7050234" cy="4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0367733-6911-BA51-6D49-F8340E0431CA}"/>
              </a:ext>
            </a:extLst>
          </p:cNvPr>
          <p:cNvSpPr txBox="1">
            <a:spLocks/>
          </p:cNvSpPr>
          <p:nvPr/>
        </p:nvSpPr>
        <p:spPr>
          <a:xfrm>
            <a:off x="769256" y="-3827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Raleway" pitchFamily="2" charset="77"/>
              </a:rPr>
              <a:t>Line Chart</a:t>
            </a:r>
            <a:endParaRPr lang="en-US" sz="3200" dirty="0">
              <a:latin typeface="Raleway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41605-E487-706F-0DAA-9452A899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95" y="463420"/>
            <a:ext cx="5587093" cy="3082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A8AF1-7F9A-0BC7-B3B4-05457345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5" y="3782891"/>
            <a:ext cx="4670879" cy="2792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8D599-03B0-BFE8-E9A1-A01AB594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82891"/>
            <a:ext cx="4978400" cy="26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8AA7573-2B84-2DEA-EA33-6A8C22362A8B}"/>
              </a:ext>
            </a:extLst>
          </p:cNvPr>
          <p:cNvSpPr txBox="1">
            <a:spLocks/>
          </p:cNvSpPr>
          <p:nvPr/>
        </p:nvSpPr>
        <p:spPr>
          <a:xfrm>
            <a:off x="-2639786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aleway" pitchFamily="2" charset="77"/>
              </a:rPr>
              <a:t>Pie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DD1A2-53C0-F5A8-A2FD-71BFA1F8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64" y="415472"/>
            <a:ext cx="5432879" cy="3114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FD03C-E55B-B83A-2389-41B458F3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7" y="3805936"/>
            <a:ext cx="5432879" cy="2665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EE39A-E46E-CDBA-1C1B-EF7FE4FC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14" y="3868680"/>
            <a:ext cx="4744357" cy="26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8AA7573-2B84-2DEA-EA33-6A8C22362A8B}"/>
              </a:ext>
            </a:extLst>
          </p:cNvPr>
          <p:cNvSpPr txBox="1">
            <a:spLocks/>
          </p:cNvSpPr>
          <p:nvPr/>
        </p:nvSpPr>
        <p:spPr>
          <a:xfrm>
            <a:off x="-2639786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aleway" pitchFamily="2" charset="77"/>
              </a:rPr>
              <a:t>Stacked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B260E-B7E7-86EE-8943-C26AD33F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35" y="1432378"/>
            <a:ext cx="6184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120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Raleway Light</vt:lpstr>
      <vt:lpstr>Office Theme</vt:lpstr>
      <vt:lpstr>CS 391 Final Project</vt:lpstr>
      <vt:lpstr>Data Visualization Topic</vt:lpstr>
      <vt:lpstr>Design</vt:lpstr>
      <vt:lpstr>Dataset</vt:lpstr>
      <vt:lpstr>Preprocessing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 235 Final Project</dc:title>
  <dc:creator>Ratul R. Pradhan</dc:creator>
  <cp:lastModifiedBy>Ratul R. Pradhan</cp:lastModifiedBy>
  <cp:revision>4</cp:revision>
  <dcterms:created xsi:type="dcterms:W3CDTF">2022-12-05T20:28:56Z</dcterms:created>
  <dcterms:modified xsi:type="dcterms:W3CDTF">2022-12-15T06:23:57Z</dcterms:modified>
</cp:coreProperties>
</file>