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319" r:id="rId4"/>
    <p:sldId id="317" r:id="rId5"/>
    <p:sldId id="320" r:id="rId6"/>
    <p:sldId id="321" r:id="rId7"/>
    <p:sldId id="322" r:id="rId8"/>
    <p:sldId id="323" r:id="rId9"/>
    <p:sldId id="324" r:id="rId10"/>
    <p:sldId id="276" r:id="rId11"/>
    <p:sldId id="257" r:id="rId12"/>
    <p:sldId id="318" r:id="rId13"/>
    <p:sldId id="327" r:id="rId14"/>
    <p:sldId id="326" r:id="rId15"/>
    <p:sldId id="328" r:id="rId16"/>
    <p:sldId id="32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59AD3-39E9-4BA0-9D5D-79903F037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07EF52-B254-433C-842B-9B94BA433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809A2F-6B4A-41B8-9049-64F173BC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4B97E7-F9EB-497A-B50B-EC2F3250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BEAC74-9CAE-4D35-AA90-0C469E54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97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8ABC0-3B76-4ABC-A1DE-486A4D6F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2E4269-BDEA-4C4F-A513-0FA6ED748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1E0DA-B33E-425D-8B21-B6C925E4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E2F68-B83B-4341-8EFC-7BFBE0BD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282C1-140E-43B1-93A8-4C9D30DC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22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80B376-5232-4EBC-A1E6-BD984804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C90B24-4DEC-42C8-9314-D39324D3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604C6-8BF5-43AE-BE48-F7177CEB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F93FDD-D2BD-44E1-858A-A8923758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FA342A-72A0-48C6-B8F3-C3FFAF97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01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52231-7632-4F4E-9CAF-8819528E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44D7A-F70A-44FF-A907-E2A4BE625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A7070-DA53-4264-B95F-8B065BD7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6A125F-D4E3-497A-AC86-4D510FBC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40BFE-6005-4F79-AE67-472A33EC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8FE9D-734E-480C-9B7D-85CA207A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612D0D-D7A2-4AF5-8517-EA7DBEB7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B0ABDE-E0B2-4659-874D-FC3D3027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991E2-E774-4ADA-BE76-2BC8E500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1A3453-9AAB-4B26-81F2-1E09EA4A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63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CAEB3-80B4-4B7D-B5E2-921A7018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DF97C-C7B6-4855-9380-B89026109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4CAD2D-27A6-4017-B4DA-07AB3F6A2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D623D7-3B08-4D2D-B928-A1A6A221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724596-2C79-47DE-B06B-7C2EC5CD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606D8-5F94-45E3-9629-CE59221B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4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D9256-227B-4893-B410-E11E46BC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EA53FA-8B2B-407E-9BE0-AE7E5693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4899C7-A1DE-4C52-A8A3-8782C63B6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1174A0-10FF-49B0-9E46-AFA9162F5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D183C2-5027-4A1B-8006-B26CD7BE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890C0A-3B7D-4E12-9934-690A71F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62B50D-357A-4355-9866-45AC9026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DF8FD2-06E6-4CA1-9877-DDF553B6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EC049-1249-438A-BEEB-876EBA2D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F59431-5C8B-4647-8529-FA8009A4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422B5F-356D-47D8-8C37-F0DECEB0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B18C99-8B22-4FD6-A1E1-40598979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59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1FD7F4-C86D-4C5B-9B53-0739645B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DDB778-3158-4F0D-B41F-ABB1297D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DBF010-D60D-4787-8F30-2796A898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07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8CBDF-39B5-42E3-BC6B-F7665375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27879-F18C-40D4-8EBF-E564C272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9E8F57-7139-4F19-9858-FA63D18F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CEC3EA-9DBF-46FC-899D-853DE16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989E89-7F5A-4457-B29A-59007040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C7EF6-1F06-422E-B168-2EE4CD20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1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3FB75-8BBF-46B0-AD33-E88F61EB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CA258-CE20-446B-B415-950C0D3DE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25A13F-74FD-4268-BBC0-7A9AA91C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536204-8575-46F6-AFFD-83C59558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E1656-E077-487D-94AC-4612498F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E2349-4C12-4EF2-8746-0CAB4307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57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DE003-3317-46EF-A696-81991DE8D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C8889-55CA-4276-863F-F731724F4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9441D0-32E9-42F9-849E-8ED939B24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75B29-5CB2-427B-B6D9-B1AFC78EFA21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EB510F-C7F5-42AB-B208-8F8B81AD2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E0B70-4BB3-4025-BB52-2CF015E33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22A2-8D20-4F28-B9A6-9C8476F0D5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1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B1F0D-485B-4F6A-B0BF-2014FB835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378E00-65CE-4D38-8ACF-D89EDD43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8494" y="4955708"/>
            <a:ext cx="2008094" cy="557586"/>
          </a:xfrm>
        </p:spPr>
        <p:txBody>
          <a:bodyPr>
            <a:normAutofit/>
          </a:bodyPr>
          <a:lstStyle/>
          <a:p>
            <a:r>
              <a:rPr lang="ru-RU" sz="2000" dirty="0"/>
              <a:t>Соколов В.С.</a:t>
            </a:r>
          </a:p>
        </p:txBody>
      </p:sp>
    </p:spTree>
    <p:extLst>
      <p:ext uri="{BB962C8B-B14F-4D97-AF65-F5344CB8AC3E}">
        <p14:creationId xmlns:p14="http://schemas.microsoft.com/office/powerpoint/2010/main" val="257800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7B4B-2B46-4167-8C89-1794E9A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Хопфилда</a:t>
            </a:r>
            <a:endParaRPr lang="ru-RU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DB3CA593-2FEE-468A-9B76-E9381389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660" y="1492555"/>
            <a:ext cx="2394079" cy="2790196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1982 год</a:t>
            </a:r>
          </a:p>
          <a:p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 сети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Хопфилда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 матрица связей является симметричной (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w</a:t>
            </a:r>
            <a:r>
              <a:rPr kumimoji="0" lang="en-US" altLang="ru-RU" sz="1800" b="0" i="0" u="none" strike="noStrike" cap="none" normalizeH="0" baseline="-2500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ij</a:t>
            </a:r>
            <a:r>
              <a:rPr kumimoji="0" lang="en-US" altLang="ru-RU" sz="1800" b="0" i="0" u="none" strike="noStrike" cap="none" normalizeH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=</a:t>
            </a:r>
            <a:r>
              <a:rPr kumimoji="0" lang="en-US" altLang="ru-RU" sz="1800" b="0" i="0" u="none" strike="noStrike" cap="none" normalizeH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w</a:t>
            </a:r>
            <a:r>
              <a:rPr kumimoji="0" lang="en-US" altLang="ru-RU" sz="1800" b="0" i="0" u="none" strike="noStrike" cap="none" normalizeH="0" baseline="-2500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ji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)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r>
              <a:rPr lang="ru-RU" altLang="ru-RU" sz="1800" dirty="0">
                <a:solidFill>
                  <a:srgbClr val="202122"/>
                </a:solidFill>
                <a:cs typeface="Arial" panose="020B0604020202020204" pitchFamily="34" charset="0"/>
              </a:rPr>
              <a:t>Д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иагональные элементы матрицы полагаются равными нулю (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w</a:t>
            </a:r>
            <a:r>
              <a:rPr kumimoji="0" lang="en-US" altLang="ru-RU" sz="1800" b="0" i="0" u="none" strike="noStrike" cap="none" normalizeH="0" baseline="-25000" dirty="0" err="1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ii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), что исключает эффект воздействия нейрона на самого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5A68D0-5745-4DB2-B66C-A8C785260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296" y="1282288"/>
            <a:ext cx="4028504" cy="4621236"/>
          </a:xfrm>
          <a:prstGeom prst="rect">
            <a:avLst/>
          </a:prstGeom>
        </p:spPr>
      </p:pic>
      <p:sp>
        <p:nvSpPr>
          <p:cNvPr id="10" name="AutoShape 5" descr="{\displaystyle w_{ij}=w_{ji}}">
            <a:extLst>
              <a:ext uri="{FF2B5EF4-FFF2-40B4-BE49-F238E27FC236}">
                <a16:creationId xmlns:a16="http://schemas.microsoft.com/office/drawing/2014/main" id="{3C51D5F3-0351-4AEB-BE6A-8596A23911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99827" y="3428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{\displaystyle w_{ii}=0}">
            <a:extLst>
              <a:ext uri="{FF2B5EF4-FFF2-40B4-BE49-F238E27FC236}">
                <a16:creationId xmlns:a16="http://schemas.microsoft.com/office/drawing/2014/main" id="{1F14835E-9833-4A7B-8B4E-9C74A04D5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43227" y="3428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9F9CD1-554E-4A46-B9B4-73BDC1D6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577" y="1445165"/>
            <a:ext cx="3738650" cy="19332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098A60-59F0-425E-995A-D9B82C118D76}"/>
              </a:ext>
            </a:extLst>
          </p:cNvPr>
          <p:cNvSpPr txBox="1"/>
          <p:nvPr/>
        </p:nvSpPr>
        <p:spPr>
          <a:xfrm>
            <a:off x="838200" y="4377809"/>
            <a:ext cx="2989729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/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Ограниченная емкость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Чувствительность к шуму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Трудности с обучением на больших и сложных наборах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96C3D5-A1FF-46FD-B335-6E1698A1D528}"/>
              </a:ext>
            </a:extLst>
          </p:cNvPr>
          <p:cNvSpPr txBox="1"/>
          <p:nvPr/>
        </p:nvSpPr>
        <p:spPr>
          <a:xfrm>
            <a:off x="4153815" y="4377809"/>
            <a:ext cx="2841812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/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Энергетическая функция, обеспечивающая стабильность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Способность хранить и восстанавливать ассоциативные 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16438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7B4B-2B46-4167-8C89-1794E9A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Элмана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CCDDA9-0F80-4882-84EA-82F95256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4947"/>
            <a:ext cx="3724469" cy="21873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861088-5536-49BF-8B61-E818211DC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04" y="1151557"/>
            <a:ext cx="4320326" cy="47811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201994-341D-40A5-BC6C-678D60347666}"/>
              </a:ext>
            </a:extLst>
          </p:cNvPr>
          <p:cNvSpPr txBox="1"/>
          <p:nvPr/>
        </p:nvSpPr>
        <p:spPr>
          <a:xfrm>
            <a:off x="801976" y="3902680"/>
            <a:ext cx="2989729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/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Могут возникнуть проблемы с долгосрочной зависимостью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Требуется тщательная настройка параметров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Сложность обучения по сравнению с сетью </a:t>
            </a:r>
            <a:r>
              <a:rPr lang="ru-RU" sz="1700" dirty="0" err="1"/>
              <a:t>Хопфилда</a:t>
            </a:r>
            <a:endParaRPr lang="ru-RU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810EFA-B75E-4743-A5E4-903FFC79C5B1}"/>
              </a:ext>
            </a:extLst>
          </p:cNvPr>
          <p:cNvSpPr txBox="1"/>
          <p:nvPr/>
        </p:nvSpPr>
        <p:spPr>
          <a:xfrm>
            <a:off x="4117591" y="3902680"/>
            <a:ext cx="2841812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/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Способность обрабатывать последовательные данные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/>
              <a:t>Контекстно-зависимая 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52084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B0D55-E37C-4602-A281-4110F492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Развёртка во времени. </a:t>
            </a:r>
            <a:r>
              <a:rPr lang="en-US" dirty="0"/>
              <a:t>Forward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E90DE1-AE4F-4B14-AE40-1E10D6EB0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2"/>
          <a:stretch/>
        </p:blipFill>
        <p:spPr>
          <a:xfrm>
            <a:off x="902073" y="1953746"/>
            <a:ext cx="9871388" cy="37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B0D55-E37C-4602-A281-4110F492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Развёртка во времени. </a:t>
            </a:r>
            <a:r>
              <a:rPr lang="en-US" dirty="0"/>
              <a:t>Backward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FBB9AB-396D-4D9E-8E1C-CA063362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1" y="1254125"/>
            <a:ext cx="90773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B0D55-E37C-4602-A281-4110F492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RNN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65ECAB-3432-4433-8CE8-67EFA1B07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25" y="1687066"/>
            <a:ext cx="1076321" cy="2683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5FA9FE-D64F-4E8D-A8D4-F7855E79A723}"/>
              </a:ext>
            </a:extLst>
          </p:cNvPr>
          <p:cNvSpPr txBox="1"/>
          <p:nvPr/>
        </p:nvSpPr>
        <p:spPr>
          <a:xfrm>
            <a:off x="2005990" y="1333123"/>
            <a:ext cx="1653989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/>
              <a:t>Один к одному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9AF3A-C0C2-4606-BCCB-2749852DF358}"/>
              </a:ext>
            </a:extLst>
          </p:cNvPr>
          <p:cNvSpPr txBox="1"/>
          <p:nvPr/>
        </p:nvSpPr>
        <p:spPr>
          <a:xfrm>
            <a:off x="1882449" y="4481812"/>
            <a:ext cx="244484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0" i="0" dirty="0">
                <a:solidFill>
                  <a:srgbClr val="222222"/>
                </a:solidFill>
                <a:effectLst/>
              </a:rPr>
              <a:t>Архитектура по сути является обычной нейронной сетью</a:t>
            </a:r>
            <a:endParaRPr lang="ru-RU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93A1B-6FB9-434E-9EA4-5AE1061F9CD3}"/>
              </a:ext>
            </a:extLst>
          </p:cNvPr>
          <p:cNvSpPr txBox="1"/>
          <p:nvPr/>
        </p:nvSpPr>
        <p:spPr>
          <a:xfrm>
            <a:off x="6315636" y="4481811"/>
            <a:ext cx="454510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0" i="0" dirty="0">
                <a:solidFill>
                  <a:srgbClr val="222222"/>
                </a:solidFill>
                <a:effectLst/>
              </a:rPr>
              <a:t>Генерации аудиозаписи.</a:t>
            </a:r>
          </a:p>
          <a:p>
            <a:r>
              <a:rPr lang="ru-RU" sz="1700" b="0" i="0" dirty="0">
                <a:solidFill>
                  <a:srgbClr val="222222"/>
                </a:solidFill>
                <a:effectLst/>
              </a:rPr>
              <a:t>На вход подаем жанр музыки, который хотим получить,</a:t>
            </a:r>
          </a:p>
          <a:p>
            <a:r>
              <a:rPr lang="ru-RU" sz="1700" b="0" i="0" dirty="0">
                <a:solidFill>
                  <a:srgbClr val="222222"/>
                </a:solidFill>
                <a:effectLst/>
              </a:rPr>
              <a:t>на выходе получаем последовательность аудиозаписи</a:t>
            </a:r>
            <a:endParaRPr lang="ru-RU" sz="17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A56479-5B65-42C2-9D5A-BD37AFA2D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23" y="1687066"/>
            <a:ext cx="1572380" cy="2683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BDED26-BB6C-42F2-9A87-F1DD7BE60F3B}"/>
              </a:ext>
            </a:extLst>
          </p:cNvPr>
          <p:cNvSpPr txBox="1"/>
          <p:nvPr/>
        </p:nvSpPr>
        <p:spPr>
          <a:xfrm>
            <a:off x="7373470" y="1336745"/>
            <a:ext cx="178621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/>
              <a:t>Один ко многим</a:t>
            </a:r>
          </a:p>
        </p:txBody>
      </p:sp>
    </p:spTree>
    <p:extLst>
      <p:ext uri="{BB962C8B-B14F-4D97-AF65-F5344CB8AC3E}">
        <p14:creationId xmlns:p14="http://schemas.microsoft.com/office/powerpoint/2010/main" val="352433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B0D55-E37C-4602-A281-4110F492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</a:t>
            </a:r>
            <a:r>
              <a:rPr lang="en-US" dirty="0"/>
              <a:t>RNN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FA9FE-D64F-4E8D-A8D4-F7855E79A723}"/>
              </a:ext>
            </a:extLst>
          </p:cNvPr>
          <p:cNvSpPr txBox="1"/>
          <p:nvPr/>
        </p:nvSpPr>
        <p:spPr>
          <a:xfrm>
            <a:off x="1854316" y="1322053"/>
            <a:ext cx="187572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/>
              <a:t>Многие к одному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9AF3A-C0C2-4606-BCCB-2749852DF358}"/>
              </a:ext>
            </a:extLst>
          </p:cNvPr>
          <p:cNvSpPr txBox="1"/>
          <p:nvPr/>
        </p:nvSpPr>
        <p:spPr>
          <a:xfrm>
            <a:off x="1035424" y="4601547"/>
            <a:ext cx="419548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0" i="0" dirty="0">
                <a:solidFill>
                  <a:srgbClr val="222222"/>
                </a:solidFill>
                <a:effectLst/>
              </a:rPr>
              <a:t>На вход подаем слова рецензии,</a:t>
            </a:r>
          </a:p>
          <a:p>
            <a:r>
              <a:rPr lang="ru-RU" sz="1700" b="0" i="0" dirty="0">
                <a:solidFill>
                  <a:srgbClr val="222222"/>
                </a:solidFill>
                <a:effectLst/>
              </a:rPr>
              <a:t>на выходе получаем оценку ее тональности: позитивная рецензия или негативная</a:t>
            </a:r>
            <a:endParaRPr lang="ru-RU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93A1B-6FB9-434E-9EA4-5AE1061F9CD3}"/>
              </a:ext>
            </a:extLst>
          </p:cNvPr>
          <p:cNvSpPr txBox="1"/>
          <p:nvPr/>
        </p:nvSpPr>
        <p:spPr>
          <a:xfrm>
            <a:off x="8812305" y="4601546"/>
            <a:ext cx="302558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0" i="0" dirty="0">
                <a:solidFill>
                  <a:srgbClr val="222222"/>
                </a:solidFill>
                <a:effectLst/>
              </a:rPr>
              <a:t>Данную архитектуру можно использовать для перевода текста с одного языка на другой.</a:t>
            </a:r>
            <a:endParaRPr lang="ru-RU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BDED26-BB6C-42F2-9A87-F1DD7BE60F3B}"/>
              </a:ext>
            </a:extLst>
          </p:cNvPr>
          <p:cNvSpPr txBox="1"/>
          <p:nvPr/>
        </p:nvSpPr>
        <p:spPr>
          <a:xfrm>
            <a:off x="7319681" y="1338220"/>
            <a:ext cx="213808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dirty="0"/>
              <a:t>Многие ко многим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E9E690-AD14-453A-B544-EB2DE7DDD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0" y="1687066"/>
            <a:ext cx="1572380" cy="265208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1E108A-F3DA-4F3C-B446-5FE81F23A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510" y="1947614"/>
            <a:ext cx="1905000" cy="20193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B9A26F2-5539-4561-AD6A-BA2BE6A03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46" y="1675996"/>
            <a:ext cx="1572380" cy="25367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DB2954-1EA8-4EE8-A9B8-46C27B9B7FF8}"/>
              </a:ext>
            </a:extLst>
          </p:cNvPr>
          <p:cNvSpPr txBox="1"/>
          <p:nvPr/>
        </p:nvSpPr>
        <p:spPr>
          <a:xfrm>
            <a:off x="5007898" y="4601546"/>
            <a:ext cx="321398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700" b="0" i="0" dirty="0">
                <a:solidFill>
                  <a:srgbClr val="222222"/>
                </a:solidFill>
                <a:effectLst/>
              </a:rPr>
              <a:t>Такой вариант подойдет для определения части речи каждого слова в предложении в зависимости от контекста.</a:t>
            </a:r>
            <a:br>
              <a:rPr lang="ru-RU" sz="1700" dirty="0"/>
            </a:b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376393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32842-62B4-49B4-81EA-0ADA02BF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изображений по видам спорта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15239-62F5-4739-BA13-3A3633A81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745782" cy="383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Решение на</a:t>
            </a:r>
            <a:r>
              <a:rPr lang="en-US" dirty="0"/>
              <a:t> F1</a:t>
            </a:r>
            <a:r>
              <a:rPr lang="en-US" baseline="-25000" dirty="0"/>
              <a:t>private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b="0" i="0" dirty="0">
                <a:solidFill>
                  <a:srgbClr val="202124"/>
                </a:solidFill>
                <a:effectLst/>
                <a:latin typeface="Inter"/>
              </a:rPr>
              <a:t>0.9168</a:t>
            </a:r>
            <a:endParaRPr lang="en-US" b="0" i="0" dirty="0">
              <a:solidFill>
                <a:srgbClr val="202124"/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sz="1800" dirty="0">
              <a:solidFill>
                <a:srgbClr val="202124"/>
              </a:solidFill>
              <a:latin typeface="Inter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202124"/>
                </a:solidFill>
                <a:latin typeface="Inter"/>
              </a:rPr>
              <a:t>Параметры:</a:t>
            </a:r>
          </a:p>
          <a:p>
            <a:r>
              <a:rPr lang="en-US" sz="1800" dirty="0" err="1">
                <a:solidFill>
                  <a:srgbClr val="202124"/>
                </a:solidFill>
                <a:latin typeface="Inter"/>
              </a:rPr>
              <a:t>Img</a:t>
            </a:r>
            <a:r>
              <a:rPr lang="en-US" sz="1800" dirty="0">
                <a:solidFill>
                  <a:srgbClr val="202124"/>
                </a:solidFill>
                <a:latin typeface="Inter"/>
              </a:rPr>
              <a:t> size – 300x300</a:t>
            </a:r>
          </a:p>
          <a:p>
            <a:r>
              <a:rPr lang="en-US" sz="1800" dirty="0">
                <a:solidFill>
                  <a:srgbClr val="202124"/>
                </a:solidFill>
                <a:latin typeface="Inter"/>
              </a:rPr>
              <a:t>Model – ResNet50</a:t>
            </a:r>
          </a:p>
          <a:p>
            <a:r>
              <a:rPr lang="en-US" sz="1800" dirty="0">
                <a:solidFill>
                  <a:srgbClr val="202124"/>
                </a:solidFill>
                <a:latin typeface="Inter"/>
              </a:rPr>
              <a:t>Learning rate – 1e-5</a:t>
            </a:r>
          </a:p>
          <a:p>
            <a:r>
              <a:rPr lang="en-US" sz="1800" dirty="0">
                <a:solidFill>
                  <a:srgbClr val="202124"/>
                </a:solidFill>
                <a:latin typeface="Inter"/>
              </a:rPr>
              <a:t>Iterations – 5</a:t>
            </a:r>
          </a:p>
          <a:p>
            <a:r>
              <a:rPr lang="en-US" sz="1800" dirty="0">
                <a:solidFill>
                  <a:srgbClr val="202124"/>
                </a:solidFill>
                <a:latin typeface="Inter"/>
              </a:rPr>
              <a:t>Params -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23,618,447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r>
              <a:rPr lang="en-US" sz="1800" dirty="0">
                <a:latin typeface="var(--jp-code-font-family)"/>
              </a:rPr>
              <a:t>Batch size - 16</a:t>
            </a:r>
            <a:endParaRPr lang="en-US" sz="1800" dirty="0">
              <a:solidFill>
                <a:srgbClr val="202124"/>
              </a:solidFill>
              <a:latin typeface="Inter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5B48D-04BD-4859-A005-BF63C58A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078" y="2599783"/>
            <a:ext cx="3019561" cy="31555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EE8F24-EBD6-490F-9BA0-6BFFDBBC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6" y="1840044"/>
            <a:ext cx="5333486" cy="44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BBCD2-717D-446B-A5DF-D82764BA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r>
              <a:rPr lang="en-US" dirty="0"/>
              <a:t>. </a:t>
            </a:r>
            <a:r>
              <a:rPr lang="ru-RU" dirty="0"/>
              <a:t>Домены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9C5618-1FF6-40BE-B9AD-55BC417A3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4282"/>
            <a:ext cx="5585013" cy="5088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Примеры:</a:t>
            </a:r>
          </a:p>
          <a:p>
            <a:r>
              <a:rPr lang="ru-RU" sz="1800" b="1" dirty="0"/>
              <a:t>Текст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Классификация (Анализ эмоциональной окраски текста)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Перевод (Перевод с русского на английский)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Генерация (Создание текста с затравкой)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Сегментация (Определение частей речи)</a:t>
            </a:r>
          </a:p>
          <a:p>
            <a:r>
              <a:rPr lang="ru-RU" sz="1800" b="1" dirty="0"/>
              <a:t>Аудио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Классификация (Определение жанра музыки)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Преобразование (Перевод, изменение голоса)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Генерация (Тут пока всё сложно)</a:t>
            </a:r>
          </a:p>
          <a:p>
            <a:r>
              <a:rPr lang="ru-RU" sz="1800" b="1" dirty="0"/>
              <a:t>Сигналы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Прогнозирование (Прогноз погоды)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Поиск аномалий (Поиск неисправностей в оборудовании)</a:t>
            </a:r>
          </a:p>
          <a:p>
            <a:r>
              <a:rPr lang="ru-RU" sz="1800" b="1" dirty="0"/>
              <a:t>Видео</a:t>
            </a:r>
          </a:p>
          <a:p>
            <a:r>
              <a:rPr lang="ru-RU" sz="1800" b="1" dirty="0"/>
              <a:t>Изображения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400" dirty="0"/>
              <a:t>Текстовое описание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E3D9ADF-01E1-4EA1-989A-21C0B80B769C}"/>
              </a:ext>
            </a:extLst>
          </p:cNvPr>
          <p:cNvSpPr txBox="1">
            <a:spLocks/>
          </p:cNvSpPr>
          <p:nvPr/>
        </p:nvSpPr>
        <p:spPr>
          <a:xfrm>
            <a:off x="6656296" y="1404281"/>
            <a:ext cx="5078504" cy="3329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Свойства:</a:t>
            </a:r>
          </a:p>
          <a:p>
            <a:r>
              <a:rPr lang="ru-RU" sz="1800" b="1" dirty="0"/>
              <a:t>Последовательность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ru-RU" sz="1400" dirty="0"/>
              <a:t>Данные организованы в последовательности элементов, где порядок имеет значения</a:t>
            </a:r>
          </a:p>
          <a:p>
            <a:r>
              <a:rPr lang="ru-RU" sz="1800" b="1" dirty="0"/>
              <a:t>Зависимость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ru-RU" sz="1400" dirty="0"/>
              <a:t>Каждый следующий элемент зависит от предыдущего</a:t>
            </a:r>
          </a:p>
          <a:p>
            <a:r>
              <a:rPr lang="ru-RU" sz="1800" b="1" dirty="0"/>
              <a:t>Переменная длина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ru-RU" sz="1400" dirty="0"/>
              <a:t>Последовательности имеют разную длину</a:t>
            </a:r>
          </a:p>
        </p:txBody>
      </p:sp>
    </p:spTree>
    <p:extLst>
      <p:ext uri="{BB962C8B-B14F-4D97-AF65-F5344CB8AC3E}">
        <p14:creationId xmlns:p14="http://schemas.microsoft.com/office/powerpoint/2010/main" val="197863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BEE48E-B95E-45DD-AC36-C74FF73E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4239"/>
            <a:ext cx="10403541" cy="521025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33210-DAC4-469F-99D1-05F111B2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задачи. Виды задач</a:t>
            </a:r>
          </a:p>
        </p:txBody>
      </p:sp>
    </p:spTree>
    <p:extLst>
      <p:ext uri="{BB962C8B-B14F-4D97-AF65-F5344CB8AC3E}">
        <p14:creationId xmlns:p14="http://schemas.microsoft.com/office/powerpoint/2010/main" val="304881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7B4B-2B46-4167-8C89-1794E9A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0875D9-961E-417E-96A8-A6AC0688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188"/>
            <a:ext cx="10842812" cy="1061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chemeClr val="accent5">
                    <a:lumMod val="75000"/>
                  </a:schemeClr>
                </a:solidFill>
              </a:rPr>
              <a:t>Спорить со мной не надо, господа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DA02EBB-BDFA-42B1-BA60-79C1ACA7EF2C}"/>
              </a:ext>
            </a:extLst>
          </p:cNvPr>
          <p:cNvSpPr txBox="1">
            <a:spLocks/>
          </p:cNvSpPr>
          <p:nvPr/>
        </p:nvSpPr>
        <p:spPr>
          <a:xfrm>
            <a:off x="838200" y="2029758"/>
            <a:ext cx="3948951" cy="612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Что можно сделать с текстом?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0753-8E58-4C9F-9099-478F8E2485E7}"/>
              </a:ext>
            </a:extLst>
          </p:cNvPr>
          <p:cNvSpPr txBox="1"/>
          <p:nvPr/>
        </p:nvSpPr>
        <p:spPr>
          <a:xfrm>
            <a:off x="838200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1800" b="1" dirty="0"/>
              <a:t>Задача: </a:t>
            </a:r>
            <a:r>
              <a:rPr lang="ru-RU" dirty="0"/>
              <a:t>Определить чья фраза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0543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Блок-схема: процесс 19">
            <a:extLst>
              <a:ext uri="{FF2B5EF4-FFF2-40B4-BE49-F238E27FC236}">
                <a16:creationId xmlns:a16="http://schemas.microsoft.com/office/drawing/2014/main" id="{5839A2A5-A3EA-45B0-B7C0-739030B13D03}"/>
              </a:ext>
            </a:extLst>
          </p:cNvPr>
          <p:cNvSpPr/>
          <p:nvPr/>
        </p:nvSpPr>
        <p:spPr>
          <a:xfrm>
            <a:off x="537882" y="2734235"/>
            <a:ext cx="7609914" cy="3675530"/>
          </a:xfrm>
          <a:prstGeom prst="flowChartProcess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7B4B-2B46-4167-8C89-1794E9A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0875D9-961E-417E-96A8-A6AC0688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5" y="1806482"/>
            <a:ext cx="10842812" cy="1061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chemeClr val="accent5">
                    <a:lumMod val="75000"/>
                  </a:schemeClr>
                </a:solidFill>
              </a:rPr>
              <a:t>Спорить со мной не надо, господа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DA02EBB-BDFA-42B1-BA60-79C1ACA7EF2C}"/>
              </a:ext>
            </a:extLst>
          </p:cNvPr>
          <p:cNvSpPr txBox="1">
            <a:spLocks/>
          </p:cNvSpPr>
          <p:nvPr/>
        </p:nvSpPr>
        <p:spPr>
          <a:xfrm>
            <a:off x="900955" y="1384299"/>
            <a:ext cx="3948951" cy="612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Что дальше?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E8215F8-A047-46A8-A5D3-66B1CAD1629D}"/>
              </a:ext>
            </a:extLst>
          </p:cNvPr>
          <p:cNvSpPr/>
          <p:nvPr/>
        </p:nvSpPr>
        <p:spPr>
          <a:xfrm>
            <a:off x="1188944" y="3733712"/>
            <a:ext cx="2644588" cy="173018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2BDF2C6-7EC0-4B0F-B9BF-946DC0497EAE}"/>
              </a:ext>
            </a:extLst>
          </p:cNvPr>
          <p:cNvCxnSpPr/>
          <p:nvPr/>
        </p:nvCxnSpPr>
        <p:spPr>
          <a:xfrm>
            <a:off x="1179979" y="4113164"/>
            <a:ext cx="26625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25D844E5-CB23-4396-937F-ED43D569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366" y="4296090"/>
            <a:ext cx="2097741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[0.8607, 0.0108, 0.7331, 0.4221, 0.034, 0.5049, 0.2171, 0.8461, 0.4141, 0.4445]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C0D173-55B5-4112-8942-9054FC7F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920" y="3774605"/>
            <a:ext cx="117437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TF-IDF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94D9E5-FB78-416D-A891-0C7C8E127009}"/>
              </a:ext>
            </a:extLst>
          </p:cNvPr>
          <p:cNvSpPr/>
          <p:nvPr/>
        </p:nvSpPr>
        <p:spPr>
          <a:xfrm>
            <a:off x="4849906" y="3733712"/>
            <a:ext cx="2644588" cy="173018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B5FA9A8-2C37-4292-A3EE-7FB4502944DE}"/>
              </a:ext>
            </a:extLst>
          </p:cNvPr>
          <p:cNvCxnSpPr/>
          <p:nvPr/>
        </p:nvCxnSpPr>
        <p:spPr>
          <a:xfrm>
            <a:off x="4840941" y="4113164"/>
            <a:ext cx="26625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3C4E3438-C8B7-4972-A221-BB47EB31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512" y="4367233"/>
            <a:ext cx="171674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0, 0, 1, 0, 0, 1, 0, 0, 0, 0, 1, 0, 0, 0, 0, 0, 0, 0, 0, 0, 0,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, 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29D2CBA-4C4F-42E1-9787-87C0B7F7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530" y="3789995"/>
            <a:ext cx="58270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err="1">
                <a:latin typeface="var(--jp-code-font-family)"/>
              </a:rPr>
              <a:t>BoW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DFC43FB-258B-4B4E-96EA-9621CA9E160A}"/>
              </a:ext>
            </a:extLst>
          </p:cNvPr>
          <p:cNvSpPr/>
          <p:nvPr/>
        </p:nvSpPr>
        <p:spPr>
          <a:xfrm>
            <a:off x="8520953" y="3744313"/>
            <a:ext cx="2644588" cy="173018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00CE59F-4691-4BC3-8678-E4F10228F430}"/>
              </a:ext>
            </a:extLst>
          </p:cNvPr>
          <p:cNvCxnSpPr/>
          <p:nvPr/>
        </p:nvCxnSpPr>
        <p:spPr>
          <a:xfrm>
            <a:off x="8511988" y="4123765"/>
            <a:ext cx="26625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2">
            <a:extLst>
              <a:ext uri="{FF2B5EF4-FFF2-40B4-BE49-F238E27FC236}">
                <a16:creationId xmlns:a16="http://schemas.microsoft.com/office/drawing/2014/main" id="{FCB6B271-B0FB-4558-857F-4E1DE368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5143" y="3785205"/>
            <a:ext cx="191620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Word Embeddings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6DD3B57-3F4B-44D3-8E6F-B3B809A8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528" y="4229741"/>
            <a:ext cx="24294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[[0.5728, 0.1468, 0.2244, 0.28],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[0.7861, 0.6052, 0.1243, 0.6458],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latin typeface="var(--jp-code-font-family)"/>
              </a:rPr>
              <a:t>…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[0.6318, 0.1996, 0.1831, 0.9465],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[0.069, 0.9689, 0.4732, 0.3814]]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94520DE-36AE-4045-8F1E-0598BEE3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057" y="3040623"/>
            <a:ext cx="31275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Статистические методы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1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7B4B-2B46-4167-8C89-1794E9A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E8215F8-A047-46A8-A5D3-66B1CAD1629D}"/>
              </a:ext>
            </a:extLst>
          </p:cNvPr>
          <p:cNvSpPr/>
          <p:nvPr/>
        </p:nvSpPr>
        <p:spPr>
          <a:xfrm>
            <a:off x="936812" y="2036831"/>
            <a:ext cx="2644588" cy="173018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2BDF2C6-7EC0-4B0F-B9BF-946DC0497EAE}"/>
              </a:ext>
            </a:extLst>
          </p:cNvPr>
          <p:cNvCxnSpPr/>
          <p:nvPr/>
        </p:nvCxnSpPr>
        <p:spPr>
          <a:xfrm>
            <a:off x="927847" y="2416283"/>
            <a:ext cx="26625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25D844E5-CB23-4396-937F-ED43D569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234" y="2599209"/>
            <a:ext cx="2097741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[0.8607, 0.0108, 0.7331, 0.4221, 0.034, 0.5049, 0.2171, 0.8461, 0.4141, 0.4445]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1C0D173-55B5-4112-8942-9054FC7F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788" y="2077724"/>
            <a:ext cx="117437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TF-IDF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94D9E5-FB78-416D-A891-0C7C8E127009}"/>
              </a:ext>
            </a:extLst>
          </p:cNvPr>
          <p:cNvSpPr/>
          <p:nvPr/>
        </p:nvSpPr>
        <p:spPr>
          <a:xfrm>
            <a:off x="945776" y="4352277"/>
            <a:ext cx="2644588" cy="173018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B5FA9A8-2C37-4292-A3EE-7FB4502944DE}"/>
              </a:ext>
            </a:extLst>
          </p:cNvPr>
          <p:cNvCxnSpPr/>
          <p:nvPr/>
        </p:nvCxnSpPr>
        <p:spPr>
          <a:xfrm>
            <a:off x="936811" y="4731729"/>
            <a:ext cx="26625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3C4E3438-C8B7-4972-A221-BB47EB317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382" y="4985798"/>
            <a:ext cx="171674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0, 0, 1, 0, 0, 1, 0, 0, 0, 0, 1, 0, 0, 0, 0, 0, 0, 0, 0, 0, 0,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, 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29D2CBA-4C4F-42E1-9787-87C0B7F7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408560"/>
            <a:ext cx="58270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 err="1">
                <a:latin typeface="var(--jp-code-font-family)"/>
              </a:rPr>
              <a:t>BoW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67ADF47-8AF2-4FEC-B12C-F94F3FF78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10531" r="10895" b="9685"/>
          <a:stretch/>
        </p:blipFill>
        <p:spPr>
          <a:xfrm>
            <a:off x="4890247" y="4171580"/>
            <a:ext cx="3155516" cy="209158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01CA62-EF0D-4810-990B-E5264DCB2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10531" r="10895" b="9685"/>
          <a:stretch/>
        </p:blipFill>
        <p:spPr>
          <a:xfrm>
            <a:off x="4890247" y="1856134"/>
            <a:ext cx="3155516" cy="2091581"/>
          </a:xfrm>
          <a:prstGeom prst="rect">
            <a:avLst/>
          </a:prstGeom>
        </p:spPr>
      </p:pic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16E37D37-4609-4CA2-8BEB-E5FC836A12D2}"/>
              </a:ext>
            </a:extLst>
          </p:cNvPr>
          <p:cNvSpPr/>
          <p:nvPr/>
        </p:nvSpPr>
        <p:spPr>
          <a:xfrm>
            <a:off x="3854822" y="2754008"/>
            <a:ext cx="797857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825E749E-E132-435E-8617-F14ACE0B5225}"/>
              </a:ext>
            </a:extLst>
          </p:cNvPr>
          <p:cNvSpPr/>
          <p:nvPr/>
        </p:nvSpPr>
        <p:spPr>
          <a:xfrm>
            <a:off x="3854822" y="5064970"/>
            <a:ext cx="797857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DAE4525E-91D8-4DEA-9586-7A462460133B}"/>
              </a:ext>
            </a:extLst>
          </p:cNvPr>
          <p:cNvSpPr/>
          <p:nvPr/>
        </p:nvSpPr>
        <p:spPr>
          <a:xfrm>
            <a:off x="8417857" y="2749524"/>
            <a:ext cx="797857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3BF133F2-201F-4CB7-ADDF-BD31B41AEC7E}"/>
              </a:ext>
            </a:extLst>
          </p:cNvPr>
          <p:cNvSpPr/>
          <p:nvPr/>
        </p:nvSpPr>
        <p:spPr>
          <a:xfrm>
            <a:off x="8417856" y="5064970"/>
            <a:ext cx="797857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50DB8-8102-435D-BD28-A9673F212690}"/>
              </a:ext>
            </a:extLst>
          </p:cNvPr>
          <p:cNvSpPr txBox="1"/>
          <p:nvPr/>
        </p:nvSpPr>
        <p:spPr>
          <a:xfrm>
            <a:off x="9587808" y="2674584"/>
            <a:ext cx="1918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Автор фразы</a:t>
            </a:r>
            <a:endParaRPr lang="ru-RU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31736C-6198-4334-86D9-42B01275A8D3}"/>
              </a:ext>
            </a:extLst>
          </p:cNvPr>
          <p:cNvSpPr txBox="1"/>
          <p:nvPr/>
        </p:nvSpPr>
        <p:spPr>
          <a:xfrm>
            <a:off x="9587806" y="5000438"/>
            <a:ext cx="1918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Автор фразы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30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7B4B-2B46-4167-8C89-1794E9A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</a:t>
            </a:r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67ADF47-8AF2-4FEC-B12C-F94F3FF78F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10531" r="10895" b="9685"/>
          <a:stretch/>
        </p:blipFill>
        <p:spPr>
          <a:xfrm>
            <a:off x="7117129" y="4426522"/>
            <a:ext cx="3155516" cy="209158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01CA62-EF0D-4810-990B-E5264DCB2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10531" r="10895" b="9685"/>
          <a:stretch/>
        </p:blipFill>
        <p:spPr>
          <a:xfrm>
            <a:off x="7117129" y="1806075"/>
            <a:ext cx="3155516" cy="2091581"/>
          </a:xfrm>
          <a:prstGeom prst="rect">
            <a:avLst/>
          </a:prstGeom>
        </p:spPr>
      </p:pic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DAE4525E-91D8-4DEA-9586-7A462460133B}"/>
              </a:ext>
            </a:extLst>
          </p:cNvPr>
          <p:cNvSpPr/>
          <p:nvPr/>
        </p:nvSpPr>
        <p:spPr>
          <a:xfrm rot="19536336">
            <a:off x="3599328" y="3461492"/>
            <a:ext cx="461684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3BF133F2-201F-4CB7-ADDF-BD31B41AEC7E}"/>
              </a:ext>
            </a:extLst>
          </p:cNvPr>
          <p:cNvSpPr/>
          <p:nvPr/>
        </p:nvSpPr>
        <p:spPr>
          <a:xfrm>
            <a:off x="6465262" y="2687118"/>
            <a:ext cx="565801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32C5554A-3FA3-4151-BA4E-A31FA1F0311E}"/>
              </a:ext>
            </a:extLst>
          </p:cNvPr>
          <p:cNvSpPr/>
          <p:nvPr/>
        </p:nvSpPr>
        <p:spPr>
          <a:xfrm>
            <a:off x="838200" y="3234219"/>
            <a:ext cx="2644588" cy="173018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A818D74-BC18-4459-B9FA-8E68B821734C}"/>
              </a:ext>
            </a:extLst>
          </p:cNvPr>
          <p:cNvCxnSpPr/>
          <p:nvPr/>
        </p:nvCxnSpPr>
        <p:spPr>
          <a:xfrm>
            <a:off x="829235" y="3613671"/>
            <a:ext cx="26625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38DF922D-DDB4-4284-9934-B7024010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90" y="3275111"/>
            <a:ext cx="1916206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Word Embeddings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3B17875-23F4-4535-9129-80363684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75" y="3719647"/>
            <a:ext cx="242943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[[0.5728, 0.1468, 0.2244, 0.28],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[0.7861, 0.6052, 0.1243, 0.6458],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latin typeface="var(--jp-code-font-family)"/>
              </a:rPr>
              <a:t>…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[0.6318, 0.1996, 0.1831, 0.9465],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[0.069, 0.9689, 0.4732, 0.3814]]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8A816E6-7702-4DB4-AB0F-9A6D761ECD04}"/>
              </a:ext>
            </a:extLst>
          </p:cNvPr>
          <p:cNvSpPr/>
          <p:nvPr/>
        </p:nvSpPr>
        <p:spPr>
          <a:xfrm>
            <a:off x="4168588" y="1989458"/>
            <a:ext cx="2129116" cy="173018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2CEDA67-CC94-4E0B-8849-F1A01CFB561B}"/>
              </a:ext>
            </a:extLst>
          </p:cNvPr>
          <p:cNvCxnSpPr/>
          <p:nvPr/>
        </p:nvCxnSpPr>
        <p:spPr>
          <a:xfrm>
            <a:off x="4163118" y="2368910"/>
            <a:ext cx="21435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3">
            <a:extLst>
              <a:ext uri="{FF2B5EF4-FFF2-40B4-BE49-F238E27FC236}">
                <a16:creationId xmlns:a16="http://schemas.microsoft.com/office/drawing/2014/main" id="{6CF3C88A-D263-4F9B-A510-B7E098191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587" y="2530253"/>
            <a:ext cx="195975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[0.5728, 0.1468, 0.2244, 0.28,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0.7861, 0.6052, 0.1243, 0.6458,</a:t>
            </a:r>
            <a:r>
              <a:rPr lang="ru-RU" altLang="ru-RU" sz="1200" dirty="0">
                <a:latin typeface="var(--jp-code-font-family)"/>
              </a:rPr>
              <a:t> …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,</a:t>
            </a:r>
            <a:r>
              <a:rPr lang="ru-RU" altLang="ru-RU" sz="1200" dirty="0">
                <a:latin typeface="var(--jp-code-font-family)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0.6318, 0.1996, 0.1831, 0.9465,</a:t>
            </a:r>
            <a:r>
              <a:rPr lang="ru-RU" altLang="ru-RU" sz="1200" dirty="0">
                <a:latin typeface="var(--jp-code-font-family)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0.069, 0.9689, 0.4732, 0.3814]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6FBC62EB-6A51-4B38-B9B1-218A73AD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2" y="2032217"/>
            <a:ext cx="166040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Concat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vectors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E8CCACC2-D978-4D3C-A3EA-9D7E077BBE98}"/>
              </a:ext>
            </a:extLst>
          </p:cNvPr>
          <p:cNvSpPr/>
          <p:nvPr/>
        </p:nvSpPr>
        <p:spPr>
          <a:xfrm>
            <a:off x="4246246" y="5092862"/>
            <a:ext cx="2044435" cy="9201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5E013266-2EEE-4D38-8A7B-322C9175C508}"/>
              </a:ext>
            </a:extLst>
          </p:cNvPr>
          <p:cNvCxnSpPr>
            <a:cxnSpLocks/>
          </p:cNvCxnSpPr>
          <p:nvPr/>
        </p:nvCxnSpPr>
        <p:spPr>
          <a:xfrm>
            <a:off x="4240776" y="5472313"/>
            <a:ext cx="2049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2">
            <a:extLst>
              <a:ext uri="{FF2B5EF4-FFF2-40B4-BE49-F238E27FC236}">
                <a16:creationId xmlns:a16="http://schemas.microsoft.com/office/drawing/2014/main" id="{3E314A48-DC61-4CE9-8E66-B7C1C02CD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040" y="5135620"/>
            <a:ext cx="166040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Mean vector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7E4737C-E10E-496B-88D2-1FB09AA5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040" y="5530358"/>
            <a:ext cx="147571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[0.306 0.54035 0.4685 0.49025 0.473125]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Стрелка: вправо 39">
            <a:extLst>
              <a:ext uri="{FF2B5EF4-FFF2-40B4-BE49-F238E27FC236}">
                <a16:creationId xmlns:a16="http://schemas.microsoft.com/office/drawing/2014/main" id="{0D4D821E-3724-4635-B0FA-EF114998DFE4}"/>
              </a:ext>
            </a:extLst>
          </p:cNvPr>
          <p:cNvSpPr/>
          <p:nvPr/>
        </p:nvSpPr>
        <p:spPr>
          <a:xfrm rot="1972352">
            <a:off x="3594845" y="5007385"/>
            <a:ext cx="461684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: вправо 40">
            <a:extLst>
              <a:ext uri="{FF2B5EF4-FFF2-40B4-BE49-F238E27FC236}">
                <a16:creationId xmlns:a16="http://schemas.microsoft.com/office/drawing/2014/main" id="{F94153C9-875A-4BE8-A2B8-BEEC662A42F6}"/>
              </a:ext>
            </a:extLst>
          </p:cNvPr>
          <p:cNvSpPr/>
          <p:nvPr/>
        </p:nvSpPr>
        <p:spPr>
          <a:xfrm>
            <a:off x="10358712" y="2699465"/>
            <a:ext cx="398928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DFD65224-2694-492B-AD77-BA832049BE0E}"/>
              </a:ext>
            </a:extLst>
          </p:cNvPr>
          <p:cNvSpPr/>
          <p:nvPr/>
        </p:nvSpPr>
        <p:spPr>
          <a:xfrm>
            <a:off x="10376632" y="5319852"/>
            <a:ext cx="381007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5C8376B1-BADA-44F2-ADF9-3604C59C01D7}"/>
              </a:ext>
            </a:extLst>
          </p:cNvPr>
          <p:cNvSpPr/>
          <p:nvPr/>
        </p:nvSpPr>
        <p:spPr>
          <a:xfrm>
            <a:off x="6434240" y="5356724"/>
            <a:ext cx="565801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183DA0-DC55-4D48-A702-EE5688396714}"/>
              </a:ext>
            </a:extLst>
          </p:cNvPr>
          <p:cNvSpPr txBox="1"/>
          <p:nvPr/>
        </p:nvSpPr>
        <p:spPr>
          <a:xfrm>
            <a:off x="10757639" y="2654852"/>
            <a:ext cx="1504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Автор фразы</a:t>
            </a:r>
            <a:endParaRPr lang="ru-RU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659055-1543-4605-B5AC-0F96F37B091D}"/>
              </a:ext>
            </a:extLst>
          </p:cNvPr>
          <p:cNvSpPr txBox="1"/>
          <p:nvPr/>
        </p:nvSpPr>
        <p:spPr>
          <a:xfrm>
            <a:off x="10757639" y="5274119"/>
            <a:ext cx="1504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Автор фразы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1797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7B4B-2B46-4167-8C89-1794E9A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9DD769-8298-4976-B922-42AB9A7C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4" y="1891553"/>
            <a:ext cx="3475442" cy="4363190"/>
          </a:xfrm>
          <a:prstGeom prst="rect">
            <a:avLst/>
          </a:prstGeom>
        </p:spPr>
      </p:pic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54EB025C-F61A-4715-A007-3F7A95EB4C8E}"/>
              </a:ext>
            </a:extLst>
          </p:cNvPr>
          <p:cNvSpPr/>
          <p:nvPr/>
        </p:nvSpPr>
        <p:spPr>
          <a:xfrm>
            <a:off x="4518212" y="3920748"/>
            <a:ext cx="493060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F7A1573F-B3AD-46B8-AA29-EA74C79C634E}"/>
              </a:ext>
            </a:extLst>
          </p:cNvPr>
          <p:cNvSpPr/>
          <p:nvPr/>
        </p:nvSpPr>
        <p:spPr>
          <a:xfrm>
            <a:off x="5153088" y="3613067"/>
            <a:ext cx="1634601" cy="9201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A558F3F-B203-4DF8-AF76-879138ED8431}"/>
              </a:ext>
            </a:extLst>
          </p:cNvPr>
          <p:cNvCxnSpPr>
            <a:cxnSpLocks/>
          </p:cNvCxnSpPr>
          <p:nvPr/>
        </p:nvCxnSpPr>
        <p:spPr>
          <a:xfrm>
            <a:off x="5147618" y="3992518"/>
            <a:ext cx="16400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2">
            <a:extLst>
              <a:ext uri="{FF2B5EF4-FFF2-40B4-BE49-F238E27FC236}">
                <a16:creationId xmlns:a16="http://schemas.microsoft.com/office/drawing/2014/main" id="{B3F51637-C004-4448-A2DF-3EF589AC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38" y="3664293"/>
            <a:ext cx="80378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var(--jp-code-font-family)"/>
              </a:rPr>
              <a:t>V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ector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B3EA99A1-D292-4C64-B262-F88A6BF2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585" y="4081494"/>
            <a:ext cx="138648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-15, -17, -13, -11, -9, -4, -7, -11, -10, -16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]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9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7B4B-2B46-4167-8C89-1794E9A1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9DD769-8298-4976-B922-42AB9A7C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54" y="1891553"/>
            <a:ext cx="3475442" cy="4363190"/>
          </a:xfrm>
          <a:prstGeom prst="rect">
            <a:avLst/>
          </a:prstGeom>
        </p:spPr>
      </p:pic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54EB025C-F61A-4715-A007-3F7A95EB4C8E}"/>
              </a:ext>
            </a:extLst>
          </p:cNvPr>
          <p:cNvSpPr/>
          <p:nvPr/>
        </p:nvSpPr>
        <p:spPr>
          <a:xfrm>
            <a:off x="4518212" y="3920748"/>
            <a:ext cx="493060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F7A1573F-B3AD-46B8-AA29-EA74C79C634E}"/>
              </a:ext>
            </a:extLst>
          </p:cNvPr>
          <p:cNvSpPr/>
          <p:nvPr/>
        </p:nvSpPr>
        <p:spPr>
          <a:xfrm>
            <a:off x="5153088" y="3613067"/>
            <a:ext cx="1634601" cy="92016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A558F3F-B203-4DF8-AF76-879138ED8431}"/>
              </a:ext>
            </a:extLst>
          </p:cNvPr>
          <p:cNvCxnSpPr>
            <a:cxnSpLocks/>
          </p:cNvCxnSpPr>
          <p:nvPr/>
        </p:nvCxnSpPr>
        <p:spPr>
          <a:xfrm>
            <a:off x="5147618" y="3992518"/>
            <a:ext cx="16400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2">
            <a:extLst>
              <a:ext uri="{FF2B5EF4-FFF2-40B4-BE49-F238E27FC236}">
                <a16:creationId xmlns:a16="http://schemas.microsoft.com/office/drawing/2014/main" id="{B3F51637-C004-4448-A2DF-3EF589AC1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938" y="3664293"/>
            <a:ext cx="80378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var(--jp-code-font-family)"/>
              </a:rPr>
              <a:t>V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ector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B3EA99A1-D292-4C64-B262-F88A6BF2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585" y="4081494"/>
            <a:ext cx="138648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[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-15, -17, -13, -11, -9, -4, -7, -11, -10, -16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]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Стрелка: вправо 34">
            <a:extLst>
              <a:ext uri="{FF2B5EF4-FFF2-40B4-BE49-F238E27FC236}">
                <a16:creationId xmlns:a16="http://schemas.microsoft.com/office/drawing/2014/main" id="{BE3667B6-1A8C-41A4-9790-9251A27E3F7C}"/>
              </a:ext>
            </a:extLst>
          </p:cNvPr>
          <p:cNvSpPr/>
          <p:nvPr/>
        </p:nvSpPr>
        <p:spPr>
          <a:xfrm>
            <a:off x="6944967" y="3920748"/>
            <a:ext cx="493060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262EC66-D3E9-4BE8-BB28-76B682DDE2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10531" r="10895" b="9685"/>
          <a:stretch/>
        </p:blipFill>
        <p:spPr>
          <a:xfrm>
            <a:off x="7564381" y="3236525"/>
            <a:ext cx="2549567" cy="1689938"/>
          </a:xfrm>
          <a:prstGeom prst="rect">
            <a:avLst/>
          </a:prstGeom>
        </p:spPr>
      </p:pic>
      <p:sp>
        <p:nvSpPr>
          <p:cNvPr id="44" name="Стрелка: вправо 43">
            <a:extLst>
              <a:ext uri="{FF2B5EF4-FFF2-40B4-BE49-F238E27FC236}">
                <a16:creationId xmlns:a16="http://schemas.microsoft.com/office/drawing/2014/main" id="{A75CD6FF-3EE8-452D-8FE6-F18AE779377B}"/>
              </a:ext>
            </a:extLst>
          </p:cNvPr>
          <p:cNvSpPr/>
          <p:nvPr/>
        </p:nvSpPr>
        <p:spPr>
          <a:xfrm>
            <a:off x="10215211" y="3920748"/>
            <a:ext cx="493060" cy="304800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7E5B1D47-F314-432D-90BD-FE794395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534" y="3920748"/>
            <a:ext cx="31566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-12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895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714</Words>
  <Application>Microsoft Office PowerPoint</Application>
  <PresentationFormat>Широкоэкранный</PresentationFormat>
  <Paragraphs>118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Inter</vt:lpstr>
      <vt:lpstr>var(--jp-code-font-family)</vt:lpstr>
      <vt:lpstr>Тема Office</vt:lpstr>
      <vt:lpstr>Рекуррентные нейронные сети</vt:lpstr>
      <vt:lpstr>Постановка задачи. Домены</vt:lpstr>
      <vt:lpstr>Постановка задачи. Виды задач</vt:lpstr>
      <vt:lpstr>Подготовка данных</vt:lpstr>
      <vt:lpstr>Подготовка данных</vt:lpstr>
      <vt:lpstr>MLP</vt:lpstr>
      <vt:lpstr>MLP</vt:lpstr>
      <vt:lpstr>Подготовка данных</vt:lpstr>
      <vt:lpstr>MLP</vt:lpstr>
      <vt:lpstr>Сеть Хопфилда</vt:lpstr>
      <vt:lpstr>Сеть Элмана</vt:lpstr>
      <vt:lpstr>Развёртка во времени. Forward</vt:lpstr>
      <vt:lpstr>Развёртка во времени. Backward</vt:lpstr>
      <vt:lpstr>Виды RNN</vt:lpstr>
      <vt:lpstr>Виды RNN</vt:lpstr>
      <vt:lpstr>Классификация изображений по видам спорта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Нейронные сети</dc:title>
  <dc:creator>Владислав Соколов</dc:creator>
  <cp:lastModifiedBy>Владислав Соколов</cp:lastModifiedBy>
  <cp:revision>119</cp:revision>
  <dcterms:created xsi:type="dcterms:W3CDTF">2024-03-23T01:26:26Z</dcterms:created>
  <dcterms:modified xsi:type="dcterms:W3CDTF">2024-05-18T05:07:20Z</dcterms:modified>
</cp:coreProperties>
</file>