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70"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62B6"/>
    <a:srgbClr val="211D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5" autoAdjust="0"/>
    <p:restoredTop sz="94660"/>
  </p:normalViewPr>
  <p:slideViewPr>
    <p:cSldViewPr snapToGrid="0">
      <p:cViewPr varScale="1">
        <p:scale>
          <a:sx n="211" d="100"/>
          <a:sy n="211" d="100"/>
        </p:scale>
        <p:origin x="240" y="9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99B3C-9790-754C-88E8-103983A30FA2}"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US"/>
        </a:p>
      </dgm:t>
    </dgm:pt>
    <dgm:pt modelId="{816DA731-3FD3-844A-93AE-77A79D109BB8}">
      <dgm:prSet phldrT="[Text]"/>
      <dgm:spPr>
        <a:solidFill>
          <a:schemeClr val="accent1">
            <a:lumMod val="40000"/>
            <a:lumOff val="60000"/>
          </a:schemeClr>
        </a:solidFill>
      </dgm:spPr>
      <dgm:t>
        <a:bodyPr/>
        <a:lstStyle/>
        <a:p>
          <a:pPr rtl="0"/>
          <a:r>
            <a:rPr lang="en-US" dirty="0">
              <a:ln>
                <a:solidFill>
                  <a:schemeClr val="tx1"/>
                </a:solidFill>
              </a:ln>
            </a:rPr>
            <a:t>Data Acquisition</a:t>
          </a:r>
        </a:p>
      </dgm:t>
    </dgm:pt>
    <dgm:pt modelId="{87A4D718-AAE3-C444-886D-B58D2A2B7B9E}" type="parTrans" cxnId="{42FD78D4-D64A-8449-8329-84CE0136B4F6}">
      <dgm:prSet/>
      <dgm:spPr/>
      <dgm:t>
        <a:bodyPr/>
        <a:lstStyle/>
        <a:p>
          <a:endParaRPr lang="en-US"/>
        </a:p>
      </dgm:t>
    </dgm:pt>
    <dgm:pt modelId="{A806A664-1762-4E4F-94C6-6029312D7051}" type="sibTrans" cxnId="{42FD78D4-D64A-8449-8329-84CE0136B4F6}">
      <dgm:prSet/>
      <dgm:spPr/>
      <dgm:t>
        <a:bodyPr/>
        <a:lstStyle/>
        <a:p>
          <a:endParaRPr lang="en-US"/>
        </a:p>
      </dgm:t>
    </dgm:pt>
    <dgm:pt modelId="{11DEEE00-0579-A04C-A533-48A874402E5F}">
      <dgm:prSet phldrT="[Text]"/>
      <dgm:spPr>
        <a:solidFill>
          <a:schemeClr val="accent1">
            <a:lumMod val="75000"/>
          </a:schemeClr>
        </a:solidFill>
      </dgm:spPr>
      <dgm:t>
        <a:bodyPr/>
        <a:lstStyle/>
        <a:p>
          <a:pPr rtl="0"/>
          <a:r>
            <a:rPr lang="en-US" dirty="0">
              <a:ln>
                <a:solidFill>
                  <a:schemeClr val="tx1"/>
                </a:solidFill>
              </a:ln>
              <a:solidFill>
                <a:schemeClr val="bg1"/>
              </a:solidFill>
            </a:rPr>
            <a:t>EDA</a:t>
          </a:r>
        </a:p>
        <a:p>
          <a:pPr rtl="0"/>
          <a:r>
            <a:rPr lang="en-US" dirty="0">
              <a:ln>
                <a:solidFill>
                  <a:schemeClr val="tx1"/>
                </a:solidFill>
              </a:ln>
              <a:solidFill>
                <a:schemeClr val="bg1"/>
              </a:solidFill>
            </a:rPr>
            <a:t>(Data exploration)</a:t>
          </a:r>
        </a:p>
      </dgm:t>
    </dgm:pt>
    <dgm:pt modelId="{0BBB000B-FBFE-BE4B-B3B6-9A07BA46802D}" type="parTrans" cxnId="{0B7CF9B5-9B1F-6840-A3BC-2D23C9FD89CE}">
      <dgm:prSet/>
      <dgm:spPr/>
      <dgm:t>
        <a:bodyPr/>
        <a:lstStyle/>
        <a:p>
          <a:endParaRPr lang="en-US"/>
        </a:p>
      </dgm:t>
    </dgm:pt>
    <dgm:pt modelId="{CB10E1E3-95B3-F24E-8113-8CC71747F2BD}" type="sibTrans" cxnId="{0B7CF9B5-9B1F-6840-A3BC-2D23C9FD89CE}">
      <dgm:prSet/>
      <dgm:spPr/>
      <dgm:t>
        <a:bodyPr/>
        <a:lstStyle/>
        <a:p>
          <a:endParaRPr lang="en-US"/>
        </a:p>
      </dgm:t>
    </dgm:pt>
    <dgm:pt modelId="{58329A8F-BD5D-324C-AFF7-BE1CBCCF0A92}">
      <dgm:prSet/>
      <dgm:spPr>
        <a:solidFill>
          <a:schemeClr val="accent1">
            <a:lumMod val="50000"/>
          </a:schemeClr>
        </a:solidFill>
      </dgm:spPr>
      <dgm:t>
        <a:bodyPr/>
        <a:lstStyle/>
        <a:p>
          <a:pPr rtl="0"/>
          <a:r>
            <a:rPr lang="en-US" dirty="0">
              <a:ln>
                <a:solidFill>
                  <a:schemeClr val="tx1"/>
                </a:solidFill>
              </a:ln>
            </a:rPr>
            <a:t>Machine Learning Modeling</a:t>
          </a:r>
        </a:p>
      </dgm:t>
    </dgm:pt>
    <dgm:pt modelId="{EA2D4B1E-BF83-B64D-ADB3-910BF561761D}" type="parTrans" cxnId="{56BEC306-7960-884B-AB9F-CADA320F0120}">
      <dgm:prSet/>
      <dgm:spPr/>
      <dgm:t>
        <a:bodyPr/>
        <a:lstStyle/>
        <a:p>
          <a:endParaRPr lang="en-US"/>
        </a:p>
      </dgm:t>
    </dgm:pt>
    <dgm:pt modelId="{1A87632A-8E05-BA47-9C8C-77FD150D7D06}" type="sibTrans" cxnId="{56BEC306-7960-884B-AB9F-CADA320F0120}">
      <dgm:prSet/>
      <dgm:spPr/>
      <dgm:t>
        <a:bodyPr/>
        <a:lstStyle/>
        <a:p>
          <a:endParaRPr lang="en-US"/>
        </a:p>
      </dgm:t>
    </dgm:pt>
    <dgm:pt modelId="{A7C35ED3-9369-46A5-8C1D-7C9D21C7993F}">
      <dgm:prSet phldrT="[Text]"/>
      <dgm:spPr>
        <a:solidFill>
          <a:schemeClr val="accent1">
            <a:lumMod val="60000"/>
            <a:lumOff val="40000"/>
          </a:schemeClr>
        </a:solidFill>
      </dgm:spPr>
      <dgm:t>
        <a:bodyPr/>
        <a:lstStyle/>
        <a:p>
          <a:pPr rtl="0"/>
          <a:r>
            <a:rPr lang="en-US" dirty="0">
              <a:ln>
                <a:solidFill>
                  <a:schemeClr val="tx1"/>
                </a:solidFill>
              </a:ln>
            </a:rPr>
            <a:t>Data Scrubbing</a:t>
          </a:r>
          <a:endParaRPr lang="en-US" dirty="0"/>
        </a:p>
      </dgm:t>
    </dgm:pt>
    <dgm:pt modelId="{02718D02-D7E2-41FB-AB2E-EFA3D7777503}" type="parTrans" cxnId="{C76356DF-AB73-47AB-A91C-967011ABBD1F}">
      <dgm:prSet/>
      <dgm:spPr/>
      <dgm:t>
        <a:bodyPr/>
        <a:lstStyle/>
        <a:p>
          <a:endParaRPr lang="en-US"/>
        </a:p>
      </dgm:t>
    </dgm:pt>
    <dgm:pt modelId="{50C107D1-90A5-4777-92C8-D3974D4AD6A1}" type="sibTrans" cxnId="{C76356DF-AB73-47AB-A91C-967011ABBD1F}">
      <dgm:prSet/>
      <dgm:spPr/>
      <dgm:t>
        <a:bodyPr/>
        <a:lstStyle/>
        <a:p>
          <a:endParaRPr lang="en-US"/>
        </a:p>
      </dgm:t>
    </dgm:pt>
    <dgm:pt modelId="{DAD0CECB-3E18-6849-82C0-08F59A2D2483}" type="pres">
      <dgm:prSet presAssocID="{9CD99B3C-9790-754C-88E8-103983A30FA2}" presName="Name0" presStyleCnt="0">
        <dgm:presLayoutVars>
          <dgm:dir/>
          <dgm:animLvl val="lvl"/>
          <dgm:resizeHandles val="exact"/>
        </dgm:presLayoutVars>
      </dgm:prSet>
      <dgm:spPr/>
    </dgm:pt>
    <dgm:pt modelId="{0CEF49C3-C522-5F40-9F10-706B2954530E}" type="pres">
      <dgm:prSet presAssocID="{816DA731-3FD3-844A-93AE-77A79D109BB8}" presName="parTxOnly" presStyleLbl="node1" presStyleIdx="0" presStyleCnt="4">
        <dgm:presLayoutVars>
          <dgm:chMax val="0"/>
          <dgm:chPref val="0"/>
          <dgm:bulletEnabled val="1"/>
        </dgm:presLayoutVars>
      </dgm:prSet>
      <dgm:spPr/>
    </dgm:pt>
    <dgm:pt modelId="{0D7AA3D0-3C28-2D47-BEB4-80DC2F814422}" type="pres">
      <dgm:prSet presAssocID="{A806A664-1762-4E4F-94C6-6029312D7051}" presName="parTxOnlySpace" presStyleCnt="0"/>
      <dgm:spPr/>
    </dgm:pt>
    <dgm:pt modelId="{0612DFD2-DF8D-4BC2-9715-5613F7BF5815}" type="pres">
      <dgm:prSet presAssocID="{A7C35ED3-9369-46A5-8C1D-7C9D21C7993F}" presName="parTxOnly" presStyleLbl="node1" presStyleIdx="1" presStyleCnt="4">
        <dgm:presLayoutVars>
          <dgm:chMax val="0"/>
          <dgm:chPref val="0"/>
          <dgm:bulletEnabled val="1"/>
        </dgm:presLayoutVars>
      </dgm:prSet>
      <dgm:spPr/>
    </dgm:pt>
    <dgm:pt modelId="{3076C35F-B425-4A62-AC3D-637017F9BFC7}" type="pres">
      <dgm:prSet presAssocID="{50C107D1-90A5-4777-92C8-D3974D4AD6A1}" presName="parTxOnlySpace" presStyleCnt="0"/>
      <dgm:spPr/>
    </dgm:pt>
    <dgm:pt modelId="{99CC9749-05CD-FC49-B2E4-1DE3EDF39BB9}" type="pres">
      <dgm:prSet presAssocID="{11DEEE00-0579-A04C-A533-48A874402E5F}" presName="parTxOnly" presStyleLbl="node1" presStyleIdx="2" presStyleCnt="4">
        <dgm:presLayoutVars>
          <dgm:chMax val="0"/>
          <dgm:chPref val="0"/>
          <dgm:bulletEnabled val="1"/>
        </dgm:presLayoutVars>
      </dgm:prSet>
      <dgm:spPr/>
    </dgm:pt>
    <dgm:pt modelId="{6F3154B8-2DE0-B14D-8265-0085C20903DF}" type="pres">
      <dgm:prSet presAssocID="{CB10E1E3-95B3-F24E-8113-8CC71747F2BD}" presName="parTxOnlySpace" presStyleCnt="0"/>
      <dgm:spPr/>
    </dgm:pt>
    <dgm:pt modelId="{16FC2803-97C0-7C49-B976-48A9C4829DE6}" type="pres">
      <dgm:prSet presAssocID="{58329A8F-BD5D-324C-AFF7-BE1CBCCF0A92}" presName="parTxOnly" presStyleLbl="node1" presStyleIdx="3" presStyleCnt="4">
        <dgm:presLayoutVars>
          <dgm:chMax val="0"/>
          <dgm:chPref val="0"/>
          <dgm:bulletEnabled val="1"/>
        </dgm:presLayoutVars>
      </dgm:prSet>
      <dgm:spPr/>
    </dgm:pt>
  </dgm:ptLst>
  <dgm:cxnLst>
    <dgm:cxn modelId="{56BEC306-7960-884B-AB9F-CADA320F0120}" srcId="{9CD99B3C-9790-754C-88E8-103983A30FA2}" destId="{58329A8F-BD5D-324C-AFF7-BE1CBCCF0A92}" srcOrd="3" destOrd="0" parTransId="{EA2D4B1E-BF83-B64D-ADB3-910BF561761D}" sibTransId="{1A87632A-8E05-BA47-9C8C-77FD150D7D06}"/>
    <dgm:cxn modelId="{509E3A13-6F6D-5D4A-89D4-EF770DAFB57C}" type="presOf" srcId="{816DA731-3FD3-844A-93AE-77A79D109BB8}" destId="{0CEF49C3-C522-5F40-9F10-706B2954530E}" srcOrd="0" destOrd="0" presId="urn:microsoft.com/office/officeart/2005/8/layout/chevron1"/>
    <dgm:cxn modelId="{2E1D3727-1205-404B-A118-BB8DAC427635}" type="presOf" srcId="{A7C35ED3-9369-46A5-8C1D-7C9D21C7993F}" destId="{0612DFD2-DF8D-4BC2-9715-5613F7BF5815}" srcOrd="0" destOrd="0" presId="urn:microsoft.com/office/officeart/2005/8/layout/chevron1"/>
    <dgm:cxn modelId="{3586D699-15CE-9649-86BB-5A578797970A}" type="presOf" srcId="{9CD99B3C-9790-754C-88E8-103983A30FA2}" destId="{DAD0CECB-3E18-6849-82C0-08F59A2D2483}" srcOrd="0" destOrd="0" presId="urn:microsoft.com/office/officeart/2005/8/layout/chevron1"/>
    <dgm:cxn modelId="{0B7CF9B5-9B1F-6840-A3BC-2D23C9FD89CE}" srcId="{9CD99B3C-9790-754C-88E8-103983A30FA2}" destId="{11DEEE00-0579-A04C-A533-48A874402E5F}" srcOrd="2" destOrd="0" parTransId="{0BBB000B-FBFE-BE4B-B3B6-9A07BA46802D}" sibTransId="{CB10E1E3-95B3-F24E-8113-8CC71747F2BD}"/>
    <dgm:cxn modelId="{9F4256D4-8030-324C-8285-D334549078F5}" type="presOf" srcId="{58329A8F-BD5D-324C-AFF7-BE1CBCCF0A92}" destId="{16FC2803-97C0-7C49-B976-48A9C4829DE6}" srcOrd="0" destOrd="0" presId="urn:microsoft.com/office/officeart/2005/8/layout/chevron1"/>
    <dgm:cxn modelId="{42FD78D4-D64A-8449-8329-84CE0136B4F6}" srcId="{9CD99B3C-9790-754C-88E8-103983A30FA2}" destId="{816DA731-3FD3-844A-93AE-77A79D109BB8}" srcOrd="0" destOrd="0" parTransId="{87A4D718-AAE3-C444-886D-B58D2A2B7B9E}" sibTransId="{A806A664-1762-4E4F-94C6-6029312D7051}"/>
    <dgm:cxn modelId="{C76356DF-AB73-47AB-A91C-967011ABBD1F}" srcId="{9CD99B3C-9790-754C-88E8-103983A30FA2}" destId="{A7C35ED3-9369-46A5-8C1D-7C9D21C7993F}" srcOrd="1" destOrd="0" parTransId="{02718D02-D7E2-41FB-AB2E-EFA3D7777503}" sibTransId="{50C107D1-90A5-4777-92C8-D3974D4AD6A1}"/>
    <dgm:cxn modelId="{935CE6E0-00F5-3E44-B9A9-024B652312D1}" type="presOf" srcId="{11DEEE00-0579-A04C-A533-48A874402E5F}" destId="{99CC9749-05CD-FC49-B2E4-1DE3EDF39BB9}" srcOrd="0" destOrd="0" presId="urn:microsoft.com/office/officeart/2005/8/layout/chevron1"/>
    <dgm:cxn modelId="{00A40CA8-039D-BF43-BF7B-60BAF3D2D6EF}" type="presParOf" srcId="{DAD0CECB-3E18-6849-82C0-08F59A2D2483}" destId="{0CEF49C3-C522-5F40-9F10-706B2954530E}" srcOrd="0" destOrd="0" presId="urn:microsoft.com/office/officeart/2005/8/layout/chevron1"/>
    <dgm:cxn modelId="{19BC17A1-E32F-8848-AE15-8D1552B8FC51}" type="presParOf" srcId="{DAD0CECB-3E18-6849-82C0-08F59A2D2483}" destId="{0D7AA3D0-3C28-2D47-BEB4-80DC2F814422}" srcOrd="1" destOrd="0" presId="urn:microsoft.com/office/officeart/2005/8/layout/chevron1"/>
    <dgm:cxn modelId="{C18434F8-05A9-4B5C-8119-65B5D4DA1835}" type="presParOf" srcId="{DAD0CECB-3E18-6849-82C0-08F59A2D2483}" destId="{0612DFD2-DF8D-4BC2-9715-5613F7BF5815}" srcOrd="2" destOrd="0" presId="urn:microsoft.com/office/officeart/2005/8/layout/chevron1"/>
    <dgm:cxn modelId="{11E29723-99F3-48FA-8E69-719AA2099FCB}" type="presParOf" srcId="{DAD0CECB-3E18-6849-82C0-08F59A2D2483}" destId="{3076C35F-B425-4A62-AC3D-637017F9BFC7}" srcOrd="3" destOrd="0" presId="urn:microsoft.com/office/officeart/2005/8/layout/chevron1"/>
    <dgm:cxn modelId="{D9CF9A23-6676-9D42-9391-BA8284EA6236}" type="presParOf" srcId="{DAD0CECB-3E18-6849-82C0-08F59A2D2483}" destId="{99CC9749-05CD-FC49-B2E4-1DE3EDF39BB9}" srcOrd="4" destOrd="0" presId="urn:microsoft.com/office/officeart/2005/8/layout/chevron1"/>
    <dgm:cxn modelId="{9768FCF9-FF40-1A4B-8158-8B1E6A221ECE}" type="presParOf" srcId="{DAD0CECB-3E18-6849-82C0-08F59A2D2483}" destId="{6F3154B8-2DE0-B14D-8265-0085C20903DF}" srcOrd="5" destOrd="0" presId="urn:microsoft.com/office/officeart/2005/8/layout/chevron1"/>
    <dgm:cxn modelId="{A2C9E44A-E57A-E544-8313-D04378CCE921}" type="presParOf" srcId="{DAD0CECB-3E18-6849-82C0-08F59A2D2483}" destId="{16FC2803-97C0-7C49-B976-48A9C4829DE6}"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F49C3-C522-5F40-9F10-706B2954530E}">
      <dsp:nvSpPr>
        <dsp:cNvPr id="0" name=""/>
        <dsp:cNvSpPr/>
      </dsp:nvSpPr>
      <dsp:spPr>
        <a:xfrm>
          <a:off x="4910" y="275187"/>
          <a:ext cx="2858231" cy="1143292"/>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ln>
                <a:solidFill>
                  <a:schemeClr val="tx1"/>
                </a:solidFill>
              </a:ln>
            </a:rPr>
            <a:t>Data Acquisition</a:t>
          </a:r>
        </a:p>
      </dsp:txBody>
      <dsp:txXfrm>
        <a:off x="576556" y="275187"/>
        <a:ext cx="1714939" cy="1143292"/>
      </dsp:txXfrm>
    </dsp:sp>
    <dsp:sp modelId="{0612DFD2-DF8D-4BC2-9715-5613F7BF5815}">
      <dsp:nvSpPr>
        <dsp:cNvPr id="0" name=""/>
        <dsp:cNvSpPr/>
      </dsp:nvSpPr>
      <dsp:spPr>
        <a:xfrm>
          <a:off x="2577318" y="275187"/>
          <a:ext cx="2858231" cy="1143292"/>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ln>
                <a:solidFill>
                  <a:schemeClr val="tx1"/>
                </a:solidFill>
              </a:ln>
            </a:rPr>
            <a:t>Data Scrubbing</a:t>
          </a:r>
          <a:endParaRPr lang="en-US" sz="2200" kern="1200" dirty="0"/>
        </a:p>
      </dsp:txBody>
      <dsp:txXfrm>
        <a:off x="3148964" y="275187"/>
        <a:ext cx="1714939" cy="1143292"/>
      </dsp:txXfrm>
    </dsp:sp>
    <dsp:sp modelId="{99CC9749-05CD-FC49-B2E4-1DE3EDF39BB9}">
      <dsp:nvSpPr>
        <dsp:cNvPr id="0" name=""/>
        <dsp:cNvSpPr/>
      </dsp:nvSpPr>
      <dsp:spPr>
        <a:xfrm>
          <a:off x="5149727" y="275187"/>
          <a:ext cx="2858231" cy="1143292"/>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ln>
                <a:solidFill>
                  <a:schemeClr val="tx1"/>
                </a:solidFill>
              </a:ln>
              <a:solidFill>
                <a:schemeClr val="bg1"/>
              </a:solidFill>
            </a:rPr>
            <a:t>EDA</a:t>
          </a:r>
        </a:p>
        <a:p>
          <a:pPr marL="0" lvl="0" indent="0" algn="ctr" defTabSz="977900" rtl="0">
            <a:lnSpc>
              <a:spcPct val="90000"/>
            </a:lnSpc>
            <a:spcBef>
              <a:spcPct val="0"/>
            </a:spcBef>
            <a:spcAft>
              <a:spcPct val="35000"/>
            </a:spcAft>
            <a:buNone/>
          </a:pPr>
          <a:r>
            <a:rPr lang="en-US" sz="2200" kern="1200" dirty="0">
              <a:ln>
                <a:solidFill>
                  <a:schemeClr val="tx1"/>
                </a:solidFill>
              </a:ln>
              <a:solidFill>
                <a:schemeClr val="bg1"/>
              </a:solidFill>
            </a:rPr>
            <a:t>(Data exploration)</a:t>
          </a:r>
        </a:p>
      </dsp:txBody>
      <dsp:txXfrm>
        <a:off x="5721373" y="275187"/>
        <a:ext cx="1714939" cy="1143292"/>
      </dsp:txXfrm>
    </dsp:sp>
    <dsp:sp modelId="{16FC2803-97C0-7C49-B976-48A9C4829DE6}">
      <dsp:nvSpPr>
        <dsp:cNvPr id="0" name=""/>
        <dsp:cNvSpPr/>
      </dsp:nvSpPr>
      <dsp:spPr>
        <a:xfrm>
          <a:off x="7722136" y="275187"/>
          <a:ext cx="2858231" cy="1143292"/>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ln>
                <a:solidFill>
                  <a:schemeClr val="tx1"/>
                </a:solidFill>
              </a:ln>
            </a:rPr>
            <a:t>Machine Learning Modeling</a:t>
          </a:r>
        </a:p>
      </dsp:txBody>
      <dsp:txXfrm>
        <a:off x="8293782" y="275187"/>
        <a:ext cx="1714939" cy="11432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ADAA-E330-9518-2260-84ACC0EC6F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A2EC73-451C-4A2F-837F-7C1BB5300F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C797FE-7C49-BF38-2949-DFA0D97467AF}"/>
              </a:ext>
            </a:extLst>
          </p:cNvPr>
          <p:cNvSpPr>
            <a:spLocks noGrp="1"/>
          </p:cNvSpPr>
          <p:nvPr>
            <p:ph type="dt" sz="half" idx="10"/>
          </p:nvPr>
        </p:nvSpPr>
        <p:spPr/>
        <p:txBody>
          <a:bodyPr/>
          <a:lstStyle/>
          <a:p>
            <a:fld id="{44CF65F8-DF7B-4125-BC9C-59ED711E8358}" type="datetimeFigureOut">
              <a:rPr lang="en-US" smtClean="0"/>
              <a:t>6/21/2023</a:t>
            </a:fld>
            <a:endParaRPr lang="en-US"/>
          </a:p>
        </p:txBody>
      </p:sp>
      <p:sp>
        <p:nvSpPr>
          <p:cNvPr id="5" name="Footer Placeholder 4">
            <a:extLst>
              <a:ext uri="{FF2B5EF4-FFF2-40B4-BE49-F238E27FC236}">
                <a16:creationId xmlns:a16="http://schemas.microsoft.com/office/drawing/2014/main" id="{13F411EC-B559-FF14-F863-8F8769EC9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F1572-7E23-A439-92D8-367A1474893A}"/>
              </a:ext>
            </a:extLst>
          </p:cNvPr>
          <p:cNvSpPr>
            <a:spLocks noGrp="1"/>
          </p:cNvSpPr>
          <p:nvPr>
            <p:ph type="sldNum" sz="quarter" idx="12"/>
          </p:nvPr>
        </p:nvSpPr>
        <p:spPr/>
        <p:txBody>
          <a:bodyPr/>
          <a:lstStyle/>
          <a:p>
            <a:fld id="{FD73A9EB-186F-4D36-A33E-E15D5ACF5EE4}" type="slidenum">
              <a:rPr lang="en-US" smtClean="0"/>
              <a:t>‹#›</a:t>
            </a:fld>
            <a:endParaRPr lang="en-US"/>
          </a:p>
        </p:txBody>
      </p:sp>
    </p:spTree>
    <p:extLst>
      <p:ext uri="{BB962C8B-B14F-4D97-AF65-F5344CB8AC3E}">
        <p14:creationId xmlns:p14="http://schemas.microsoft.com/office/powerpoint/2010/main" val="2264911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E057-E62C-2C47-E3F6-ABE02D34B8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EC4841-D91E-02FF-F086-423BE62C18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D48BC-E540-9704-72DD-02A711BB461A}"/>
              </a:ext>
            </a:extLst>
          </p:cNvPr>
          <p:cNvSpPr>
            <a:spLocks noGrp="1"/>
          </p:cNvSpPr>
          <p:nvPr>
            <p:ph type="dt" sz="half" idx="10"/>
          </p:nvPr>
        </p:nvSpPr>
        <p:spPr/>
        <p:txBody>
          <a:bodyPr/>
          <a:lstStyle/>
          <a:p>
            <a:fld id="{44CF65F8-DF7B-4125-BC9C-59ED711E8358}" type="datetimeFigureOut">
              <a:rPr lang="en-US" smtClean="0"/>
              <a:t>6/21/2023</a:t>
            </a:fld>
            <a:endParaRPr lang="en-US"/>
          </a:p>
        </p:txBody>
      </p:sp>
      <p:sp>
        <p:nvSpPr>
          <p:cNvPr id="5" name="Footer Placeholder 4">
            <a:extLst>
              <a:ext uri="{FF2B5EF4-FFF2-40B4-BE49-F238E27FC236}">
                <a16:creationId xmlns:a16="http://schemas.microsoft.com/office/drawing/2014/main" id="{2CC4F297-AD6B-6113-C390-91F6D27BE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C242C-57D6-A3BA-4161-7F3E1EE3BF40}"/>
              </a:ext>
            </a:extLst>
          </p:cNvPr>
          <p:cNvSpPr>
            <a:spLocks noGrp="1"/>
          </p:cNvSpPr>
          <p:nvPr>
            <p:ph type="sldNum" sz="quarter" idx="12"/>
          </p:nvPr>
        </p:nvSpPr>
        <p:spPr/>
        <p:txBody>
          <a:bodyPr/>
          <a:lstStyle/>
          <a:p>
            <a:fld id="{FD73A9EB-186F-4D36-A33E-E15D5ACF5EE4}" type="slidenum">
              <a:rPr lang="en-US" smtClean="0"/>
              <a:t>‹#›</a:t>
            </a:fld>
            <a:endParaRPr lang="en-US"/>
          </a:p>
        </p:txBody>
      </p:sp>
    </p:spTree>
    <p:extLst>
      <p:ext uri="{BB962C8B-B14F-4D97-AF65-F5344CB8AC3E}">
        <p14:creationId xmlns:p14="http://schemas.microsoft.com/office/powerpoint/2010/main" val="378470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E9FB90-4730-EBB9-50BF-429B903F5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E2852-9B22-B352-6A48-84DFD2746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5B654-DC7A-9062-FD5C-32C8FBB768AB}"/>
              </a:ext>
            </a:extLst>
          </p:cNvPr>
          <p:cNvSpPr>
            <a:spLocks noGrp="1"/>
          </p:cNvSpPr>
          <p:nvPr>
            <p:ph type="dt" sz="half" idx="10"/>
          </p:nvPr>
        </p:nvSpPr>
        <p:spPr/>
        <p:txBody>
          <a:bodyPr/>
          <a:lstStyle/>
          <a:p>
            <a:fld id="{44CF65F8-DF7B-4125-BC9C-59ED711E8358}" type="datetimeFigureOut">
              <a:rPr lang="en-US" smtClean="0"/>
              <a:t>6/21/2023</a:t>
            </a:fld>
            <a:endParaRPr lang="en-US"/>
          </a:p>
        </p:txBody>
      </p:sp>
      <p:sp>
        <p:nvSpPr>
          <p:cNvPr id="5" name="Footer Placeholder 4">
            <a:extLst>
              <a:ext uri="{FF2B5EF4-FFF2-40B4-BE49-F238E27FC236}">
                <a16:creationId xmlns:a16="http://schemas.microsoft.com/office/drawing/2014/main" id="{55D62FD0-C13D-9F23-D2F6-5B2A5C36C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9905E-66B2-8D73-D970-17DBC9CEF5A0}"/>
              </a:ext>
            </a:extLst>
          </p:cNvPr>
          <p:cNvSpPr>
            <a:spLocks noGrp="1"/>
          </p:cNvSpPr>
          <p:nvPr>
            <p:ph type="sldNum" sz="quarter" idx="12"/>
          </p:nvPr>
        </p:nvSpPr>
        <p:spPr/>
        <p:txBody>
          <a:bodyPr/>
          <a:lstStyle/>
          <a:p>
            <a:fld id="{FD73A9EB-186F-4D36-A33E-E15D5ACF5EE4}" type="slidenum">
              <a:rPr lang="en-US" smtClean="0"/>
              <a:t>‹#›</a:t>
            </a:fld>
            <a:endParaRPr lang="en-US"/>
          </a:p>
        </p:txBody>
      </p:sp>
    </p:spTree>
    <p:extLst>
      <p:ext uri="{BB962C8B-B14F-4D97-AF65-F5344CB8AC3E}">
        <p14:creationId xmlns:p14="http://schemas.microsoft.com/office/powerpoint/2010/main" val="3338241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F048-4A88-C481-1E35-50F569A9E7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D02D1-DA8B-A3C1-CB52-E5CD42EC3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64FCE-419A-03AD-6876-236778AFA205}"/>
              </a:ext>
            </a:extLst>
          </p:cNvPr>
          <p:cNvSpPr>
            <a:spLocks noGrp="1"/>
          </p:cNvSpPr>
          <p:nvPr>
            <p:ph type="dt" sz="half" idx="10"/>
          </p:nvPr>
        </p:nvSpPr>
        <p:spPr/>
        <p:txBody>
          <a:bodyPr/>
          <a:lstStyle/>
          <a:p>
            <a:fld id="{44CF65F8-DF7B-4125-BC9C-59ED711E8358}" type="datetimeFigureOut">
              <a:rPr lang="en-US" smtClean="0"/>
              <a:t>6/21/2023</a:t>
            </a:fld>
            <a:endParaRPr lang="en-US"/>
          </a:p>
        </p:txBody>
      </p:sp>
      <p:sp>
        <p:nvSpPr>
          <p:cNvPr id="5" name="Footer Placeholder 4">
            <a:extLst>
              <a:ext uri="{FF2B5EF4-FFF2-40B4-BE49-F238E27FC236}">
                <a16:creationId xmlns:a16="http://schemas.microsoft.com/office/drawing/2014/main" id="{1BEFB8FE-657B-BD6C-9680-53BAAA5A2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C6EB6-F47E-82A2-7E4E-BDDFF8501931}"/>
              </a:ext>
            </a:extLst>
          </p:cNvPr>
          <p:cNvSpPr>
            <a:spLocks noGrp="1"/>
          </p:cNvSpPr>
          <p:nvPr>
            <p:ph type="sldNum" sz="quarter" idx="12"/>
          </p:nvPr>
        </p:nvSpPr>
        <p:spPr/>
        <p:txBody>
          <a:bodyPr/>
          <a:lstStyle/>
          <a:p>
            <a:fld id="{FD73A9EB-186F-4D36-A33E-E15D5ACF5EE4}" type="slidenum">
              <a:rPr lang="en-US" smtClean="0"/>
              <a:t>‹#›</a:t>
            </a:fld>
            <a:endParaRPr lang="en-US"/>
          </a:p>
        </p:txBody>
      </p:sp>
    </p:spTree>
    <p:extLst>
      <p:ext uri="{BB962C8B-B14F-4D97-AF65-F5344CB8AC3E}">
        <p14:creationId xmlns:p14="http://schemas.microsoft.com/office/powerpoint/2010/main" val="4073135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57F5-EC80-29FC-7187-9AEA2EAED2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848318-B332-0D6E-B505-2A6CBA4EF8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05F238-CCAD-DC49-9D44-EBAA8C96E278}"/>
              </a:ext>
            </a:extLst>
          </p:cNvPr>
          <p:cNvSpPr>
            <a:spLocks noGrp="1"/>
          </p:cNvSpPr>
          <p:nvPr>
            <p:ph type="dt" sz="half" idx="10"/>
          </p:nvPr>
        </p:nvSpPr>
        <p:spPr/>
        <p:txBody>
          <a:bodyPr/>
          <a:lstStyle/>
          <a:p>
            <a:fld id="{44CF65F8-DF7B-4125-BC9C-59ED711E8358}" type="datetimeFigureOut">
              <a:rPr lang="en-US" smtClean="0"/>
              <a:t>6/21/2023</a:t>
            </a:fld>
            <a:endParaRPr lang="en-US"/>
          </a:p>
        </p:txBody>
      </p:sp>
      <p:sp>
        <p:nvSpPr>
          <p:cNvPr id="5" name="Footer Placeholder 4">
            <a:extLst>
              <a:ext uri="{FF2B5EF4-FFF2-40B4-BE49-F238E27FC236}">
                <a16:creationId xmlns:a16="http://schemas.microsoft.com/office/drawing/2014/main" id="{757FACCE-485B-D435-D8FF-1C58A0D02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581A3-9EF4-7305-E73F-B05B0DBD66CE}"/>
              </a:ext>
            </a:extLst>
          </p:cNvPr>
          <p:cNvSpPr>
            <a:spLocks noGrp="1"/>
          </p:cNvSpPr>
          <p:nvPr>
            <p:ph type="sldNum" sz="quarter" idx="12"/>
          </p:nvPr>
        </p:nvSpPr>
        <p:spPr/>
        <p:txBody>
          <a:bodyPr/>
          <a:lstStyle/>
          <a:p>
            <a:fld id="{FD73A9EB-186F-4D36-A33E-E15D5ACF5EE4}" type="slidenum">
              <a:rPr lang="en-US" smtClean="0"/>
              <a:t>‹#›</a:t>
            </a:fld>
            <a:endParaRPr lang="en-US"/>
          </a:p>
        </p:txBody>
      </p:sp>
    </p:spTree>
    <p:extLst>
      <p:ext uri="{BB962C8B-B14F-4D97-AF65-F5344CB8AC3E}">
        <p14:creationId xmlns:p14="http://schemas.microsoft.com/office/powerpoint/2010/main" val="50150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9A13-9296-BFCF-5F2B-0C3F3EC880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8D141D-BEF6-8612-6055-D4A2D7BCB0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F6807C-369F-CBA9-7434-858C476336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4BDDDC-ADA2-DE44-1ABB-E5B1DFF0A791}"/>
              </a:ext>
            </a:extLst>
          </p:cNvPr>
          <p:cNvSpPr>
            <a:spLocks noGrp="1"/>
          </p:cNvSpPr>
          <p:nvPr>
            <p:ph type="dt" sz="half" idx="10"/>
          </p:nvPr>
        </p:nvSpPr>
        <p:spPr/>
        <p:txBody>
          <a:bodyPr/>
          <a:lstStyle/>
          <a:p>
            <a:fld id="{44CF65F8-DF7B-4125-BC9C-59ED711E8358}" type="datetimeFigureOut">
              <a:rPr lang="en-US" smtClean="0"/>
              <a:t>6/21/2023</a:t>
            </a:fld>
            <a:endParaRPr lang="en-US"/>
          </a:p>
        </p:txBody>
      </p:sp>
      <p:sp>
        <p:nvSpPr>
          <p:cNvPr id="6" name="Footer Placeholder 5">
            <a:extLst>
              <a:ext uri="{FF2B5EF4-FFF2-40B4-BE49-F238E27FC236}">
                <a16:creationId xmlns:a16="http://schemas.microsoft.com/office/drawing/2014/main" id="{04B74BB8-858C-44CC-B3D7-B8236CDD1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4E182-ECC7-0963-742E-D429A88CD4A3}"/>
              </a:ext>
            </a:extLst>
          </p:cNvPr>
          <p:cNvSpPr>
            <a:spLocks noGrp="1"/>
          </p:cNvSpPr>
          <p:nvPr>
            <p:ph type="sldNum" sz="quarter" idx="12"/>
          </p:nvPr>
        </p:nvSpPr>
        <p:spPr/>
        <p:txBody>
          <a:bodyPr/>
          <a:lstStyle/>
          <a:p>
            <a:fld id="{FD73A9EB-186F-4D36-A33E-E15D5ACF5EE4}" type="slidenum">
              <a:rPr lang="en-US" smtClean="0"/>
              <a:t>‹#›</a:t>
            </a:fld>
            <a:endParaRPr lang="en-US"/>
          </a:p>
        </p:txBody>
      </p:sp>
    </p:spTree>
    <p:extLst>
      <p:ext uri="{BB962C8B-B14F-4D97-AF65-F5344CB8AC3E}">
        <p14:creationId xmlns:p14="http://schemas.microsoft.com/office/powerpoint/2010/main" val="199446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DDC1-70FC-BBA4-A288-761424FAC3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F68B89-3C63-02F0-32B0-AD7B89D76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EA698B-4600-F75C-E151-80D9CB74CC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C6EDC6-1E76-2210-6CF6-0BAF7509B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970D5C-7CC9-A273-49DF-F58CEAEE15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09EFBA-FDF3-FFD5-2025-C9BBDB45245C}"/>
              </a:ext>
            </a:extLst>
          </p:cNvPr>
          <p:cNvSpPr>
            <a:spLocks noGrp="1"/>
          </p:cNvSpPr>
          <p:nvPr>
            <p:ph type="dt" sz="half" idx="10"/>
          </p:nvPr>
        </p:nvSpPr>
        <p:spPr/>
        <p:txBody>
          <a:bodyPr/>
          <a:lstStyle/>
          <a:p>
            <a:fld id="{44CF65F8-DF7B-4125-BC9C-59ED711E8358}" type="datetimeFigureOut">
              <a:rPr lang="en-US" smtClean="0"/>
              <a:t>6/21/2023</a:t>
            </a:fld>
            <a:endParaRPr lang="en-US"/>
          </a:p>
        </p:txBody>
      </p:sp>
      <p:sp>
        <p:nvSpPr>
          <p:cNvPr id="8" name="Footer Placeholder 7">
            <a:extLst>
              <a:ext uri="{FF2B5EF4-FFF2-40B4-BE49-F238E27FC236}">
                <a16:creationId xmlns:a16="http://schemas.microsoft.com/office/drawing/2014/main" id="{A8624A00-4565-56E0-3296-1640D94EC8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DD4A49-59CD-CC5B-CC1F-8A7CECF508E7}"/>
              </a:ext>
            </a:extLst>
          </p:cNvPr>
          <p:cNvSpPr>
            <a:spLocks noGrp="1"/>
          </p:cNvSpPr>
          <p:nvPr>
            <p:ph type="sldNum" sz="quarter" idx="12"/>
          </p:nvPr>
        </p:nvSpPr>
        <p:spPr/>
        <p:txBody>
          <a:bodyPr/>
          <a:lstStyle/>
          <a:p>
            <a:fld id="{FD73A9EB-186F-4D36-A33E-E15D5ACF5EE4}" type="slidenum">
              <a:rPr lang="en-US" smtClean="0"/>
              <a:t>‹#›</a:t>
            </a:fld>
            <a:endParaRPr lang="en-US"/>
          </a:p>
        </p:txBody>
      </p:sp>
    </p:spTree>
    <p:extLst>
      <p:ext uri="{BB962C8B-B14F-4D97-AF65-F5344CB8AC3E}">
        <p14:creationId xmlns:p14="http://schemas.microsoft.com/office/powerpoint/2010/main" val="88883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9243-E085-E643-76BE-D20E0C0E0D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CA85DA-50AE-5944-C6A1-625989CC41F4}"/>
              </a:ext>
            </a:extLst>
          </p:cNvPr>
          <p:cNvSpPr>
            <a:spLocks noGrp="1"/>
          </p:cNvSpPr>
          <p:nvPr>
            <p:ph type="dt" sz="half" idx="10"/>
          </p:nvPr>
        </p:nvSpPr>
        <p:spPr/>
        <p:txBody>
          <a:bodyPr/>
          <a:lstStyle/>
          <a:p>
            <a:fld id="{44CF65F8-DF7B-4125-BC9C-59ED711E8358}" type="datetimeFigureOut">
              <a:rPr lang="en-US" smtClean="0"/>
              <a:t>6/21/2023</a:t>
            </a:fld>
            <a:endParaRPr lang="en-US"/>
          </a:p>
        </p:txBody>
      </p:sp>
      <p:sp>
        <p:nvSpPr>
          <p:cNvPr id="4" name="Footer Placeholder 3">
            <a:extLst>
              <a:ext uri="{FF2B5EF4-FFF2-40B4-BE49-F238E27FC236}">
                <a16:creationId xmlns:a16="http://schemas.microsoft.com/office/drawing/2014/main" id="{FD5CFA79-EC13-F028-56C2-51BC5EEBA8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0F757D-5709-A984-59B7-D18B74CBAC17}"/>
              </a:ext>
            </a:extLst>
          </p:cNvPr>
          <p:cNvSpPr>
            <a:spLocks noGrp="1"/>
          </p:cNvSpPr>
          <p:nvPr>
            <p:ph type="sldNum" sz="quarter" idx="12"/>
          </p:nvPr>
        </p:nvSpPr>
        <p:spPr/>
        <p:txBody>
          <a:bodyPr/>
          <a:lstStyle/>
          <a:p>
            <a:fld id="{FD73A9EB-186F-4D36-A33E-E15D5ACF5EE4}" type="slidenum">
              <a:rPr lang="en-US" smtClean="0"/>
              <a:t>‹#›</a:t>
            </a:fld>
            <a:endParaRPr lang="en-US"/>
          </a:p>
        </p:txBody>
      </p:sp>
    </p:spTree>
    <p:extLst>
      <p:ext uri="{BB962C8B-B14F-4D97-AF65-F5344CB8AC3E}">
        <p14:creationId xmlns:p14="http://schemas.microsoft.com/office/powerpoint/2010/main" val="381659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EDBAD-86D5-725B-69C7-BC04DA965076}"/>
              </a:ext>
            </a:extLst>
          </p:cNvPr>
          <p:cNvSpPr>
            <a:spLocks noGrp="1"/>
          </p:cNvSpPr>
          <p:nvPr>
            <p:ph type="dt" sz="half" idx="10"/>
          </p:nvPr>
        </p:nvSpPr>
        <p:spPr/>
        <p:txBody>
          <a:bodyPr/>
          <a:lstStyle/>
          <a:p>
            <a:fld id="{44CF65F8-DF7B-4125-BC9C-59ED711E8358}" type="datetimeFigureOut">
              <a:rPr lang="en-US" smtClean="0"/>
              <a:t>6/21/2023</a:t>
            </a:fld>
            <a:endParaRPr lang="en-US"/>
          </a:p>
        </p:txBody>
      </p:sp>
      <p:sp>
        <p:nvSpPr>
          <p:cNvPr id="3" name="Footer Placeholder 2">
            <a:extLst>
              <a:ext uri="{FF2B5EF4-FFF2-40B4-BE49-F238E27FC236}">
                <a16:creationId xmlns:a16="http://schemas.microsoft.com/office/drawing/2014/main" id="{11D30EC0-4C9A-D0F1-EA89-1D35B9F5F3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BB69D-4BDB-7620-BCA4-9356F494C47F}"/>
              </a:ext>
            </a:extLst>
          </p:cNvPr>
          <p:cNvSpPr>
            <a:spLocks noGrp="1"/>
          </p:cNvSpPr>
          <p:nvPr>
            <p:ph type="sldNum" sz="quarter" idx="12"/>
          </p:nvPr>
        </p:nvSpPr>
        <p:spPr/>
        <p:txBody>
          <a:bodyPr/>
          <a:lstStyle/>
          <a:p>
            <a:fld id="{FD73A9EB-186F-4D36-A33E-E15D5ACF5EE4}" type="slidenum">
              <a:rPr lang="en-US" smtClean="0"/>
              <a:t>‹#›</a:t>
            </a:fld>
            <a:endParaRPr lang="en-US"/>
          </a:p>
        </p:txBody>
      </p:sp>
    </p:spTree>
    <p:extLst>
      <p:ext uri="{BB962C8B-B14F-4D97-AF65-F5344CB8AC3E}">
        <p14:creationId xmlns:p14="http://schemas.microsoft.com/office/powerpoint/2010/main" val="26235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5FEF-F5BC-4593-742D-F45A9AA94F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79B968-B178-1436-3034-200EB46966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C3810D-DC47-0BE7-8CC4-663E21168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B16A85-8FC2-F86B-09B1-3CEABC16F7B1}"/>
              </a:ext>
            </a:extLst>
          </p:cNvPr>
          <p:cNvSpPr>
            <a:spLocks noGrp="1"/>
          </p:cNvSpPr>
          <p:nvPr>
            <p:ph type="dt" sz="half" idx="10"/>
          </p:nvPr>
        </p:nvSpPr>
        <p:spPr/>
        <p:txBody>
          <a:bodyPr/>
          <a:lstStyle/>
          <a:p>
            <a:fld id="{44CF65F8-DF7B-4125-BC9C-59ED711E8358}" type="datetimeFigureOut">
              <a:rPr lang="en-US" smtClean="0"/>
              <a:t>6/21/2023</a:t>
            </a:fld>
            <a:endParaRPr lang="en-US"/>
          </a:p>
        </p:txBody>
      </p:sp>
      <p:sp>
        <p:nvSpPr>
          <p:cNvPr id="6" name="Footer Placeholder 5">
            <a:extLst>
              <a:ext uri="{FF2B5EF4-FFF2-40B4-BE49-F238E27FC236}">
                <a16:creationId xmlns:a16="http://schemas.microsoft.com/office/drawing/2014/main" id="{761BDA79-BF4A-78AD-A47A-68DD88FFD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6F3FE-CC2E-F92A-4EB5-E03C3E66629A}"/>
              </a:ext>
            </a:extLst>
          </p:cNvPr>
          <p:cNvSpPr>
            <a:spLocks noGrp="1"/>
          </p:cNvSpPr>
          <p:nvPr>
            <p:ph type="sldNum" sz="quarter" idx="12"/>
          </p:nvPr>
        </p:nvSpPr>
        <p:spPr/>
        <p:txBody>
          <a:bodyPr/>
          <a:lstStyle/>
          <a:p>
            <a:fld id="{FD73A9EB-186F-4D36-A33E-E15D5ACF5EE4}" type="slidenum">
              <a:rPr lang="en-US" smtClean="0"/>
              <a:t>‹#›</a:t>
            </a:fld>
            <a:endParaRPr lang="en-US"/>
          </a:p>
        </p:txBody>
      </p:sp>
    </p:spTree>
    <p:extLst>
      <p:ext uri="{BB962C8B-B14F-4D97-AF65-F5344CB8AC3E}">
        <p14:creationId xmlns:p14="http://schemas.microsoft.com/office/powerpoint/2010/main" val="341395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449D-7108-5CE1-9A99-C013D7BDF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CB117B-CEEC-8103-7455-AB8994C05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E26672-3494-C6CF-98C1-EB767A381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CB66D-203C-15AA-E87D-E96424ECDDD3}"/>
              </a:ext>
            </a:extLst>
          </p:cNvPr>
          <p:cNvSpPr>
            <a:spLocks noGrp="1"/>
          </p:cNvSpPr>
          <p:nvPr>
            <p:ph type="dt" sz="half" idx="10"/>
          </p:nvPr>
        </p:nvSpPr>
        <p:spPr/>
        <p:txBody>
          <a:bodyPr/>
          <a:lstStyle/>
          <a:p>
            <a:fld id="{44CF65F8-DF7B-4125-BC9C-59ED711E8358}" type="datetimeFigureOut">
              <a:rPr lang="en-US" smtClean="0"/>
              <a:t>6/21/2023</a:t>
            </a:fld>
            <a:endParaRPr lang="en-US"/>
          </a:p>
        </p:txBody>
      </p:sp>
      <p:sp>
        <p:nvSpPr>
          <p:cNvPr id="6" name="Footer Placeholder 5">
            <a:extLst>
              <a:ext uri="{FF2B5EF4-FFF2-40B4-BE49-F238E27FC236}">
                <a16:creationId xmlns:a16="http://schemas.microsoft.com/office/drawing/2014/main" id="{06DC1335-10B0-720A-51EE-7F739CCE5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3D5B90-044F-574C-EACE-5AF78E431921}"/>
              </a:ext>
            </a:extLst>
          </p:cNvPr>
          <p:cNvSpPr>
            <a:spLocks noGrp="1"/>
          </p:cNvSpPr>
          <p:nvPr>
            <p:ph type="sldNum" sz="quarter" idx="12"/>
          </p:nvPr>
        </p:nvSpPr>
        <p:spPr/>
        <p:txBody>
          <a:bodyPr/>
          <a:lstStyle/>
          <a:p>
            <a:fld id="{FD73A9EB-186F-4D36-A33E-E15D5ACF5EE4}" type="slidenum">
              <a:rPr lang="en-US" smtClean="0"/>
              <a:t>‹#›</a:t>
            </a:fld>
            <a:endParaRPr lang="en-US"/>
          </a:p>
        </p:txBody>
      </p:sp>
    </p:spTree>
    <p:extLst>
      <p:ext uri="{BB962C8B-B14F-4D97-AF65-F5344CB8AC3E}">
        <p14:creationId xmlns:p14="http://schemas.microsoft.com/office/powerpoint/2010/main" val="126019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5C0F49-CCB4-99FF-1011-41280B4015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6DDE54-A00F-0E97-C093-71952C533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23D66-1E3C-2887-7A62-BD14AD2291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F65F8-DF7B-4125-BC9C-59ED711E8358}" type="datetimeFigureOut">
              <a:rPr lang="en-US" smtClean="0"/>
              <a:t>6/21/2023</a:t>
            </a:fld>
            <a:endParaRPr lang="en-US"/>
          </a:p>
        </p:txBody>
      </p:sp>
      <p:sp>
        <p:nvSpPr>
          <p:cNvPr id="5" name="Footer Placeholder 4">
            <a:extLst>
              <a:ext uri="{FF2B5EF4-FFF2-40B4-BE49-F238E27FC236}">
                <a16:creationId xmlns:a16="http://schemas.microsoft.com/office/drawing/2014/main" id="{1742BE60-901E-33EE-4A9C-05B5B1241E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5D6FDC-4EFE-237C-F9B0-9510032D45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3A9EB-186F-4D36-A33E-E15D5ACF5EE4}" type="slidenum">
              <a:rPr lang="en-US" smtClean="0"/>
              <a:t>‹#›</a:t>
            </a:fld>
            <a:endParaRPr lang="en-US"/>
          </a:p>
        </p:txBody>
      </p:sp>
    </p:spTree>
    <p:extLst>
      <p:ext uri="{BB962C8B-B14F-4D97-AF65-F5344CB8AC3E}">
        <p14:creationId xmlns:p14="http://schemas.microsoft.com/office/powerpoint/2010/main" val="249936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1D35"/>
        </a:solidFill>
        <a:effectLst/>
      </p:bgPr>
    </p:bg>
    <p:spTree>
      <p:nvGrpSpPr>
        <p:cNvPr id="1" name=""/>
        <p:cNvGrpSpPr/>
        <p:nvPr/>
      </p:nvGrpSpPr>
      <p:grpSpPr>
        <a:xfrm>
          <a:off x="0" y="0"/>
          <a:ext cx="0" cy="0"/>
          <a:chOff x="0" y="0"/>
          <a:chExt cx="0" cy="0"/>
        </a:xfrm>
      </p:grpSpPr>
      <p:pic>
        <p:nvPicPr>
          <p:cNvPr id="7" name="Picture 6" descr="A picture containing diagram, screenshot, design, rectangle&#10;&#10;Description automatically generated">
            <a:extLst>
              <a:ext uri="{FF2B5EF4-FFF2-40B4-BE49-F238E27FC236}">
                <a16:creationId xmlns:a16="http://schemas.microsoft.com/office/drawing/2014/main" id="{02C7E6B1-A06C-F021-2FD8-D17AF6506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857"/>
            <a:ext cx="12192000" cy="6858000"/>
          </a:xfrm>
          <a:prstGeom prst="rect">
            <a:avLst/>
          </a:prstGeom>
        </p:spPr>
      </p:pic>
      <p:sp>
        <p:nvSpPr>
          <p:cNvPr id="8" name="Rectangle 7">
            <a:extLst>
              <a:ext uri="{FF2B5EF4-FFF2-40B4-BE49-F238E27FC236}">
                <a16:creationId xmlns:a16="http://schemas.microsoft.com/office/drawing/2014/main" id="{C998FD13-060F-03E6-C73A-3A902A70356D}"/>
              </a:ext>
            </a:extLst>
          </p:cNvPr>
          <p:cNvSpPr/>
          <p:nvPr/>
        </p:nvSpPr>
        <p:spPr>
          <a:xfrm>
            <a:off x="4180034" y="1206375"/>
            <a:ext cx="2492991" cy="954107"/>
          </a:xfrm>
          <a:prstGeom prst="rect">
            <a:avLst/>
          </a:prstGeom>
          <a:noFill/>
        </p:spPr>
        <p:txBody>
          <a:bodyPr wrap="square" lIns="91440" tIns="45720" rIns="91440" bIns="45720">
            <a:spAutoFit/>
          </a:bodyPr>
          <a:lstStyle/>
          <a:p>
            <a:pPr algn="ctr"/>
            <a:r>
              <a:rPr lang="en-US" sz="1400" dirty="0">
                <a:ln w="0"/>
                <a:solidFill>
                  <a:schemeClr val="bg1"/>
                </a:solidFill>
                <a:effectLst>
                  <a:outerShdw blurRad="38100" dist="19050" dir="2700000" algn="tl" rotWithShape="0">
                    <a:schemeClr val="dk1">
                      <a:alpha val="40000"/>
                    </a:schemeClr>
                  </a:outerShdw>
                </a:effectLst>
              </a:rPr>
              <a:t>Are we able to predict upcoming traffic based on historical traffic and weather data?</a:t>
            </a:r>
            <a:endParaRPr lang="en-US" sz="1400" b="0" cap="none" spc="0" dirty="0">
              <a:ln w="0"/>
              <a:solidFill>
                <a:schemeClr val="bg1"/>
              </a:solidFill>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1BC0B2E6-5081-B4F0-210F-2850F6EE5A83}"/>
              </a:ext>
            </a:extLst>
          </p:cNvPr>
          <p:cNvSpPr txBox="1"/>
          <p:nvPr/>
        </p:nvSpPr>
        <p:spPr>
          <a:xfrm>
            <a:off x="8634752" y="1778581"/>
            <a:ext cx="1023597" cy="307777"/>
          </a:xfrm>
          <a:prstGeom prst="rect">
            <a:avLst/>
          </a:prstGeom>
          <a:noFill/>
        </p:spPr>
        <p:txBody>
          <a:bodyPr wrap="square">
            <a:spAutoFit/>
          </a:bodyPr>
          <a:lstStyle/>
          <a:p>
            <a:pPr algn="ctr"/>
            <a:r>
              <a:rPr lang="en-US" sz="1400" b="0" cap="none" spc="0" dirty="0">
                <a:ln w="0"/>
                <a:solidFill>
                  <a:schemeClr val="bg1"/>
                </a:solidFill>
                <a:effectLst>
                  <a:outerShdw blurRad="38100" dist="19050" dir="2700000" algn="tl" rotWithShape="0">
                    <a:schemeClr val="dk1">
                      <a:alpha val="40000"/>
                    </a:schemeClr>
                  </a:outerShdw>
                </a:effectLst>
              </a:rPr>
              <a:t>Purpose</a:t>
            </a:r>
          </a:p>
        </p:txBody>
      </p:sp>
      <p:sp>
        <p:nvSpPr>
          <p:cNvPr id="12" name="TextBox 11">
            <a:extLst>
              <a:ext uri="{FF2B5EF4-FFF2-40B4-BE49-F238E27FC236}">
                <a16:creationId xmlns:a16="http://schemas.microsoft.com/office/drawing/2014/main" id="{02610612-8113-7B7B-00B0-84EAD10B26C2}"/>
              </a:ext>
            </a:extLst>
          </p:cNvPr>
          <p:cNvSpPr txBox="1"/>
          <p:nvPr/>
        </p:nvSpPr>
        <p:spPr>
          <a:xfrm>
            <a:off x="3197339" y="3767950"/>
            <a:ext cx="1607343" cy="369332"/>
          </a:xfrm>
          <a:prstGeom prst="rect">
            <a:avLst/>
          </a:prstGeom>
          <a:noFill/>
        </p:spPr>
        <p:txBody>
          <a:bodyPr wrap="square">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TomTom API</a:t>
            </a:r>
          </a:p>
        </p:txBody>
      </p:sp>
      <p:sp>
        <p:nvSpPr>
          <p:cNvPr id="14" name="TextBox 13">
            <a:extLst>
              <a:ext uri="{FF2B5EF4-FFF2-40B4-BE49-F238E27FC236}">
                <a16:creationId xmlns:a16="http://schemas.microsoft.com/office/drawing/2014/main" id="{957E0EAF-682C-9625-E2D9-6E6BA91DA549}"/>
              </a:ext>
            </a:extLst>
          </p:cNvPr>
          <p:cNvSpPr txBox="1"/>
          <p:nvPr/>
        </p:nvSpPr>
        <p:spPr>
          <a:xfrm>
            <a:off x="6310994" y="3802942"/>
            <a:ext cx="2382950" cy="338554"/>
          </a:xfrm>
          <a:prstGeom prst="rect">
            <a:avLst/>
          </a:prstGeom>
          <a:noFill/>
        </p:spPr>
        <p:txBody>
          <a:bodyPr wrap="square">
            <a:spAutoFit/>
          </a:bodyPr>
          <a:lstStyle/>
          <a:p>
            <a:pPr algn="ctr"/>
            <a:r>
              <a:rPr lang="en-US" sz="1600" b="0" cap="none" spc="0" dirty="0" err="1">
                <a:ln w="0"/>
                <a:solidFill>
                  <a:schemeClr val="bg1"/>
                </a:solidFill>
                <a:effectLst>
                  <a:outerShdw blurRad="38100" dist="19050" dir="2700000" algn="tl" rotWithShape="0">
                    <a:schemeClr val="dk1">
                      <a:alpha val="40000"/>
                    </a:schemeClr>
                  </a:outerShdw>
                </a:effectLst>
              </a:rPr>
              <a:t>OpenWeatherMap</a:t>
            </a:r>
            <a:r>
              <a:rPr lang="en-US" sz="1600" b="0" cap="none" spc="0" dirty="0">
                <a:ln w="0"/>
                <a:solidFill>
                  <a:schemeClr val="bg1"/>
                </a:solidFill>
                <a:effectLst>
                  <a:outerShdw blurRad="38100" dist="19050" dir="2700000" algn="tl" rotWithShape="0">
                    <a:schemeClr val="dk1">
                      <a:alpha val="40000"/>
                    </a:schemeClr>
                  </a:outerShdw>
                </a:effectLst>
              </a:rPr>
              <a:t> API</a:t>
            </a:r>
          </a:p>
        </p:txBody>
      </p:sp>
      <p:sp>
        <p:nvSpPr>
          <p:cNvPr id="16" name="TextBox 15">
            <a:extLst>
              <a:ext uri="{FF2B5EF4-FFF2-40B4-BE49-F238E27FC236}">
                <a16:creationId xmlns:a16="http://schemas.microsoft.com/office/drawing/2014/main" id="{64CEC60F-5A28-AB70-B552-9C54198F787C}"/>
              </a:ext>
            </a:extLst>
          </p:cNvPr>
          <p:cNvSpPr txBox="1"/>
          <p:nvPr/>
        </p:nvSpPr>
        <p:spPr>
          <a:xfrm>
            <a:off x="4392715" y="4838476"/>
            <a:ext cx="2097880" cy="369332"/>
          </a:xfrm>
          <a:prstGeom prst="rect">
            <a:avLst/>
          </a:prstGeom>
          <a:noFill/>
        </p:spPr>
        <p:txBody>
          <a:bodyPr wrap="square">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Machine Learning</a:t>
            </a:r>
          </a:p>
        </p:txBody>
      </p:sp>
      <p:sp>
        <p:nvSpPr>
          <p:cNvPr id="17" name="TextBox 16">
            <a:extLst>
              <a:ext uri="{FF2B5EF4-FFF2-40B4-BE49-F238E27FC236}">
                <a16:creationId xmlns:a16="http://schemas.microsoft.com/office/drawing/2014/main" id="{4FF84B15-832F-857B-AC95-CC087EA70920}"/>
              </a:ext>
            </a:extLst>
          </p:cNvPr>
          <p:cNvSpPr txBox="1"/>
          <p:nvPr/>
        </p:nvSpPr>
        <p:spPr>
          <a:xfrm>
            <a:off x="9495740" y="4920767"/>
            <a:ext cx="1023598" cy="246221"/>
          </a:xfrm>
          <a:prstGeom prst="rect">
            <a:avLst/>
          </a:prstGeom>
          <a:noFill/>
        </p:spPr>
        <p:txBody>
          <a:bodyPr wrap="square">
            <a:spAutoFit/>
          </a:bodyPr>
          <a:lstStyle/>
          <a:p>
            <a:pPr algn="ctr"/>
            <a:r>
              <a:rPr lang="en-US" sz="1000" b="0" cap="none" spc="0" dirty="0">
                <a:ln w="0"/>
                <a:solidFill>
                  <a:schemeClr val="bg1"/>
                </a:solidFill>
                <a:effectLst>
                  <a:outerShdw blurRad="38100" dist="19050" dir="2700000" algn="tl" rotWithShape="0">
                    <a:schemeClr val="dk1">
                      <a:alpha val="40000"/>
                    </a:schemeClr>
                  </a:outerShdw>
                </a:effectLst>
              </a:rPr>
              <a:t>Prediction</a:t>
            </a:r>
          </a:p>
        </p:txBody>
      </p:sp>
      <p:sp>
        <p:nvSpPr>
          <p:cNvPr id="19" name="TextBox 18">
            <a:extLst>
              <a:ext uri="{FF2B5EF4-FFF2-40B4-BE49-F238E27FC236}">
                <a16:creationId xmlns:a16="http://schemas.microsoft.com/office/drawing/2014/main" id="{DA703410-F764-9AAF-8B4C-DC0CC14BEDFD}"/>
              </a:ext>
            </a:extLst>
          </p:cNvPr>
          <p:cNvSpPr txBox="1"/>
          <p:nvPr/>
        </p:nvSpPr>
        <p:spPr>
          <a:xfrm>
            <a:off x="299999" y="6237989"/>
            <a:ext cx="3880035" cy="369332"/>
          </a:xfrm>
          <a:prstGeom prst="rect">
            <a:avLst/>
          </a:prstGeom>
          <a:noFill/>
        </p:spPr>
        <p:txBody>
          <a:bodyPr wrap="square">
            <a:spAutoFit/>
          </a:bodyPr>
          <a:lstStyle/>
          <a:p>
            <a:r>
              <a:rPr lang="en-US" dirty="0">
                <a:solidFill>
                  <a:schemeClr val="bg1"/>
                </a:solidFill>
              </a:rPr>
              <a:t>Created by: Anton Ratush and Yaki </a:t>
            </a:r>
            <a:r>
              <a:rPr lang="en-US" dirty="0" err="1">
                <a:solidFill>
                  <a:schemeClr val="bg1"/>
                </a:solidFill>
              </a:rPr>
              <a:t>Dror</a:t>
            </a:r>
            <a:endParaRPr lang="en-US" dirty="0">
              <a:solidFill>
                <a:schemeClr val="bg1"/>
              </a:solidFill>
            </a:endParaRPr>
          </a:p>
        </p:txBody>
      </p:sp>
      <p:pic>
        <p:nvPicPr>
          <p:cNvPr id="1028" name="Picture 4" descr="HIT - מיני אתרים - HIT היובל 50 - מיתוג">
            <a:extLst>
              <a:ext uri="{FF2B5EF4-FFF2-40B4-BE49-F238E27FC236}">
                <a16:creationId xmlns:a16="http://schemas.microsoft.com/office/drawing/2014/main" id="{010ECDEC-25CC-E66B-8BA4-BEAB9F36F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6277" y="6080966"/>
            <a:ext cx="1309430" cy="727177"/>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BD7FDB29-DDD4-EC5C-E6E6-EC96B850ED5D}"/>
              </a:ext>
            </a:extLst>
          </p:cNvPr>
          <p:cNvCxnSpPr>
            <a:cxnSpLocks/>
          </p:cNvCxnSpPr>
          <p:nvPr/>
        </p:nvCxnSpPr>
        <p:spPr>
          <a:xfrm>
            <a:off x="4912337" y="49857"/>
            <a:ext cx="0" cy="109416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6825FB5-5626-94F1-812A-73159AD268D6}"/>
              </a:ext>
            </a:extLst>
          </p:cNvPr>
          <p:cNvCxnSpPr>
            <a:cxnSpLocks/>
          </p:cNvCxnSpPr>
          <p:nvPr/>
        </p:nvCxnSpPr>
        <p:spPr>
          <a:xfrm>
            <a:off x="10315747" y="4920767"/>
            <a:ext cx="1499025"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546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11D35"/>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50E891-F844-767D-70C6-DB4D9E91BD35}"/>
              </a:ext>
            </a:extLst>
          </p:cNvPr>
          <p:cNvSpPr/>
          <p:nvPr/>
        </p:nvSpPr>
        <p:spPr>
          <a:xfrm>
            <a:off x="1866225" y="213154"/>
            <a:ext cx="7164142"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EDA – Correlation Matrix</a:t>
            </a:r>
          </a:p>
        </p:txBody>
      </p:sp>
      <p:sp>
        <p:nvSpPr>
          <p:cNvPr id="6" name="TextBox 5">
            <a:extLst>
              <a:ext uri="{FF2B5EF4-FFF2-40B4-BE49-F238E27FC236}">
                <a16:creationId xmlns:a16="http://schemas.microsoft.com/office/drawing/2014/main" id="{AF3CA0A8-A2AA-D4DF-D210-FE9E0D670045}"/>
              </a:ext>
            </a:extLst>
          </p:cNvPr>
          <p:cNvSpPr txBox="1"/>
          <p:nvPr/>
        </p:nvSpPr>
        <p:spPr>
          <a:xfrm>
            <a:off x="4728713" y="2317992"/>
            <a:ext cx="6246548" cy="1015663"/>
          </a:xfrm>
          <a:prstGeom prst="rect">
            <a:avLst/>
          </a:prstGeom>
          <a:noFill/>
        </p:spPr>
        <p:txBody>
          <a:bodyPr wrap="square">
            <a:spAutoFit/>
          </a:bodyPr>
          <a:lstStyle/>
          <a:p>
            <a:r>
              <a:rPr lang="en-US" sz="2000" b="0" cap="none" spc="0" dirty="0">
                <a:ln w="0"/>
                <a:solidFill>
                  <a:schemeClr val="bg1"/>
                </a:solidFill>
                <a:effectLst>
                  <a:outerShdw blurRad="38100" dist="19050" dir="2700000" algn="tl" rotWithShape="0">
                    <a:schemeClr val="dk1">
                      <a:alpha val="40000"/>
                    </a:schemeClr>
                  </a:outerShdw>
                </a:effectLst>
              </a:rPr>
              <a:t>Looking at the Correlation Matrix generated by the data,</a:t>
            </a:r>
            <a:br>
              <a:rPr lang="en-US" sz="2000" dirty="0">
                <a:ln w="0"/>
                <a:solidFill>
                  <a:schemeClr val="bg1"/>
                </a:solidFill>
                <a:effectLst>
                  <a:outerShdw blurRad="38100" dist="19050" dir="2700000" algn="tl" rotWithShape="0">
                    <a:schemeClr val="dk1">
                      <a:alpha val="40000"/>
                    </a:schemeClr>
                  </a:outerShdw>
                </a:effectLst>
              </a:rPr>
            </a:br>
            <a:r>
              <a:rPr lang="en-US" sz="2000" dirty="0">
                <a:ln w="0"/>
                <a:solidFill>
                  <a:schemeClr val="bg1"/>
                </a:solidFill>
                <a:effectLst>
                  <a:outerShdw blurRad="38100" dist="19050" dir="2700000" algn="tl" rotWithShape="0">
                    <a:schemeClr val="dk1">
                      <a:alpha val="40000"/>
                    </a:schemeClr>
                  </a:outerShdw>
                </a:effectLst>
              </a:rPr>
              <a:t>we can understand that there is some correlation between the temperature and the length/travel time as well. </a:t>
            </a:r>
            <a:endParaRPr lang="en-US" sz="2000" b="0" cap="none" spc="0" dirty="0">
              <a:ln w="0"/>
              <a:solidFill>
                <a:schemeClr val="bg1"/>
              </a:solidFill>
              <a:effectLst>
                <a:outerShdw blurRad="38100" dist="19050" dir="2700000" algn="tl" rotWithShape="0">
                  <a:schemeClr val="dk1">
                    <a:alpha val="40000"/>
                  </a:schemeClr>
                </a:outerShdw>
              </a:effectLst>
            </a:endParaRPr>
          </a:p>
        </p:txBody>
      </p:sp>
      <p:pic>
        <p:nvPicPr>
          <p:cNvPr id="7170" name="Picture 2">
            <a:extLst>
              <a:ext uri="{FF2B5EF4-FFF2-40B4-BE49-F238E27FC236}">
                <a16:creationId xmlns:a16="http://schemas.microsoft.com/office/drawing/2014/main" id="{3B57FC41-902C-F396-DF8D-C598D5A62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72" y="1455958"/>
            <a:ext cx="3963411" cy="3292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48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11D35"/>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50E891-F844-767D-70C6-DB4D9E91BD35}"/>
              </a:ext>
            </a:extLst>
          </p:cNvPr>
          <p:cNvSpPr/>
          <p:nvPr/>
        </p:nvSpPr>
        <p:spPr>
          <a:xfrm>
            <a:off x="2842457" y="213154"/>
            <a:ext cx="5211684"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Machine Learning</a:t>
            </a:r>
          </a:p>
        </p:txBody>
      </p:sp>
      <p:sp>
        <p:nvSpPr>
          <p:cNvPr id="6" name="TextBox 5">
            <a:extLst>
              <a:ext uri="{FF2B5EF4-FFF2-40B4-BE49-F238E27FC236}">
                <a16:creationId xmlns:a16="http://schemas.microsoft.com/office/drawing/2014/main" id="{AF3CA0A8-A2AA-D4DF-D210-FE9E0D670045}"/>
              </a:ext>
            </a:extLst>
          </p:cNvPr>
          <p:cNvSpPr txBox="1"/>
          <p:nvPr/>
        </p:nvSpPr>
        <p:spPr>
          <a:xfrm>
            <a:off x="613913" y="1806471"/>
            <a:ext cx="10598804" cy="2246769"/>
          </a:xfrm>
          <a:prstGeom prst="rect">
            <a:avLst/>
          </a:prstGeom>
          <a:noFill/>
        </p:spPr>
        <p:txBody>
          <a:bodyPr wrap="square">
            <a:spAutoFit/>
          </a:bodyPr>
          <a:lstStyle/>
          <a:p>
            <a:r>
              <a:rPr lang="en-US" sz="2000" b="1" u="sng" cap="none" spc="0" dirty="0">
                <a:ln w="0"/>
                <a:solidFill>
                  <a:schemeClr val="bg1"/>
                </a:solidFill>
                <a:effectLst>
                  <a:outerShdw blurRad="38100" dist="19050" dir="2700000" algn="tl" rotWithShape="0">
                    <a:schemeClr val="dk1">
                      <a:alpha val="40000"/>
                    </a:schemeClr>
                  </a:outerShdw>
                </a:effectLst>
              </a:rPr>
              <a:t>The goal</a:t>
            </a:r>
          </a:p>
          <a:p>
            <a:r>
              <a:rPr lang="en-US" sz="2000" dirty="0">
                <a:ln w="0"/>
                <a:solidFill>
                  <a:schemeClr val="bg1"/>
                </a:solidFill>
                <a:effectLst>
                  <a:outerShdw blurRad="38100" dist="19050" dir="2700000" algn="tl" rotWithShape="0">
                    <a:schemeClr val="dk1">
                      <a:alpha val="40000"/>
                    </a:schemeClr>
                  </a:outerShdw>
                </a:effectLst>
              </a:rPr>
              <a:t>Create a model that can predict the approximate travel time, based on the data acquired.</a:t>
            </a:r>
          </a:p>
          <a:p>
            <a:endParaRPr lang="en-US" sz="2000" dirty="0">
              <a:ln w="0"/>
              <a:solidFill>
                <a:schemeClr val="bg1"/>
              </a:solidFill>
              <a:effectLst>
                <a:outerShdw blurRad="38100" dist="19050" dir="2700000" algn="tl" rotWithShape="0">
                  <a:schemeClr val="dk1">
                    <a:alpha val="40000"/>
                  </a:schemeClr>
                </a:outerShdw>
              </a:effectLst>
            </a:endParaRPr>
          </a:p>
          <a:p>
            <a:r>
              <a:rPr lang="en-US" sz="2000" b="1" u="sng" dirty="0">
                <a:ln w="0"/>
                <a:solidFill>
                  <a:schemeClr val="bg1"/>
                </a:solidFill>
                <a:effectLst>
                  <a:outerShdw blurRad="38100" dist="19050" dir="2700000" algn="tl" rotWithShape="0">
                    <a:schemeClr val="dk1">
                      <a:alpha val="40000"/>
                    </a:schemeClr>
                  </a:outerShdw>
                </a:effectLst>
              </a:rPr>
              <a:t>The Method</a:t>
            </a:r>
          </a:p>
          <a:p>
            <a:r>
              <a:rPr lang="en-US" sz="2000" dirty="0">
                <a:ln w="0"/>
                <a:solidFill>
                  <a:schemeClr val="bg1"/>
                </a:solidFill>
                <a:effectLst>
                  <a:outerShdw blurRad="38100" dist="19050" dir="2700000" algn="tl" rotWithShape="0">
                    <a:schemeClr val="dk1">
                      <a:alpha val="40000"/>
                    </a:schemeClr>
                  </a:outerShdw>
                </a:effectLst>
              </a:rPr>
              <a:t>Using an inputted date by the user, we use an algorithm that converts the date, checks what day of the week it is, checks the time and gets information from the database, modifies the calculation according to the weather, time of day and month – then prints out the predicted travel-time.</a:t>
            </a:r>
            <a:endParaRPr lang="en-US" sz="200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30870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11D35"/>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50E891-F844-767D-70C6-DB4D9E91BD35}"/>
              </a:ext>
            </a:extLst>
          </p:cNvPr>
          <p:cNvSpPr/>
          <p:nvPr/>
        </p:nvSpPr>
        <p:spPr>
          <a:xfrm>
            <a:off x="2842457" y="213154"/>
            <a:ext cx="5211684"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Machine Learning</a:t>
            </a:r>
          </a:p>
        </p:txBody>
      </p:sp>
      <p:sp>
        <p:nvSpPr>
          <p:cNvPr id="6" name="TextBox 5">
            <a:extLst>
              <a:ext uri="{FF2B5EF4-FFF2-40B4-BE49-F238E27FC236}">
                <a16:creationId xmlns:a16="http://schemas.microsoft.com/office/drawing/2014/main" id="{AF3CA0A8-A2AA-D4DF-D210-FE9E0D670045}"/>
              </a:ext>
            </a:extLst>
          </p:cNvPr>
          <p:cNvSpPr txBox="1"/>
          <p:nvPr/>
        </p:nvSpPr>
        <p:spPr>
          <a:xfrm>
            <a:off x="794982" y="1611822"/>
            <a:ext cx="10598804" cy="4093428"/>
          </a:xfrm>
          <a:prstGeom prst="rect">
            <a:avLst/>
          </a:prstGeom>
          <a:noFill/>
        </p:spPr>
        <p:txBody>
          <a:bodyPr wrap="square">
            <a:spAutoFit/>
          </a:bodyPr>
          <a:lstStyle/>
          <a:p>
            <a:r>
              <a:rPr lang="en-US" sz="2000" b="1" u="sng" cap="none" spc="0" dirty="0">
                <a:ln w="0"/>
                <a:solidFill>
                  <a:schemeClr val="bg1"/>
                </a:solidFill>
                <a:effectLst>
                  <a:outerShdw blurRad="38100" dist="19050" dir="2700000" algn="tl" rotWithShape="0">
                    <a:schemeClr val="dk1">
                      <a:alpha val="40000"/>
                    </a:schemeClr>
                  </a:outerShdw>
                </a:effectLst>
              </a:rPr>
              <a:t>Results</a:t>
            </a:r>
          </a:p>
          <a:p>
            <a:r>
              <a:rPr lang="en-US" sz="2000" dirty="0">
                <a:ln w="0"/>
                <a:solidFill>
                  <a:schemeClr val="bg1"/>
                </a:solidFill>
                <a:effectLst>
                  <a:outerShdw blurRad="38100" dist="19050" dir="2700000" algn="tl" rotWithShape="0">
                    <a:schemeClr val="dk1">
                      <a:alpha val="40000"/>
                    </a:schemeClr>
                  </a:outerShdw>
                </a:effectLst>
              </a:rPr>
              <a:t>We have tweaked the script to make it as accurate as possible, and on most of the times, we were able to predict an accurate travel-time. </a:t>
            </a:r>
          </a:p>
          <a:p>
            <a:r>
              <a:rPr lang="en-US" sz="2000" dirty="0">
                <a:ln w="0"/>
                <a:solidFill>
                  <a:schemeClr val="bg1"/>
                </a:solidFill>
                <a:effectLst>
                  <a:outerShdw blurRad="38100" dist="19050" dir="2700000" algn="tl" rotWithShape="0">
                    <a:schemeClr val="dk1">
                      <a:alpha val="40000"/>
                    </a:schemeClr>
                  </a:outerShdw>
                </a:effectLst>
              </a:rPr>
              <a:t>The results shown below are given from a day in the past using Machine Learning, and then we also requested from the TomTom API to provide us the actual travel-time, and we’ve compared them:</a:t>
            </a:r>
          </a:p>
          <a:p>
            <a:endParaRPr lang="en-US" sz="2000" dirty="0">
              <a:ln w="0"/>
              <a:solidFill>
                <a:schemeClr val="bg1"/>
              </a:solidFill>
              <a:effectLst>
                <a:outerShdw blurRad="38100" dist="19050" dir="2700000" algn="tl" rotWithShape="0">
                  <a:schemeClr val="dk1">
                    <a:alpha val="40000"/>
                  </a:schemeClr>
                </a:outerShdw>
              </a:effectLst>
            </a:endParaRPr>
          </a:p>
          <a:p>
            <a:endParaRPr lang="en-US" sz="2000" dirty="0">
              <a:ln w="0"/>
              <a:solidFill>
                <a:schemeClr val="bg1"/>
              </a:solidFill>
              <a:effectLst>
                <a:outerShdw blurRad="38100" dist="19050" dir="2700000" algn="tl" rotWithShape="0">
                  <a:schemeClr val="dk1">
                    <a:alpha val="40000"/>
                  </a:schemeClr>
                </a:outerShdw>
              </a:effectLst>
            </a:endParaRPr>
          </a:p>
          <a:p>
            <a:endParaRPr lang="en-US" sz="2000" dirty="0">
              <a:ln w="0"/>
              <a:solidFill>
                <a:schemeClr val="bg1"/>
              </a:solidFill>
              <a:effectLst>
                <a:outerShdw blurRad="38100" dist="19050" dir="2700000" algn="tl" rotWithShape="0">
                  <a:schemeClr val="dk1">
                    <a:alpha val="40000"/>
                  </a:schemeClr>
                </a:outerShdw>
              </a:effectLst>
            </a:endParaRPr>
          </a:p>
          <a:p>
            <a:endParaRPr lang="en-US" sz="2000" dirty="0">
              <a:ln w="0"/>
              <a:solidFill>
                <a:schemeClr val="bg1"/>
              </a:solidFill>
              <a:effectLst>
                <a:outerShdw blurRad="38100" dist="19050" dir="2700000" algn="tl" rotWithShape="0">
                  <a:schemeClr val="dk1">
                    <a:alpha val="40000"/>
                  </a:schemeClr>
                </a:outerShdw>
              </a:effectLst>
            </a:endParaRPr>
          </a:p>
          <a:p>
            <a:r>
              <a:rPr lang="en-US" sz="2000" b="1" u="sng" dirty="0">
                <a:ln w="0"/>
                <a:solidFill>
                  <a:schemeClr val="bg1"/>
                </a:solidFill>
                <a:effectLst>
                  <a:outerShdw blurRad="38100" dist="19050" dir="2700000" algn="tl" rotWithShape="0">
                    <a:schemeClr val="dk1">
                      <a:alpha val="40000"/>
                    </a:schemeClr>
                  </a:outerShdw>
                </a:effectLst>
              </a:rPr>
              <a:t>Overall accuracy:</a:t>
            </a:r>
          </a:p>
          <a:p>
            <a:r>
              <a:rPr lang="en-US" sz="2000" dirty="0">
                <a:ln w="0"/>
                <a:solidFill>
                  <a:schemeClr val="bg1"/>
                </a:solidFill>
                <a:effectLst>
                  <a:outerShdw blurRad="38100" dist="19050" dir="2700000" algn="tl" rotWithShape="0">
                    <a:schemeClr val="dk1">
                      <a:alpha val="40000"/>
                    </a:schemeClr>
                  </a:outerShdw>
                </a:effectLst>
              </a:rPr>
              <a:t>To ensure our calculation was accurate, we have taken all the dates and times in our database, calculated it on our Machine Learning model, and compared it with the actual “travel-time” datasets that were given in the same database. Accuracy is 99.3%</a:t>
            </a:r>
          </a:p>
        </p:txBody>
      </p:sp>
      <p:pic>
        <p:nvPicPr>
          <p:cNvPr id="8194" name="Picture 2">
            <a:extLst>
              <a:ext uri="{FF2B5EF4-FFF2-40B4-BE49-F238E27FC236}">
                <a16:creationId xmlns:a16="http://schemas.microsoft.com/office/drawing/2014/main" id="{45163843-D204-7447-4C63-2A9ECEA54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982" y="3256554"/>
            <a:ext cx="2733675" cy="8858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8993059F-4ED5-93A4-3CB6-05E05F5E4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982" y="5859761"/>
            <a:ext cx="4152900"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10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11D35"/>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50E891-F844-767D-70C6-DB4D9E91BD35}"/>
              </a:ext>
            </a:extLst>
          </p:cNvPr>
          <p:cNvSpPr/>
          <p:nvPr/>
        </p:nvSpPr>
        <p:spPr>
          <a:xfrm>
            <a:off x="703009" y="303364"/>
            <a:ext cx="3528531"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Conclusions</a:t>
            </a:r>
          </a:p>
        </p:txBody>
      </p:sp>
      <p:sp>
        <p:nvSpPr>
          <p:cNvPr id="3" name="Rectangle 2">
            <a:extLst>
              <a:ext uri="{FF2B5EF4-FFF2-40B4-BE49-F238E27FC236}">
                <a16:creationId xmlns:a16="http://schemas.microsoft.com/office/drawing/2014/main" id="{C19F9670-531B-D50B-CCC2-541901CD7C58}"/>
              </a:ext>
            </a:extLst>
          </p:cNvPr>
          <p:cNvSpPr/>
          <p:nvPr/>
        </p:nvSpPr>
        <p:spPr>
          <a:xfrm>
            <a:off x="170435" y="1312803"/>
            <a:ext cx="11901078" cy="2585323"/>
          </a:xfrm>
          <a:prstGeom prst="rect">
            <a:avLst/>
          </a:prstGeom>
          <a:noFill/>
        </p:spPr>
        <p:txBody>
          <a:bodyPr wrap="none" lIns="91440" tIns="45720" rIns="91440" bIns="45720">
            <a:spAutoFit/>
          </a:bodyPr>
          <a:lstStyle/>
          <a:p>
            <a:r>
              <a:rPr lang="en-US" b="0" cap="none" spc="0" dirty="0">
                <a:ln w="0"/>
                <a:solidFill>
                  <a:schemeClr val="bg1"/>
                </a:solidFill>
                <a:effectLst>
                  <a:outerShdw blurRad="38100" dist="19050" dir="2700000" algn="tl" rotWithShape="0">
                    <a:schemeClr val="dk1">
                      <a:alpha val="40000"/>
                    </a:schemeClr>
                  </a:outerShdw>
                </a:effectLst>
              </a:rPr>
              <a:t>Based on the analysis of historical traffic data and weather conditions, several patterns and correlations have been identified</a:t>
            </a:r>
          </a:p>
          <a:p>
            <a:r>
              <a:rPr lang="en-US" b="0" cap="none" spc="0" dirty="0">
                <a:ln w="0"/>
                <a:solidFill>
                  <a:schemeClr val="bg1"/>
                </a:solidFill>
                <a:effectLst>
                  <a:outerShdw blurRad="38100" dist="19050" dir="2700000" algn="tl" rotWithShape="0">
                    <a:schemeClr val="dk1">
                      <a:alpha val="40000"/>
                    </a:schemeClr>
                  </a:outerShdw>
                </a:effectLst>
              </a:rPr>
              <a:t>regarding travel-time prediction from point A to point B.</a:t>
            </a:r>
          </a:p>
          <a:p>
            <a:r>
              <a:rPr lang="en-US" dirty="0">
                <a:ln w="0"/>
                <a:solidFill>
                  <a:schemeClr val="bg1"/>
                </a:solidFill>
                <a:effectLst>
                  <a:outerShdw blurRad="38100" dist="19050" dir="2700000" algn="tl" rotWithShape="0">
                    <a:schemeClr val="dk1">
                      <a:alpha val="40000"/>
                    </a:schemeClr>
                  </a:outerShdw>
                </a:effectLst>
              </a:rPr>
              <a:t>The findings indicate that weather conditions, time of day and certain temporal factors significantly influence the travel-time.</a:t>
            </a:r>
          </a:p>
          <a:p>
            <a:endParaRPr lang="en-US" b="0" cap="none" spc="0" dirty="0">
              <a:ln w="0"/>
              <a:solidFill>
                <a:schemeClr val="bg1"/>
              </a:solidFill>
              <a:effectLst>
                <a:outerShdw blurRad="38100" dist="19050" dir="2700000" algn="tl" rotWithShape="0">
                  <a:schemeClr val="dk1">
                    <a:alpha val="40000"/>
                  </a:schemeClr>
                </a:outerShdw>
              </a:effectLst>
            </a:endParaRPr>
          </a:p>
          <a:p>
            <a:r>
              <a:rPr lang="en-US" b="0" cap="none" spc="0" dirty="0">
                <a:ln w="0"/>
                <a:solidFill>
                  <a:schemeClr val="bg1"/>
                </a:solidFill>
                <a:effectLst>
                  <a:outerShdw blurRad="38100" dist="19050" dir="2700000" algn="tl" rotWithShape="0">
                    <a:schemeClr val="dk1">
                      <a:alpha val="40000"/>
                    </a:schemeClr>
                  </a:outerShdw>
                </a:effectLst>
              </a:rPr>
              <a:t>Overall, these findings suggest that the prediction of traffic-time from point A to point B can be improved by </a:t>
            </a:r>
          </a:p>
          <a:p>
            <a:r>
              <a:rPr lang="en-US" b="0" cap="none" spc="0" dirty="0">
                <a:ln w="0"/>
                <a:solidFill>
                  <a:schemeClr val="bg1"/>
                </a:solidFill>
                <a:effectLst>
                  <a:outerShdw blurRad="38100" dist="19050" dir="2700000" algn="tl" rotWithShape="0">
                    <a:schemeClr val="dk1">
                      <a:alpha val="40000"/>
                    </a:schemeClr>
                  </a:outerShdw>
                </a:effectLst>
              </a:rPr>
              <a:t>considering various factors such as weather conditions, time of day, and temporal trends. </a:t>
            </a:r>
          </a:p>
          <a:p>
            <a:endParaRPr lang="en-US" b="0" cap="none" spc="0" dirty="0">
              <a:ln w="0"/>
              <a:solidFill>
                <a:schemeClr val="bg1"/>
              </a:solidFill>
              <a:effectLst>
                <a:outerShdw blurRad="38100" dist="19050" dir="2700000" algn="tl" rotWithShape="0">
                  <a:schemeClr val="dk1">
                    <a:alpha val="40000"/>
                  </a:schemeClr>
                </a:outerShdw>
              </a:effectLst>
            </a:endParaRPr>
          </a:p>
          <a:p>
            <a:r>
              <a:rPr lang="en-US" b="0" cap="none" spc="0" dirty="0">
                <a:ln w="0"/>
                <a:solidFill>
                  <a:schemeClr val="bg1"/>
                </a:solidFill>
                <a:effectLst>
                  <a:outerShdw blurRad="38100" dist="19050" dir="2700000" algn="tl" rotWithShape="0">
                    <a:schemeClr val="dk1">
                      <a:alpha val="40000"/>
                    </a:schemeClr>
                  </a:outerShdw>
                </a:effectLst>
              </a:rPr>
              <a:t>Machine learning models can be trained using historical data to incorporate these correlations </a:t>
            </a:r>
          </a:p>
          <a:p>
            <a:r>
              <a:rPr lang="en-US" b="0" cap="none" spc="0" dirty="0">
                <a:ln w="0"/>
                <a:solidFill>
                  <a:schemeClr val="bg1"/>
                </a:solidFill>
                <a:effectLst>
                  <a:outerShdw blurRad="38100" dist="19050" dir="2700000" algn="tl" rotWithShape="0">
                    <a:schemeClr val="dk1">
                      <a:alpha val="40000"/>
                    </a:schemeClr>
                  </a:outerShdw>
                </a:effectLst>
              </a:rPr>
              <a:t>and enhance the accuracy of travel-time predictions.</a:t>
            </a:r>
          </a:p>
        </p:txBody>
      </p:sp>
    </p:spTree>
    <p:extLst>
      <p:ext uri="{BB962C8B-B14F-4D97-AF65-F5344CB8AC3E}">
        <p14:creationId xmlns:p14="http://schemas.microsoft.com/office/powerpoint/2010/main" val="2617956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1D35"/>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198B50-87B7-D0EA-7724-69C94AF3547F}"/>
              </a:ext>
            </a:extLst>
          </p:cNvPr>
          <p:cNvSpPr/>
          <p:nvPr/>
        </p:nvSpPr>
        <p:spPr>
          <a:xfrm>
            <a:off x="754211" y="784194"/>
            <a:ext cx="3665764" cy="1661432"/>
          </a:xfrm>
          <a:prstGeom prst="rect">
            <a:avLst/>
          </a:prstGeom>
          <a:noFill/>
          <a:ln w="127000" cap="sq">
            <a:solidFill>
              <a:srgbClr val="3462B6"/>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33C701-F56C-0EAB-D30E-FDDE5BE5810E}"/>
              </a:ext>
            </a:extLst>
          </p:cNvPr>
          <p:cNvSpPr/>
          <p:nvPr/>
        </p:nvSpPr>
        <p:spPr>
          <a:xfrm>
            <a:off x="790260" y="4598195"/>
            <a:ext cx="2445555" cy="547924"/>
          </a:xfrm>
          <a:prstGeom prst="rect">
            <a:avLst/>
          </a:prstGeom>
          <a:noFill/>
          <a:ln w="127000" cap="sq">
            <a:solidFill>
              <a:srgbClr val="3462B6"/>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085F9BA-6E66-9151-14E9-EFEBB8ADED07}"/>
              </a:ext>
            </a:extLst>
          </p:cNvPr>
          <p:cNvSpPr/>
          <p:nvPr/>
        </p:nvSpPr>
        <p:spPr>
          <a:xfrm>
            <a:off x="1109512" y="1029853"/>
            <a:ext cx="2747868" cy="1015663"/>
          </a:xfrm>
          <a:prstGeom prst="rect">
            <a:avLst/>
          </a:prstGeom>
          <a:noFill/>
        </p:spPr>
        <p:txBody>
          <a:bodyPr wrap="none" lIns="91440" tIns="45720" rIns="91440" bIns="45720">
            <a:spAutoFit/>
          </a:bodyPr>
          <a:lstStyle/>
          <a:p>
            <a:pPr algn="ctr"/>
            <a:r>
              <a:rPr lang="en-US" sz="6000" b="0" cap="none" spc="0" dirty="0">
                <a:ln w="0"/>
                <a:solidFill>
                  <a:schemeClr val="bg1"/>
                </a:solidFill>
                <a:effectLst>
                  <a:outerShdw blurRad="38100" dist="19050" dir="2700000" algn="tl" rotWithShape="0">
                    <a:schemeClr val="dk1">
                      <a:alpha val="40000"/>
                    </a:schemeClr>
                  </a:outerShdw>
                </a:effectLst>
              </a:rPr>
              <a:t>Purpose</a:t>
            </a:r>
          </a:p>
        </p:txBody>
      </p:sp>
      <p:sp>
        <p:nvSpPr>
          <p:cNvPr id="11" name="TextBox 10">
            <a:extLst>
              <a:ext uri="{FF2B5EF4-FFF2-40B4-BE49-F238E27FC236}">
                <a16:creationId xmlns:a16="http://schemas.microsoft.com/office/drawing/2014/main" id="{6B92144A-D1F5-2701-DC13-5BE2CA05C4B3}"/>
              </a:ext>
            </a:extLst>
          </p:cNvPr>
          <p:cNvSpPr txBox="1"/>
          <p:nvPr/>
        </p:nvSpPr>
        <p:spPr>
          <a:xfrm>
            <a:off x="753357" y="4668955"/>
            <a:ext cx="2482458" cy="400110"/>
          </a:xfrm>
          <a:prstGeom prst="rect">
            <a:avLst/>
          </a:prstGeom>
          <a:noFill/>
        </p:spPr>
        <p:txBody>
          <a:bodyPr wrap="square">
            <a:spAutoFit/>
          </a:bodyPr>
          <a:lstStyle/>
          <a:p>
            <a:pPr algn="ctr"/>
            <a:r>
              <a:rPr lang="en-US" sz="2000" b="0" cap="none" spc="0" dirty="0">
                <a:ln w="0"/>
                <a:solidFill>
                  <a:schemeClr val="bg1"/>
                </a:solidFill>
                <a:effectLst>
                  <a:outerShdw blurRad="38100" dist="19050" dir="2700000" algn="tl" rotWithShape="0">
                    <a:schemeClr val="dk1">
                      <a:alpha val="40000"/>
                    </a:schemeClr>
                  </a:outerShdw>
                </a:effectLst>
              </a:rPr>
              <a:t>What Do we need?</a:t>
            </a:r>
          </a:p>
        </p:txBody>
      </p:sp>
      <p:sp>
        <p:nvSpPr>
          <p:cNvPr id="15" name="Rectangle 14">
            <a:extLst>
              <a:ext uri="{FF2B5EF4-FFF2-40B4-BE49-F238E27FC236}">
                <a16:creationId xmlns:a16="http://schemas.microsoft.com/office/drawing/2014/main" id="{B5CFC024-70BD-0848-007C-2088574AD5E4}"/>
              </a:ext>
            </a:extLst>
          </p:cNvPr>
          <p:cNvSpPr/>
          <p:nvPr/>
        </p:nvSpPr>
        <p:spPr>
          <a:xfrm>
            <a:off x="753357" y="2551371"/>
            <a:ext cx="10671126" cy="1569660"/>
          </a:xfrm>
          <a:prstGeom prst="rect">
            <a:avLst/>
          </a:prstGeom>
          <a:noFill/>
        </p:spPr>
        <p:txBody>
          <a:bodyPr wrap="none" lIns="91440" tIns="45720" rIns="91440" bIns="45720">
            <a:spAutoFit/>
          </a:bodyPr>
          <a:lstStyle/>
          <a:p>
            <a:r>
              <a:rPr lang="en-US" sz="1600" dirty="0">
                <a:ln w="0"/>
                <a:solidFill>
                  <a:schemeClr val="bg1"/>
                </a:solidFill>
                <a:effectLst>
                  <a:outerShdw blurRad="38100" dist="19050" dir="2700000" algn="tl" rotWithShape="0">
                    <a:schemeClr val="dk1">
                      <a:alpha val="40000"/>
                    </a:schemeClr>
                  </a:outerShdw>
                </a:effectLst>
              </a:rPr>
              <a:t>One of the most annoying issues we have in our modern world is traffic. </a:t>
            </a:r>
          </a:p>
          <a:p>
            <a:r>
              <a:rPr lang="en-US" sz="1600" b="0" cap="none" spc="0" dirty="0">
                <a:ln w="0"/>
                <a:solidFill>
                  <a:schemeClr val="bg1"/>
                </a:solidFill>
                <a:effectLst>
                  <a:outerShdw blurRad="38100" dist="19050" dir="2700000" algn="tl" rotWithShape="0">
                    <a:schemeClr val="dk1">
                      <a:alpha val="40000"/>
                    </a:schemeClr>
                  </a:outerShdw>
                </a:effectLst>
              </a:rPr>
              <a:t>As</a:t>
            </a:r>
            <a:r>
              <a:rPr lang="en-US" sz="1600" dirty="0">
                <a:ln w="0"/>
                <a:solidFill>
                  <a:schemeClr val="bg1"/>
                </a:solidFill>
                <a:effectLst>
                  <a:outerShdw blurRad="38100" dist="19050" dir="2700000" algn="tl" rotWithShape="0">
                    <a:schemeClr val="dk1">
                      <a:alpha val="40000"/>
                    </a:schemeClr>
                  </a:outerShdw>
                </a:effectLst>
              </a:rPr>
              <a:t> we try to go to work, head back home or get to an important appointment, we need to take traffic time into consideration. </a:t>
            </a:r>
          </a:p>
          <a:p>
            <a:r>
              <a:rPr lang="en-US" sz="1600" b="0" cap="none" spc="0" dirty="0">
                <a:ln w="0"/>
                <a:solidFill>
                  <a:schemeClr val="bg1"/>
                </a:solidFill>
                <a:effectLst>
                  <a:outerShdw blurRad="38100" dist="19050" dir="2700000" algn="tl" rotWithShape="0">
                    <a:schemeClr val="dk1">
                      <a:alpha val="40000"/>
                    </a:schemeClr>
                  </a:outerShdw>
                </a:effectLst>
              </a:rPr>
              <a:t>This results in us leaving way earlier than expected and hoping that we get on time from point A to point B. </a:t>
            </a:r>
          </a:p>
          <a:p>
            <a:endParaRPr lang="en-US" sz="1600" dirty="0">
              <a:ln w="0"/>
              <a:solidFill>
                <a:schemeClr val="bg1"/>
              </a:solidFill>
              <a:effectLst>
                <a:outerShdw blurRad="38100" dist="19050" dir="2700000" algn="tl" rotWithShape="0">
                  <a:schemeClr val="dk1">
                    <a:alpha val="40000"/>
                  </a:schemeClr>
                </a:outerShdw>
              </a:effectLst>
            </a:endParaRPr>
          </a:p>
          <a:p>
            <a:r>
              <a:rPr lang="en-US" sz="1600" b="0" cap="none" spc="0" dirty="0">
                <a:ln w="0"/>
                <a:solidFill>
                  <a:schemeClr val="bg1"/>
                </a:solidFill>
                <a:effectLst>
                  <a:outerShdw blurRad="38100" dist="19050" dir="2700000" algn="tl" rotWithShape="0">
                    <a:schemeClr val="dk1">
                      <a:alpha val="40000"/>
                    </a:schemeClr>
                  </a:outerShdw>
                </a:effectLst>
              </a:rPr>
              <a:t>Our goal is to predict the approximate travel-time from a specific start point to a specific end point, using Machine Learning. </a:t>
            </a:r>
          </a:p>
          <a:p>
            <a:r>
              <a:rPr lang="en-US" sz="1600" dirty="0">
                <a:ln w="0"/>
                <a:solidFill>
                  <a:schemeClr val="bg1"/>
                </a:solidFill>
                <a:effectLst>
                  <a:outerShdw blurRad="38100" dist="19050" dir="2700000" algn="tl" rotWithShape="0">
                    <a:schemeClr val="dk1">
                      <a:alpha val="40000"/>
                    </a:schemeClr>
                  </a:outerShdw>
                </a:effectLst>
              </a:rPr>
              <a:t>We are also looking for additional factors, such as the travel-time, weather and departure times. </a:t>
            </a:r>
            <a:endParaRPr lang="en-US" sz="1600" b="0" cap="none" spc="0" dirty="0">
              <a:ln w="0"/>
              <a:solidFill>
                <a:schemeClr val="bg1"/>
              </a:solidFill>
              <a:effectLst>
                <a:outerShdw blurRad="38100" dist="19050" dir="2700000" algn="tl" rotWithShape="0">
                  <a:schemeClr val="dk1">
                    <a:alpha val="40000"/>
                  </a:schemeClr>
                </a:outerShdw>
              </a:effectLst>
            </a:endParaRPr>
          </a:p>
        </p:txBody>
      </p:sp>
      <p:sp>
        <p:nvSpPr>
          <p:cNvPr id="19" name="TextBox 18">
            <a:extLst>
              <a:ext uri="{FF2B5EF4-FFF2-40B4-BE49-F238E27FC236}">
                <a16:creationId xmlns:a16="http://schemas.microsoft.com/office/drawing/2014/main" id="{02AE3485-B7F3-0095-EE32-9569CBC522D3}"/>
              </a:ext>
            </a:extLst>
          </p:cNvPr>
          <p:cNvSpPr txBox="1"/>
          <p:nvPr/>
        </p:nvSpPr>
        <p:spPr>
          <a:xfrm>
            <a:off x="790260" y="5324711"/>
            <a:ext cx="11433380" cy="646331"/>
          </a:xfrm>
          <a:prstGeom prst="rect">
            <a:avLst/>
          </a:prstGeom>
          <a:noFill/>
        </p:spPr>
        <p:txBody>
          <a:bodyPr wrap="square">
            <a:spAutoFit/>
          </a:bodyPr>
          <a:lstStyle/>
          <a:p>
            <a:r>
              <a:rPr lang="en-US" sz="1800" b="0" cap="none" spc="0" dirty="0">
                <a:ln w="0"/>
                <a:solidFill>
                  <a:schemeClr val="bg1"/>
                </a:solidFill>
                <a:effectLst>
                  <a:outerShdw blurRad="38100" dist="19050" dir="2700000" algn="tl" rotWithShape="0">
                    <a:schemeClr val="dk1">
                      <a:alpha val="40000"/>
                    </a:schemeClr>
                  </a:outerShdw>
                </a:effectLst>
              </a:rPr>
              <a:t>We need to have a data-base which includes different factors that can potentially affect the travel-time.</a:t>
            </a:r>
          </a:p>
          <a:p>
            <a:r>
              <a:rPr lang="en-US" dirty="0">
                <a:ln w="0"/>
                <a:solidFill>
                  <a:schemeClr val="bg1"/>
                </a:solidFill>
                <a:effectLst>
                  <a:outerShdw blurRad="38100" dist="19050" dir="2700000" algn="tl" rotWithShape="0">
                    <a:schemeClr val="dk1">
                      <a:alpha val="40000"/>
                    </a:schemeClr>
                  </a:outerShdw>
                </a:effectLst>
              </a:rPr>
              <a:t>Then, after analyzing the indexes we have, we can start working on the prediction via Machine Learning. </a:t>
            </a:r>
            <a:r>
              <a:rPr lang="en-US" sz="1800" b="0" cap="none" spc="0" dirty="0">
                <a:ln w="0"/>
                <a:solidFill>
                  <a:schemeClr val="bg1"/>
                </a:solidFill>
                <a:effectLst>
                  <a:outerShdw blurRad="38100" dist="19050" dir="2700000" algn="tl" rotWithShape="0">
                    <a:schemeClr val="dk1">
                      <a:alpha val="40000"/>
                    </a:schemeClr>
                  </a:outerShdw>
                </a:effectLst>
              </a:rPr>
              <a:t> </a:t>
            </a:r>
          </a:p>
        </p:txBody>
      </p:sp>
    </p:spTree>
    <p:extLst>
      <p:ext uri="{BB962C8B-B14F-4D97-AF65-F5344CB8AC3E}">
        <p14:creationId xmlns:p14="http://schemas.microsoft.com/office/powerpoint/2010/main" val="117900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1D35"/>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40C1987-9C77-ED43-8838-3EB49A4D2AFB}"/>
              </a:ext>
            </a:extLst>
          </p:cNvPr>
          <p:cNvGraphicFramePr/>
          <p:nvPr>
            <p:extLst>
              <p:ext uri="{D42A27DB-BD31-4B8C-83A1-F6EECF244321}">
                <p14:modId xmlns:p14="http://schemas.microsoft.com/office/powerpoint/2010/main" val="2397761048"/>
              </p:ext>
            </p:extLst>
          </p:nvPr>
        </p:nvGraphicFramePr>
        <p:xfrm>
          <a:off x="803361" y="986471"/>
          <a:ext cx="10585278" cy="1693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769633CC-A710-FBDD-4BA8-F6B1B9C9CAF7}"/>
              </a:ext>
            </a:extLst>
          </p:cNvPr>
          <p:cNvSpPr/>
          <p:nvPr/>
        </p:nvSpPr>
        <p:spPr>
          <a:xfrm>
            <a:off x="803361" y="63141"/>
            <a:ext cx="3522183"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The Process</a:t>
            </a:r>
          </a:p>
        </p:txBody>
      </p:sp>
      <p:sp>
        <p:nvSpPr>
          <p:cNvPr id="7" name="Rectangle 6">
            <a:extLst>
              <a:ext uri="{FF2B5EF4-FFF2-40B4-BE49-F238E27FC236}">
                <a16:creationId xmlns:a16="http://schemas.microsoft.com/office/drawing/2014/main" id="{EDF791A2-CD0E-2F0A-E2D2-EB7677D4D4AB}"/>
              </a:ext>
            </a:extLst>
          </p:cNvPr>
          <p:cNvSpPr/>
          <p:nvPr/>
        </p:nvSpPr>
        <p:spPr>
          <a:xfrm>
            <a:off x="1016465" y="2680138"/>
            <a:ext cx="2211631" cy="1323439"/>
          </a:xfrm>
          <a:prstGeom prst="rect">
            <a:avLst/>
          </a:prstGeom>
          <a:noFill/>
        </p:spPr>
        <p:txBody>
          <a:bodyPr wrap="none" lIns="91440" tIns="45720" rIns="91440" bIns="45720">
            <a:spAutoFit/>
          </a:bodyPr>
          <a:lstStyle/>
          <a:p>
            <a:pPr algn="ctr"/>
            <a:r>
              <a:rPr lang="en-US" sz="2000" b="0" cap="none" spc="0" dirty="0">
                <a:ln w="0"/>
                <a:solidFill>
                  <a:schemeClr val="bg1"/>
                </a:solidFill>
                <a:effectLst>
                  <a:outerShdw blurRad="38100" dist="19050" dir="2700000" algn="tl" rotWithShape="0">
                    <a:schemeClr val="dk1">
                      <a:alpha val="40000"/>
                    </a:schemeClr>
                  </a:outerShdw>
                </a:effectLst>
              </a:rPr>
              <a:t>Scrape the web </a:t>
            </a:r>
          </a:p>
          <a:p>
            <a:pPr algn="ctr"/>
            <a:r>
              <a:rPr lang="en-US" sz="2000" b="0" cap="none" spc="0" dirty="0">
                <a:ln w="0"/>
                <a:solidFill>
                  <a:schemeClr val="bg1"/>
                </a:solidFill>
                <a:effectLst>
                  <a:outerShdw blurRad="38100" dist="19050" dir="2700000" algn="tl" rotWithShape="0">
                    <a:schemeClr val="dk1">
                      <a:alpha val="40000"/>
                    </a:schemeClr>
                  </a:outerShdw>
                </a:effectLst>
              </a:rPr>
              <a:t>to get data about </a:t>
            </a:r>
          </a:p>
          <a:p>
            <a:pPr algn="ctr"/>
            <a:r>
              <a:rPr lang="en-US" sz="2000" b="0" cap="none" spc="0" dirty="0">
                <a:ln w="0"/>
                <a:solidFill>
                  <a:schemeClr val="bg1"/>
                </a:solidFill>
                <a:effectLst>
                  <a:outerShdw blurRad="38100" dist="19050" dir="2700000" algn="tl" rotWithShape="0">
                    <a:schemeClr val="dk1">
                      <a:alpha val="40000"/>
                    </a:schemeClr>
                  </a:outerShdw>
                </a:effectLst>
              </a:rPr>
              <a:t>traffic information, </a:t>
            </a:r>
          </a:p>
          <a:p>
            <a:pPr algn="ctr"/>
            <a:r>
              <a:rPr lang="en-US" sz="2000" b="0" cap="none" spc="0" dirty="0">
                <a:ln w="0"/>
                <a:solidFill>
                  <a:schemeClr val="bg1"/>
                </a:solidFill>
                <a:effectLst>
                  <a:outerShdw blurRad="38100" dist="19050" dir="2700000" algn="tl" rotWithShape="0">
                    <a:schemeClr val="dk1">
                      <a:alpha val="40000"/>
                    </a:schemeClr>
                  </a:outerShdw>
                </a:effectLst>
              </a:rPr>
              <a:t>weather etc.</a:t>
            </a:r>
          </a:p>
        </p:txBody>
      </p:sp>
      <p:sp>
        <p:nvSpPr>
          <p:cNvPr id="9" name="TextBox 8">
            <a:extLst>
              <a:ext uri="{FF2B5EF4-FFF2-40B4-BE49-F238E27FC236}">
                <a16:creationId xmlns:a16="http://schemas.microsoft.com/office/drawing/2014/main" id="{1E9B2CA6-4BCD-29CC-7909-71B277BE4FAD}"/>
              </a:ext>
            </a:extLst>
          </p:cNvPr>
          <p:cNvSpPr txBox="1"/>
          <p:nvPr/>
        </p:nvSpPr>
        <p:spPr>
          <a:xfrm>
            <a:off x="5985265" y="2680138"/>
            <a:ext cx="2316405" cy="923330"/>
          </a:xfrm>
          <a:prstGeom prst="rect">
            <a:avLst/>
          </a:prstGeom>
          <a:noFill/>
        </p:spPr>
        <p:txBody>
          <a:bodyPr wrap="square">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Visualization of different aspec</a:t>
            </a:r>
            <a:r>
              <a:rPr lang="en-US" dirty="0">
                <a:ln w="0"/>
                <a:solidFill>
                  <a:schemeClr val="bg1"/>
                </a:solidFill>
                <a:effectLst>
                  <a:outerShdw blurRad="38100" dist="19050" dir="2700000" algn="tl" rotWithShape="0">
                    <a:schemeClr val="dk1">
                      <a:alpha val="40000"/>
                    </a:schemeClr>
                  </a:outerShdw>
                </a:effectLst>
              </a:rPr>
              <a:t>ts of the data</a:t>
            </a:r>
            <a:endParaRPr lang="en-US" sz="1800" b="0" cap="none" spc="0" dirty="0">
              <a:ln w="0"/>
              <a:solidFill>
                <a:schemeClr val="bg1"/>
              </a:solidFill>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8693589C-DA9F-4C4C-7277-E316976686A2}"/>
              </a:ext>
            </a:extLst>
          </p:cNvPr>
          <p:cNvSpPr txBox="1"/>
          <p:nvPr/>
        </p:nvSpPr>
        <p:spPr>
          <a:xfrm>
            <a:off x="8781768" y="2680138"/>
            <a:ext cx="1961306" cy="1200329"/>
          </a:xfrm>
          <a:prstGeom prst="rect">
            <a:avLst/>
          </a:prstGeom>
          <a:noFill/>
        </p:spPr>
        <p:txBody>
          <a:bodyPr wrap="square">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Create a ML model</a:t>
            </a:r>
            <a:r>
              <a:rPr lang="en-US" dirty="0">
                <a:ln w="0"/>
                <a:solidFill>
                  <a:schemeClr val="bg1"/>
                </a:solidFill>
                <a:effectLst>
                  <a:outerShdw blurRad="38100" dist="19050" dir="2700000" algn="tl" rotWithShape="0">
                    <a:schemeClr val="dk1">
                      <a:alpha val="40000"/>
                    </a:schemeClr>
                  </a:outerShdw>
                </a:effectLst>
              </a:rPr>
              <a:t> to predict the approximate travel-time</a:t>
            </a:r>
            <a:endParaRPr lang="en-US" sz="1800" b="0" cap="none" spc="0" dirty="0">
              <a:ln w="0"/>
              <a:solidFill>
                <a:schemeClr val="bg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5A22934E-113F-6EAE-DBFE-A67A70478868}"/>
              </a:ext>
            </a:extLst>
          </p:cNvPr>
          <p:cNvSpPr txBox="1"/>
          <p:nvPr/>
        </p:nvSpPr>
        <p:spPr>
          <a:xfrm>
            <a:off x="3448478" y="2764972"/>
            <a:ext cx="2316405" cy="646331"/>
          </a:xfrm>
          <a:prstGeom prst="rect">
            <a:avLst/>
          </a:prstGeom>
          <a:noFill/>
        </p:spPr>
        <p:txBody>
          <a:bodyPr wrap="square">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Format, clean and complete missing data</a:t>
            </a:r>
          </a:p>
        </p:txBody>
      </p:sp>
    </p:spTree>
    <p:extLst>
      <p:ext uri="{BB962C8B-B14F-4D97-AF65-F5344CB8AC3E}">
        <p14:creationId xmlns:p14="http://schemas.microsoft.com/office/powerpoint/2010/main" val="2684265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11D35"/>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50E891-F844-767D-70C6-DB4D9E91BD35}"/>
              </a:ext>
            </a:extLst>
          </p:cNvPr>
          <p:cNvSpPr/>
          <p:nvPr/>
        </p:nvSpPr>
        <p:spPr>
          <a:xfrm>
            <a:off x="647479" y="143055"/>
            <a:ext cx="4780028"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Data Acquisition</a:t>
            </a:r>
          </a:p>
        </p:txBody>
      </p:sp>
      <p:sp>
        <p:nvSpPr>
          <p:cNvPr id="3" name="Rectangle 2">
            <a:extLst>
              <a:ext uri="{FF2B5EF4-FFF2-40B4-BE49-F238E27FC236}">
                <a16:creationId xmlns:a16="http://schemas.microsoft.com/office/drawing/2014/main" id="{33EAFC5B-E9BC-FC99-976F-D920BD887F6E}"/>
              </a:ext>
            </a:extLst>
          </p:cNvPr>
          <p:cNvSpPr/>
          <p:nvPr/>
        </p:nvSpPr>
        <p:spPr>
          <a:xfrm>
            <a:off x="744847" y="1345739"/>
            <a:ext cx="3117648" cy="1261884"/>
          </a:xfrm>
          <a:prstGeom prst="rect">
            <a:avLst/>
          </a:prstGeom>
          <a:noFill/>
        </p:spPr>
        <p:txBody>
          <a:bodyPr wrap="none" lIns="91440" tIns="45720" rIns="91440" bIns="45720">
            <a:spAutoFit/>
          </a:bodyPr>
          <a:lstStyle/>
          <a:p>
            <a:r>
              <a:rPr lang="en-US" sz="3600" b="1" u="sng" cap="none" spc="0" dirty="0">
                <a:ln w="0"/>
                <a:solidFill>
                  <a:schemeClr val="bg1"/>
                </a:solidFill>
                <a:effectLst>
                  <a:outerShdw blurRad="38100" dist="19050" dir="2700000" algn="tl" rotWithShape="0">
                    <a:schemeClr val="dk1">
                      <a:alpha val="40000"/>
                    </a:schemeClr>
                  </a:outerShdw>
                </a:effectLst>
              </a:rPr>
              <a:t>Sources:</a:t>
            </a:r>
          </a:p>
          <a:p>
            <a:pPr marL="571500" indent="-571500">
              <a:buFont typeface="Arial" panose="020B0604020202020204" pitchFamily="34" charset="0"/>
              <a:buChar char="•"/>
            </a:pPr>
            <a:r>
              <a:rPr lang="en-US" sz="2000" cap="none" spc="0" dirty="0">
                <a:ln w="0"/>
                <a:solidFill>
                  <a:schemeClr val="bg1"/>
                </a:solidFill>
                <a:effectLst>
                  <a:outerShdw blurRad="38100" dist="19050" dir="2700000" algn="tl" rotWithShape="0">
                    <a:schemeClr val="dk1">
                      <a:alpha val="40000"/>
                    </a:schemeClr>
                  </a:outerShdw>
                </a:effectLst>
              </a:rPr>
              <a:t>TomTom API</a:t>
            </a:r>
          </a:p>
          <a:p>
            <a:pPr marL="571500" indent="-571500">
              <a:buFont typeface="Arial" panose="020B0604020202020204" pitchFamily="34" charset="0"/>
              <a:buChar char="•"/>
            </a:pPr>
            <a:r>
              <a:rPr lang="en-US" sz="2000" dirty="0" err="1">
                <a:ln w="0"/>
                <a:solidFill>
                  <a:schemeClr val="bg1"/>
                </a:solidFill>
                <a:effectLst>
                  <a:outerShdw blurRad="38100" dist="19050" dir="2700000" algn="tl" rotWithShape="0">
                    <a:schemeClr val="dk1">
                      <a:alpha val="40000"/>
                    </a:schemeClr>
                  </a:outerShdw>
                </a:effectLst>
              </a:rPr>
              <a:t>OpenWeatherMap</a:t>
            </a:r>
            <a:r>
              <a:rPr lang="en-US" sz="2000" dirty="0">
                <a:ln w="0"/>
                <a:solidFill>
                  <a:schemeClr val="bg1"/>
                </a:solidFill>
                <a:effectLst>
                  <a:outerShdw blurRad="38100" dist="19050" dir="2700000" algn="tl" rotWithShape="0">
                    <a:schemeClr val="dk1">
                      <a:alpha val="40000"/>
                    </a:schemeClr>
                  </a:outerShdw>
                </a:effectLst>
              </a:rPr>
              <a:t> API</a:t>
            </a:r>
            <a:endParaRPr lang="en-US" sz="2000" cap="none" spc="0" dirty="0">
              <a:ln w="0"/>
              <a:solidFill>
                <a:schemeClr val="bg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79A78458-86FA-D357-7AFB-F8D06236D65B}"/>
              </a:ext>
            </a:extLst>
          </p:cNvPr>
          <p:cNvSpPr/>
          <p:nvPr/>
        </p:nvSpPr>
        <p:spPr>
          <a:xfrm>
            <a:off x="647479" y="3134718"/>
            <a:ext cx="4366003" cy="2154436"/>
          </a:xfrm>
          <a:prstGeom prst="rect">
            <a:avLst/>
          </a:prstGeom>
          <a:noFill/>
        </p:spPr>
        <p:txBody>
          <a:bodyPr wrap="none" lIns="91440" tIns="45720" rIns="91440" bIns="45720">
            <a:spAutoFit/>
          </a:bodyPr>
          <a:lstStyle/>
          <a:p>
            <a:r>
              <a:rPr lang="en-US" sz="5400" b="0" u="sng" cap="none" spc="0" dirty="0">
                <a:ln w="0"/>
                <a:solidFill>
                  <a:schemeClr val="bg1">
                    <a:lumMod val="65000"/>
                  </a:schemeClr>
                </a:solidFill>
                <a:effectLst>
                  <a:outerShdw blurRad="38100" dist="19050" dir="2700000" algn="tl" rotWithShape="0">
                    <a:schemeClr val="dk1">
                      <a:alpha val="40000"/>
                    </a:schemeClr>
                  </a:outerShdw>
                </a:effectLst>
              </a:rPr>
              <a:t>TomTom</a:t>
            </a:r>
          </a:p>
          <a:p>
            <a:r>
              <a:rPr lang="en-US" sz="2000" dirty="0">
                <a:ln w="0"/>
                <a:solidFill>
                  <a:schemeClr val="bg1"/>
                </a:solidFill>
                <a:effectLst>
                  <a:outerShdw blurRad="38100" dist="19050" dir="2700000" algn="tl" rotWithShape="0">
                    <a:schemeClr val="dk1">
                      <a:alpha val="40000"/>
                    </a:schemeClr>
                  </a:outerShdw>
                </a:effectLst>
              </a:rPr>
              <a:t>Using this API, we can get historical and </a:t>
            </a:r>
          </a:p>
          <a:p>
            <a:r>
              <a:rPr lang="en-US" sz="2000" dirty="0">
                <a:ln w="0"/>
                <a:solidFill>
                  <a:schemeClr val="bg1"/>
                </a:solidFill>
                <a:effectLst>
                  <a:outerShdw blurRad="38100" dist="19050" dir="2700000" algn="tl" rotWithShape="0">
                    <a:schemeClr val="dk1">
                      <a:alpha val="40000"/>
                    </a:schemeClr>
                  </a:outerShdw>
                </a:effectLst>
              </a:rPr>
              <a:t>live data such as travel time, total </a:t>
            </a:r>
          </a:p>
          <a:p>
            <a:r>
              <a:rPr lang="en-US" sz="2000" dirty="0">
                <a:ln w="0"/>
                <a:solidFill>
                  <a:schemeClr val="bg1"/>
                </a:solidFill>
                <a:effectLst>
                  <a:outerShdw blurRad="38100" dist="19050" dir="2700000" algn="tl" rotWithShape="0">
                    <a:schemeClr val="dk1">
                      <a:alpha val="40000"/>
                    </a:schemeClr>
                  </a:outerShdw>
                </a:effectLst>
              </a:rPr>
              <a:t>distance, departure time and arrival </a:t>
            </a:r>
          </a:p>
          <a:p>
            <a:r>
              <a:rPr lang="en-US" sz="2000" dirty="0">
                <a:ln w="0"/>
                <a:solidFill>
                  <a:schemeClr val="bg1"/>
                </a:solidFill>
                <a:effectLst>
                  <a:outerShdw blurRad="38100" dist="19050" dir="2700000" algn="tl" rotWithShape="0">
                    <a:schemeClr val="dk1">
                      <a:alpha val="40000"/>
                    </a:schemeClr>
                  </a:outerShdw>
                </a:effectLst>
              </a:rPr>
              <a:t>time for every hour of any given time</a:t>
            </a:r>
            <a:endParaRPr lang="en-US" sz="2000" b="0" cap="none" spc="0" dirty="0">
              <a:ln w="0"/>
              <a:solidFill>
                <a:schemeClr val="bg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B4F6FF5-7BA8-2B53-6A70-0E7135A8313D}"/>
              </a:ext>
            </a:extLst>
          </p:cNvPr>
          <p:cNvSpPr/>
          <p:nvPr/>
        </p:nvSpPr>
        <p:spPr>
          <a:xfrm>
            <a:off x="6096000" y="3134718"/>
            <a:ext cx="5445978" cy="1846659"/>
          </a:xfrm>
          <a:prstGeom prst="rect">
            <a:avLst/>
          </a:prstGeom>
          <a:noFill/>
        </p:spPr>
        <p:txBody>
          <a:bodyPr wrap="none" lIns="91440" tIns="45720" rIns="91440" bIns="45720">
            <a:spAutoFit/>
          </a:bodyPr>
          <a:lstStyle/>
          <a:p>
            <a:r>
              <a:rPr lang="en-US" sz="5400" b="0" u="sng" cap="none" spc="0" dirty="0" err="1">
                <a:ln w="0"/>
                <a:solidFill>
                  <a:schemeClr val="bg1">
                    <a:lumMod val="65000"/>
                  </a:schemeClr>
                </a:solidFill>
                <a:effectLst>
                  <a:outerShdw blurRad="38100" dist="19050" dir="2700000" algn="tl" rotWithShape="0">
                    <a:schemeClr val="dk1">
                      <a:alpha val="40000"/>
                    </a:schemeClr>
                  </a:outerShdw>
                </a:effectLst>
              </a:rPr>
              <a:t>OpenWeatherMap</a:t>
            </a:r>
            <a:endParaRPr lang="en-US" sz="5400" b="0" u="sng" cap="none" spc="0" dirty="0">
              <a:ln w="0"/>
              <a:solidFill>
                <a:schemeClr val="bg1">
                  <a:lumMod val="65000"/>
                </a:schemeClr>
              </a:solidFill>
              <a:effectLst>
                <a:outerShdw blurRad="38100" dist="19050" dir="2700000" algn="tl" rotWithShape="0">
                  <a:schemeClr val="dk1">
                    <a:alpha val="40000"/>
                  </a:schemeClr>
                </a:outerShdw>
              </a:effectLst>
            </a:endParaRPr>
          </a:p>
          <a:p>
            <a:r>
              <a:rPr lang="en-US" sz="2000" dirty="0">
                <a:ln w="0"/>
                <a:solidFill>
                  <a:schemeClr val="bg1"/>
                </a:solidFill>
                <a:effectLst>
                  <a:outerShdw blurRad="38100" dist="19050" dir="2700000" algn="tl" rotWithShape="0">
                    <a:schemeClr val="dk1">
                      <a:alpha val="40000"/>
                    </a:schemeClr>
                  </a:outerShdw>
                </a:effectLst>
              </a:rPr>
              <a:t>Using this API, we can get historical data </a:t>
            </a:r>
            <a:br>
              <a:rPr lang="en-US" sz="2000" dirty="0">
                <a:ln w="0"/>
                <a:solidFill>
                  <a:schemeClr val="bg1"/>
                </a:solidFill>
                <a:effectLst>
                  <a:outerShdw blurRad="38100" dist="19050" dir="2700000" algn="tl" rotWithShape="0">
                    <a:schemeClr val="dk1">
                      <a:alpha val="40000"/>
                    </a:schemeClr>
                  </a:outerShdw>
                </a:effectLst>
              </a:rPr>
            </a:br>
            <a:r>
              <a:rPr lang="en-US" sz="2000" dirty="0">
                <a:ln w="0"/>
                <a:solidFill>
                  <a:schemeClr val="bg1"/>
                </a:solidFill>
                <a:effectLst>
                  <a:outerShdw blurRad="38100" dist="19050" dir="2700000" algn="tl" rotWithShape="0">
                    <a:schemeClr val="dk1">
                      <a:alpha val="40000"/>
                    </a:schemeClr>
                  </a:outerShdw>
                </a:effectLst>
              </a:rPr>
              <a:t>such as weather condition, temperature, </a:t>
            </a:r>
          </a:p>
          <a:p>
            <a:r>
              <a:rPr lang="en-US" sz="2000" dirty="0">
                <a:ln w="0"/>
                <a:solidFill>
                  <a:schemeClr val="bg1"/>
                </a:solidFill>
                <a:effectLst>
                  <a:outerShdw blurRad="38100" dist="19050" dir="2700000" algn="tl" rotWithShape="0">
                    <a:schemeClr val="dk1">
                      <a:alpha val="40000"/>
                    </a:schemeClr>
                  </a:outerShdw>
                </a:effectLst>
              </a:rPr>
              <a:t>‘feels-like’ and much more</a:t>
            </a:r>
            <a:endParaRPr lang="en-US" sz="2000" b="0" cap="none" spc="0" dirty="0">
              <a:ln w="0"/>
              <a:solidFill>
                <a:schemeClr val="bg1"/>
              </a:solidFill>
              <a:effectLst>
                <a:outerShdw blurRad="38100" dist="19050" dir="2700000" algn="tl" rotWithShape="0">
                  <a:schemeClr val="dk1">
                    <a:alpha val="40000"/>
                  </a:schemeClr>
                </a:outerShdw>
              </a:effectLst>
            </a:endParaRPr>
          </a:p>
        </p:txBody>
      </p:sp>
      <p:pic>
        <p:nvPicPr>
          <p:cNvPr id="2050" name="Picture 2" descr="Weather Conditions - OpenWeatherMap">
            <a:extLst>
              <a:ext uri="{FF2B5EF4-FFF2-40B4-BE49-F238E27FC236}">
                <a16:creationId xmlns:a16="http://schemas.microsoft.com/office/drawing/2014/main" id="{74C737FB-9F5D-C61F-12D5-4CEBAEA3A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8902" y="1833106"/>
            <a:ext cx="1842318" cy="77451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omTom Logo, symbol, meaning, history, PNG, brand">
            <a:extLst>
              <a:ext uri="{FF2B5EF4-FFF2-40B4-BE49-F238E27FC236}">
                <a16:creationId xmlns:a16="http://schemas.microsoft.com/office/drawing/2014/main" id="{DACB6C71-42CB-FC44-6AE4-A1E0F5EC1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4856" y="336755"/>
            <a:ext cx="2450411" cy="1459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22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11D35"/>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50E891-F844-767D-70C6-DB4D9E91BD35}"/>
              </a:ext>
            </a:extLst>
          </p:cNvPr>
          <p:cNvSpPr/>
          <p:nvPr/>
        </p:nvSpPr>
        <p:spPr>
          <a:xfrm>
            <a:off x="647479" y="214723"/>
            <a:ext cx="7439472"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Data Acquisition - Process</a:t>
            </a:r>
          </a:p>
        </p:txBody>
      </p:sp>
      <p:sp>
        <p:nvSpPr>
          <p:cNvPr id="5" name="TextBox 4">
            <a:extLst>
              <a:ext uri="{FF2B5EF4-FFF2-40B4-BE49-F238E27FC236}">
                <a16:creationId xmlns:a16="http://schemas.microsoft.com/office/drawing/2014/main" id="{488256C8-7A51-3C21-7E34-577E39A431E4}"/>
              </a:ext>
            </a:extLst>
          </p:cNvPr>
          <p:cNvSpPr txBox="1"/>
          <p:nvPr/>
        </p:nvSpPr>
        <p:spPr>
          <a:xfrm>
            <a:off x="374806" y="1138053"/>
            <a:ext cx="11442388" cy="2554545"/>
          </a:xfrm>
          <a:prstGeom prst="rect">
            <a:avLst/>
          </a:prstGeom>
          <a:noFill/>
        </p:spPr>
        <p:txBody>
          <a:bodyPr wrap="square">
            <a:spAutoFit/>
          </a:bodyPr>
          <a:lstStyle/>
          <a:p>
            <a:r>
              <a:rPr lang="en-US" sz="3200" b="0" u="sng" cap="none" spc="0" dirty="0">
                <a:ln w="0"/>
                <a:solidFill>
                  <a:schemeClr val="bg1"/>
                </a:solidFill>
                <a:effectLst>
                  <a:outerShdw blurRad="38100" dist="19050" dir="2700000" algn="tl" rotWithShape="0">
                    <a:schemeClr val="dk1">
                      <a:alpha val="40000"/>
                    </a:schemeClr>
                  </a:outerShdw>
                </a:effectLst>
              </a:rPr>
              <a:t>Process</a:t>
            </a:r>
            <a:endParaRPr lang="en-US" sz="1600" dirty="0">
              <a:ln w="0"/>
              <a:solidFill>
                <a:schemeClr val="bg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1600" dirty="0">
                <a:ln w="0"/>
                <a:solidFill>
                  <a:schemeClr val="bg1"/>
                </a:solidFill>
                <a:effectLst>
                  <a:outerShdw blurRad="38100" dist="19050" dir="2700000" algn="tl" rotWithShape="0">
                    <a:schemeClr val="dk1">
                      <a:alpha val="40000"/>
                    </a:schemeClr>
                  </a:outerShdw>
                </a:effectLst>
              </a:rPr>
              <a:t>At first, we tried understanding how far do we have to actually go back in time in order to give the best calculation. We figured that two years is enough, but then found out that the </a:t>
            </a:r>
            <a:r>
              <a:rPr lang="en-US" sz="1600" dirty="0" err="1">
                <a:ln w="0"/>
                <a:solidFill>
                  <a:schemeClr val="bg1"/>
                </a:solidFill>
                <a:effectLst>
                  <a:outerShdw blurRad="38100" dist="19050" dir="2700000" algn="tl" rotWithShape="0">
                    <a:schemeClr val="dk1">
                      <a:alpha val="40000"/>
                    </a:schemeClr>
                  </a:outerShdw>
                </a:effectLst>
              </a:rPr>
              <a:t>OpenWeatherMap</a:t>
            </a:r>
            <a:r>
              <a:rPr lang="en-US" sz="1600" dirty="0">
                <a:ln w="0"/>
                <a:solidFill>
                  <a:schemeClr val="bg1"/>
                </a:solidFill>
                <a:effectLst>
                  <a:outerShdw blurRad="38100" dist="19050" dir="2700000" algn="tl" rotWithShape="0">
                    <a:schemeClr val="dk1">
                      <a:alpha val="40000"/>
                    </a:schemeClr>
                  </a:outerShdw>
                </a:effectLst>
              </a:rPr>
              <a:t> API allows us to pull information up to a year back. </a:t>
            </a:r>
          </a:p>
          <a:p>
            <a:pPr marL="285750" indent="-285750">
              <a:buFont typeface="Arial" panose="020B0604020202020204" pitchFamily="34" charset="0"/>
              <a:buChar char="•"/>
            </a:pPr>
            <a:r>
              <a:rPr lang="en-US" sz="1600" b="0" cap="none" spc="0" dirty="0">
                <a:ln w="0"/>
                <a:solidFill>
                  <a:schemeClr val="bg1"/>
                </a:solidFill>
                <a:effectLst>
                  <a:outerShdw blurRad="38100" dist="19050" dir="2700000" algn="tl" rotWithShape="0">
                    <a:schemeClr val="dk1">
                      <a:alpha val="40000"/>
                    </a:schemeClr>
                  </a:outerShdw>
                </a:effectLst>
              </a:rPr>
              <a:t>We tried working with the APIs and noticed that when given a specific date, </a:t>
            </a:r>
            <a:r>
              <a:rPr lang="en-US" sz="1600" b="0" cap="none" spc="0" dirty="0" err="1">
                <a:ln w="0"/>
                <a:solidFill>
                  <a:schemeClr val="bg1"/>
                </a:solidFill>
                <a:effectLst>
                  <a:outerShdw blurRad="38100" dist="19050" dir="2700000" algn="tl" rotWithShape="0">
                    <a:schemeClr val="dk1">
                      <a:alpha val="40000"/>
                    </a:schemeClr>
                  </a:outerShdw>
                </a:effectLst>
              </a:rPr>
              <a:t>OpenWeather</a:t>
            </a:r>
            <a:r>
              <a:rPr lang="en-US" sz="1600" dirty="0" err="1">
                <a:ln w="0"/>
                <a:solidFill>
                  <a:schemeClr val="bg1"/>
                </a:solidFill>
                <a:effectLst>
                  <a:outerShdw blurRad="38100" dist="19050" dir="2700000" algn="tl" rotWithShape="0">
                    <a:schemeClr val="dk1">
                      <a:alpha val="40000"/>
                    </a:schemeClr>
                  </a:outerShdw>
                </a:effectLst>
              </a:rPr>
              <a:t>Map</a:t>
            </a:r>
            <a:r>
              <a:rPr lang="en-US" sz="1600" dirty="0">
                <a:ln w="0"/>
                <a:solidFill>
                  <a:schemeClr val="bg1"/>
                </a:solidFill>
                <a:effectLst>
                  <a:outerShdw blurRad="38100" dist="19050" dir="2700000" algn="tl" rotWithShape="0">
                    <a:schemeClr val="dk1">
                      <a:alpha val="40000"/>
                    </a:schemeClr>
                  </a:outerShdw>
                </a:effectLst>
              </a:rPr>
              <a:t> outputs hourly information of that day (meaning 24 rows of data) while TomTom requires a specific hour </a:t>
            </a:r>
            <a:r>
              <a:rPr lang="en-US" sz="1600" dirty="0" err="1">
                <a:ln w="0"/>
                <a:solidFill>
                  <a:schemeClr val="bg1"/>
                </a:solidFill>
                <a:effectLst>
                  <a:outerShdw blurRad="38100" dist="19050" dir="2700000" algn="tl" rotWithShape="0">
                    <a:schemeClr val="dk1">
                      <a:alpha val="40000"/>
                    </a:schemeClr>
                  </a:outerShdw>
                </a:effectLst>
              </a:rPr>
              <a:t>aswell</a:t>
            </a:r>
            <a:r>
              <a:rPr lang="en-US" sz="1600" dirty="0">
                <a:ln w="0"/>
                <a:solidFill>
                  <a:schemeClr val="bg1"/>
                </a:solidFill>
                <a:effectLst>
                  <a:outerShdw blurRad="38100" dist="19050" dir="2700000" algn="tl" rotWithShape="0">
                    <a:schemeClr val="dk1">
                      <a:alpha val="40000"/>
                    </a:schemeClr>
                  </a:outerShdw>
                </a:effectLst>
              </a:rPr>
              <a:t> in order to give exact information. </a:t>
            </a:r>
          </a:p>
          <a:p>
            <a:pPr marL="285750" indent="-285750">
              <a:buFont typeface="Arial" panose="020B0604020202020204" pitchFamily="34" charset="0"/>
              <a:buChar char="•"/>
            </a:pPr>
            <a:r>
              <a:rPr lang="en-US" sz="1600" b="0" cap="none" spc="0" dirty="0">
                <a:ln w="0"/>
                <a:solidFill>
                  <a:schemeClr val="bg1"/>
                </a:solidFill>
                <a:effectLst>
                  <a:outerShdw blurRad="38100" dist="19050" dir="2700000" algn="tl" rotWithShape="0">
                    <a:schemeClr val="dk1">
                      <a:alpha val="40000"/>
                    </a:schemeClr>
                  </a:outerShdw>
                </a:effectLst>
              </a:rPr>
              <a:t>After figuring a proper algorithm for requesting data from both APIs in one call, we ran the algorithm in a loop for 1 year (as we were limited), which sends over 8,700 requests to TomTom and 365 requests from </a:t>
            </a:r>
            <a:r>
              <a:rPr lang="en-US" sz="1600" b="0" cap="none" spc="0" dirty="0" err="1">
                <a:ln w="0"/>
                <a:solidFill>
                  <a:schemeClr val="bg1"/>
                </a:solidFill>
                <a:effectLst>
                  <a:outerShdw blurRad="38100" dist="19050" dir="2700000" algn="tl" rotWithShape="0">
                    <a:schemeClr val="dk1">
                      <a:alpha val="40000"/>
                    </a:schemeClr>
                  </a:outerShdw>
                </a:effectLst>
              </a:rPr>
              <a:t>OpenWeather</a:t>
            </a:r>
            <a:r>
              <a:rPr lang="en-US" sz="1600" dirty="0" err="1">
                <a:ln w="0"/>
                <a:solidFill>
                  <a:schemeClr val="bg1"/>
                </a:solidFill>
                <a:effectLst>
                  <a:outerShdw blurRad="38100" dist="19050" dir="2700000" algn="tl" rotWithShape="0">
                    <a:schemeClr val="dk1">
                      <a:alpha val="40000"/>
                    </a:schemeClr>
                  </a:outerShdw>
                </a:effectLst>
              </a:rPr>
              <a:t>Map</a:t>
            </a:r>
            <a:r>
              <a:rPr lang="en-US" sz="1600" dirty="0">
                <a:ln w="0"/>
                <a:solidFill>
                  <a:schemeClr val="bg1"/>
                </a:solidFill>
                <a:effectLst>
                  <a:outerShdw blurRad="38100" dist="19050" dir="2700000" algn="tl" rotWithShape="0">
                    <a:schemeClr val="dk1">
                      <a:alpha val="40000"/>
                    </a:schemeClr>
                  </a:outerShdw>
                </a:effectLst>
              </a:rPr>
              <a:t>.</a:t>
            </a:r>
          </a:p>
          <a:p>
            <a:pPr marL="285750" indent="-285750">
              <a:buFont typeface="Arial" panose="020B0604020202020204" pitchFamily="34" charset="0"/>
              <a:buChar char="•"/>
            </a:pPr>
            <a:r>
              <a:rPr lang="en-US" sz="1600" dirty="0">
                <a:ln w="0"/>
                <a:solidFill>
                  <a:schemeClr val="bg1"/>
                </a:solidFill>
                <a:effectLst>
                  <a:outerShdw blurRad="38100" dist="19050" dir="2700000" algn="tl" rotWithShape="0">
                    <a:schemeClr val="dk1">
                      <a:alpha val="40000"/>
                    </a:schemeClr>
                  </a:outerShdw>
                </a:effectLst>
              </a:rPr>
              <a:t>The algorithm also sets all the information to a CSV file, which in total included 69k indexes</a:t>
            </a:r>
          </a:p>
          <a:p>
            <a:pPr marL="285750" indent="-285750">
              <a:buFont typeface="Arial" panose="020B0604020202020204" pitchFamily="34" charset="0"/>
              <a:buChar char="•"/>
            </a:pPr>
            <a:r>
              <a:rPr lang="en-US" sz="1600" b="0" cap="none" spc="0" dirty="0">
                <a:ln w="0"/>
                <a:solidFill>
                  <a:schemeClr val="bg1"/>
                </a:solidFill>
                <a:effectLst>
                  <a:outerShdw blurRad="38100" dist="19050" dir="2700000" algn="tl" rotWithShape="0">
                    <a:schemeClr val="dk1">
                      <a:alpha val="40000"/>
                    </a:schemeClr>
                  </a:outerShdw>
                </a:effectLst>
              </a:rPr>
              <a:t>We set a starting point at </a:t>
            </a:r>
            <a:r>
              <a:rPr lang="en-US" sz="1600" dirty="0">
                <a:ln w="0"/>
                <a:solidFill>
                  <a:schemeClr val="bg1"/>
                </a:solidFill>
                <a:effectLst>
                  <a:outerShdw blurRad="38100" dist="19050" dir="2700000" algn="tl" rotWithShape="0">
                    <a:schemeClr val="dk1">
                      <a:alpha val="40000"/>
                    </a:schemeClr>
                  </a:outerShdw>
                </a:effectLst>
              </a:rPr>
              <a:t>Central Jerusalem, while the finish point is at the Tel-Aviv beach</a:t>
            </a:r>
            <a:endParaRPr lang="en-US" sz="1600" b="0" cap="none" spc="0" dirty="0">
              <a:ln w="0"/>
              <a:solidFill>
                <a:schemeClr val="bg1"/>
              </a:solidFill>
              <a:effectLst>
                <a:outerShdw blurRad="38100" dist="19050" dir="2700000" algn="tl" rotWithShape="0">
                  <a:schemeClr val="dk1">
                    <a:alpha val="40000"/>
                  </a:schemeClr>
                </a:outerShdw>
              </a:effectLst>
            </a:endParaRPr>
          </a:p>
        </p:txBody>
      </p:sp>
      <p:pic>
        <p:nvPicPr>
          <p:cNvPr id="3074" name="Picture 2">
            <a:extLst>
              <a:ext uri="{FF2B5EF4-FFF2-40B4-BE49-F238E27FC236}">
                <a16:creationId xmlns:a16="http://schemas.microsoft.com/office/drawing/2014/main" id="{9506D6E9-7907-4FE4-43CA-0DC95523E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986" y="3721902"/>
            <a:ext cx="4639965" cy="225082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5E05C02-A7FB-B304-0DC0-6CDA5C6C533E}"/>
              </a:ext>
            </a:extLst>
          </p:cNvPr>
          <p:cNvSpPr/>
          <p:nvPr/>
        </p:nvSpPr>
        <p:spPr>
          <a:xfrm>
            <a:off x="5189285" y="6129447"/>
            <a:ext cx="1044005" cy="400110"/>
          </a:xfrm>
          <a:prstGeom prst="rect">
            <a:avLst/>
          </a:prstGeom>
          <a:noFill/>
        </p:spPr>
        <p:txBody>
          <a:bodyPr wrap="none" lIns="91440" tIns="45720" rIns="91440" bIns="45720">
            <a:spAutoFit/>
          </a:bodyPr>
          <a:lstStyle/>
          <a:p>
            <a:pPr algn="ctr"/>
            <a:r>
              <a:rPr lang="en-US" sz="2000" b="0" i="1" cap="none" spc="0" dirty="0">
                <a:ln w="0"/>
                <a:solidFill>
                  <a:schemeClr val="bg1"/>
                </a:solidFill>
                <a:effectLst>
                  <a:outerShdw blurRad="38100" dist="19050" dir="2700000" algn="tl" rotWithShape="0">
                    <a:schemeClr val="dk1">
                      <a:alpha val="40000"/>
                    </a:schemeClr>
                  </a:outerShdw>
                </a:effectLst>
              </a:rPr>
              <a:t>data.csv</a:t>
            </a:r>
          </a:p>
        </p:txBody>
      </p:sp>
    </p:spTree>
    <p:extLst>
      <p:ext uri="{BB962C8B-B14F-4D97-AF65-F5344CB8AC3E}">
        <p14:creationId xmlns:p14="http://schemas.microsoft.com/office/powerpoint/2010/main" val="380120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11D35"/>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50E891-F844-767D-70C6-DB4D9E91BD35}"/>
              </a:ext>
            </a:extLst>
          </p:cNvPr>
          <p:cNvSpPr/>
          <p:nvPr/>
        </p:nvSpPr>
        <p:spPr>
          <a:xfrm>
            <a:off x="249235" y="213154"/>
            <a:ext cx="10398103"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Data </a:t>
            </a:r>
            <a:r>
              <a:rPr lang="en-US" sz="5400" dirty="0">
                <a:ln w="0"/>
                <a:solidFill>
                  <a:schemeClr val="bg1"/>
                </a:solidFill>
                <a:effectLst>
                  <a:outerShdw blurRad="38100" dist="19050" dir="2700000" algn="tl" rotWithShape="0">
                    <a:schemeClr val="dk1">
                      <a:alpha val="40000"/>
                    </a:schemeClr>
                  </a:outerShdw>
                </a:effectLst>
              </a:rPr>
              <a:t>Scrubbing – Missing Data filling</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488256C8-7A51-3C21-7E34-577E39A431E4}"/>
              </a:ext>
            </a:extLst>
          </p:cNvPr>
          <p:cNvSpPr txBox="1"/>
          <p:nvPr/>
        </p:nvSpPr>
        <p:spPr>
          <a:xfrm>
            <a:off x="410842" y="1602009"/>
            <a:ext cx="11442388" cy="1138773"/>
          </a:xfrm>
          <a:prstGeom prst="rect">
            <a:avLst/>
          </a:prstGeom>
          <a:noFill/>
        </p:spPr>
        <p:txBody>
          <a:bodyPr wrap="square">
            <a:spAutoFit/>
          </a:bodyPr>
          <a:lstStyle/>
          <a:p>
            <a:r>
              <a:rPr lang="en-US" sz="3200" b="0" u="sng" cap="none" spc="0" dirty="0">
                <a:ln w="0"/>
                <a:solidFill>
                  <a:schemeClr val="bg1"/>
                </a:solidFill>
                <a:effectLst>
                  <a:outerShdw blurRad="38100" dist="19050" dir="2700000" algn="tl" rotWithShape="0">
                    <a:schemeClr val="dk1">
                      <a:alpha val="40000"/>
                    </a:schemeClr>
                  </a:outerShdw>
                </a:effectLst>
              </a:rPr>
              <a:t>How?</a:t>
            </a:r>
          </a:p>
          <a:p>
            <a:r>
              <a:rPr lang="en-US" b="0" cap="none" spc="0" dirty="0">
                <a:ln w="0"/>
                <a:solidFill>
                  <a:schemeClr val="bg1"/>
                </a:solidFill>
                <a:effectLst>
                  <a:outerShdw blurRad="38100" dist="19050" dir="2700000" algn="tl" rotWithShape="0">
                    <a:schemeClr val="dk1">
                      <a:alpha val="40000"/>
                    </a:schemeClr>
                  </a:outerShdw>
                </a:effectLst>
              </a:rPr>
              <a:t>Although there weren’t many missing data (pulled from API), We’ve checked and found a couple of missing datasets. </a:t>
            </a:r>
            <a:br>
              <a:rPr lang="en-US" sz="2800" dirty="0">
                <a:ln w="0"/>
                <a:solidFill>
                  <a:schemeClr val="bg1"/>
                </a:solidFill>
                <a:effectLst>
                  <a:outerShdw blurRad="38100" dist="19050" dir="2700000" algn="tl" rotWithShape="0">
                    <a:schemeClr val="dk1">
                      <a:alpha val="40000"/>
                    </a:schemeClr>
                  </a:outerShdw>
                </a:effectLst>
              </a:rPr>
            </a:br>
            <a:r>
              <a:rPr lang="en-US" dirty="0">
                <a:ln w="0"/>
                <a:solidFill>
                  <a:schemeClr val="bg1"/>
                </a:solidFill>
                <a:effectLst>
                  <a:outerShdw blurRad="38100" dist="19050" dir="2700000" algn="tl" rotWithShape="0">
                    <a:schemeClr val="dk1">
                      <a:alpha val="40000"/>
                    </a:schemeClr>
                  </a:outerShdw>
                </a:effectLst>
              </a:rPr>
              <a:t>Due to this, we decided to fill the NAN values with Mean.</a:t>
            </a:r>
          </a:p>
        </p:txBody>
      </p:sp>
      <p:pic>
        <p:nvPicPr>
          <p:cNvPr id="4098" name="Picture 2">
            <a:extLst>
              <a:ext uri="{FF2B5EF4-FFF2-40B4-BE49-F238E27FC236}">
                <a16:creationId xmlns:a16="http://schemas.microsoft.com/office/drawing/2014/main" id="{8EE8EF3A-2776-2647-572A-54247238F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60" y="2812792"/>
            <a:ext cx="3398375" cy="2608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492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11D35"/>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50E891-F844-767D-70C6-DB4D9E91BD35}"/>
              </a:ext>
            </a:extLst>
          </p:cNvPr>
          <p:cNvSpPr/>
          <p:nvPr/>
        </p:nvSpPr>
        <p:spPr>
          <a:xfrm>
            <a:off x="1442805" y="213154"/>
            <a:ext cx="8010976"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EDA – Travel-time per hours</a:t>
            </a:r>
          </a:p>
        </p:txBody>
      </p:sp>
      <p:sp>
        <p:nvSpPr>
          <p:cNvPr id="6" name="TextBox 5">
            <a:extLst>
              <a:ext uri="{FF2B5EF4-FFF2-40B4-BE49-F238E27FC236}">
                <a16:creationId xmlns:a16="http://schemas.microsoft.com/office/drawing/2014/main" id="{AF3CA0A8-A2AA-D4DF-D210-FE9E0D670045}"/>
              </a:ext>
            </a:extLst>
          </p:cNvPr>
          <p:cNvSpPr txBox="1"/>
          <p:nvPr/>
        </p:nvSpPr>
        <p:spPr>
          <a:xfrm>
            <a:off x="4267305" y="2339795"/>
            <a:ext cx="7115540" cy="1200329"/>
          </a:xfrm>
          <a:prstGeom prst="rect">
            <a:avLst/>
          </a:prstGeom>
          <a:noFill/>
        </p:spPr>
        <p:txBody>
          <a:bodyPr wrap="square">
            <a:spAutoFit/>
          </a:bodyPr>
          <a:lstStyle/>
          <a:p>
            <a:r>
              <a:rPr lang="en-US" sz="2400" b="0" cap="none" spc="0" dirty="0">
                <a:ln w="0"/>
                <a:solidFill>
                  <a:schemeClr val="bg1"/>
                </a:solidFill>
                <a:effectLst>
                  <a:outerShdw blurRad="38100" dist="19050" dir="2700000" algn="tl" rotWithShape="0">
                    <a:schemeClr val="dk1">
                      <a:alpha val="40000"/>
                    </a:schemeClr>
                  </a:outerShdw>
                </a:effectLst>
              </a:rPr>
              <a:t>The “busiest” hours are seen between 7:00 to 9:00 and between 14:00 and 18:00.</a:t>
            </a:r>
          </a:p>
          <a:p>
            <a:r>
              <a:rPr lang="en-US" sz="2400" dirty="0">
                <a:ln w="0"/>
                <a:solidFill>
                  <a:schemeClr val="bg1"/>
                </a:solidFill>
                <a:effectLst>
                  <a:outerShdw blurRad="38100" dist="19050" dir="2700000" algn="tl" rotWithShape="0">
                    <a:schemeClr val="dk1">
                      <a:alpha val="40000"/>
                    </a:schemeClr>
                  </a:outerShdw>
                </a:effectLst>
              </a:rPr>
              <a:t>The “quietest” hours are between 20:00 and 06:00. </a:t>
            </a:r>
          </a:p>
        </p:txBody>
      </p:sp>
      <p:pic>
        <p:nvPicPr>
          <p:cNvPr id="9218" name="Picture 2">
            <a:extLst>
              <a:ext uri="{FF2B5EF4-FFF2-40B4-BE49-F238E27FC236}">
                <a16:creationId xmlns:a16="http://schemas.microsoft.com/office/drawing/2014/main" id="{C08B31E9-1DFC-7775-CB29-74588BE67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62" y="1242885"/>
            <a:ext cx="3974433" cy="319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49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11D35"/>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50E891-F844-767D-70C6-DB4D9E91BD35}"/>
              </a:ext>
            </a:extLst>
          </p:cNvPr>
          <p:cNvSpPr/>
          <p:nvPr/>
        </p:nvSpPr>
        <p:spPr>
          <a:xfrm>
            <a:off x="1475057" y="213154"/>
            <a:ext cx="7946471"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EDA – Travel-time per dates</a:t>
            </a:r>
          </a:p>
        </p:txBody>
      </p:sp>
      <p:pic>
        <p:nvPicPr>
          <p:cNvPr id="5122" name="Picture 2">
            <a:extLst>
              <a:ext uri="{FF2B5EF4-FFF2-40B4-BE49-F238E27FC236}">
                <a16:creationId xmlns:a16="http://schemas.microsoft.com/office/drawing/2014/main" id="{DD6D5649-1DFA-25C1-70BA-6E5776DE9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788" y="1461970"/>
            <a:ext cx="3517861" cy="313319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9C301B9-00F9-7F77-4CA6-FF743F39A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5406" y="1461970"/>
            <a:ext cx="3517861" cy="31331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9EE126F-F0F5-57F1-FABF-829F6E2583C3}"/>
              </a:ext>
            </a:extLst>
          </p:cNvPr>
          <p:cNvSpPr/>
          <p:nvPr/>
        </p:nvSpPr>
        <p:spPr>
          <a:xfrm>
            <a:off x="4139" y="4918976"/>
            <a:ext cx="5538504" cy="954107"/>
          </a:xfrm>
          <a:prstGeom prst="rect">
            <a:avLst/>
          </a:prstGeom>
          <a:noFill/>
        </p:spPr>
        <p:txBody>
          <a:bodyPr wrap="none" lIns="91440" tIns="45720" rIns="91440" bIns="45720">
            <a:spAutoFit/>
          </a:bodyPr>
          <a:lstStyle/>
          <a:p>
            <a:pPr algn="ctr"/>
            <a:r>
              <a:rPr lang="en-US" sz="2800" b="0" cap="none" spc="0" dirty="0">
                <a:ln w="0"/>
                <a:solidFill>
                  <a:schemeClr val="bg1"/>
                </a:solidFill>
                <a:effectLst>
                  <a:outerShdw blurRad="38100" dist="19050" dir="2700000" algn="tl" rotWithShape="0">
                    <a:schemeClr val="dk1">
                      <a:alpha val="40000"/>
                    </a:schemeClr>
                  </a:outerShdw>
                </a:effectLst>
              </a:rPr>
              <a:t>“Busiest” days are Monday-Tuesday, </a:t>
            </a:r>
          </a:p>
          <a:p>
            <a:pPr algn="ctr"/>
            <a:r>
              <a:rPr lang="en-US" sz="2800" b="0" cap="none" spc="0" dirty="0">
                <a:ln w="0"/>
                <a:solidFill>
                  <a:schemeClr val="bg1"/>
                </a:solidFill>
                <a:effectLst>
                  <a:outerShdw blurRad="38100" dist="19050" dir="2700000" algn="tl" rotWithShape="0">
                    <a:schemeClr val="dk1">
                      <a:alpha val="40000"/>
                    </a:schemeClr>
                  </a:outerShdw>
                </a:effectLst>
              </a:rPr>
              <a:t>while the “calmest”  is Saturday</a:t>
            </a:r>
          </a:p>
        </p:txBody>
      </p:sp>
      <p:sp>
        <p:nvSpPr>
          <p:cNvPr id="6" name="TextBox 5">
            <a:extLst>
              <a:ext uri="{FF2B5EF4-FFF2-40B4-BE49-F238E27FC236}">
                <a16:creationId xmlns:a16="http://schemas.microsoft.com/office/drawing/2014/main" id="{AF3CA0A8-A2AA-D4DF-D210-FE9E0D670045}"/>
              </a:ext>
            </a:extLst>
          </p:cNvPr>
          <p:cNvSpPr txBox="1"/>
          <p:nvPr/>
        </p:nvSpPr>
        <p:spPr>
          <a:xfrm>
            <a:off x="5753478" y="4918976"/>
            <a:ext cx="6246548" cy="1384995"/>
          </a:xfrm>
          <a:prstGeom prst="rect">
            <a:avLst/>
          </a:prstGeom>
          <a:noFill/>
        </p:spPr>
        <p:txBody>
          <a:bodyPr wrap="square">
            <a:spAutoFit/>
          </a:bodyPr>
          <a:lstStyle/>
          <a:p>
            <a:pPr algn="ctr"/>
            <a:r>
              <a:rPr lang="en-US" sz="2800" b="0" cap="none" spc="0" dirty="0">
                <a:ln w="0"/>
                <a:solidFill>
                  <a:schemeClr val="bg1"/>
                </a:solidFill>
                <a:effectLst>
                  <a:outerShdw blurRad="38100" dist="19050" dir="2700000" algn="tl" rotWithShape="0">
                    <a:schemeClr val="dk1">
                      <a:alpha val="40000"/>
                    </a:schemeClr>
                  </a:outerShdw>
                </a:effectLst>
              </a:rPr>
              <a:t>“Busiest” months are November, January and May, while the “calmest” months are June-July.</a:t>
            </a:r>
          </a:p>
        </p:txBody>
      </p:sp>
    </p:spTree>
    <p:extLst>
      <p:ext uri="{BB962C8B-B14F-4D97-AF65-F5344CB8AC3E}">
        <p14:creationId xmlns:p14="http://schemas.microsoft.com/office/powerpoint/2010/main" val="41700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11D35"/>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50E891-F844-767D-70C6-DB4D9E91BD35}"/>
              </a:ext>
            </a:extLst>
          </p:cNvPr>
          <p:cNvSpPr/>
          <p:nvPr/>
        </p:nvSpPr>
        <p:spPr>
          <a:xfrm>
            <a:off x="1068825" y="213154"/>
            <a:ext cx="8758936"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EDA – Travel-time per weather</a:t>
            </a:r>
          </a:p>
        </p:txBody>
      </p:sp>
      <p:sp>
        <p:nvSpPr>
          <p:cNvPr id="6" name="TextBox 5">
            <a:extLst>
              <a:ext uri="{FF2B5EF4-FFF2-40B4-BE49-F238E27FC236}">
                <a16:creationId xmlns:a16="http://schemas.microsoft.com/office/drawing/2014/main" id="{AF3CA0A8-A2AA-D4DF-D210-FE9E0D670045}"/>
              </a:ext>
            </a:extLst>
          </p:cNvPr>
          <p:cNvSpPr txBox="1"/>
          <p:nvPr/>
        </p:nvSpPr>
        <p:spPr>
          <a:xfrm>
            <a:off x="4534064" y="2376840"/>
            <a:ext cx="6246548" cy="1323439"/>
          </a:xfrm>
          <a:prstGeom prst="rect">
            <a:avLst/>
          </a:prstGeom>
          <a:noFill/>
        </p:spPr>
        <p:txBody>
          <a:bodyPr wrap="square">
            <a:spAutoFit/>
          </a:bodyPr>
          <a:lstStyle/>
          <a:p>
            <a:r>
              <a:rPr lang="en-US" sz="2000" b="0" cap="none" spc="0" dirty="0">
                <a:ln w="0"/>
                <a:solidFill>
                  <a:schemeClr val="bg1"/>
                </a:solidFill>
                <a:effectLst>
                  <a:outerShdw blurRad="38100" dist="19050" dir="2700000" algn="tl" rotWithShape="0">
                    <a:schemeClr val="dk1">
                      <a:alpha val="40000"/>
                    </a:schemeClr>
                  </a:outerShdw>
                </a:effectLst>
              </a:rPr>
              <a:t>We also noticed that the travel-time is affected by the weather condition. Although it doesn’t rain very much in Israel, the cloudy and rainy weathers cause a slight increase in travel-time as well. </a:t>
            </a:r>
          </a:p>
        </p:txBody>
      </p:sp>
      <p:pic>
        <p:nvPicPr>
          <p:cNvPr id="6146" name="Picture 2">
            <a:extLst>
              <a:ext uri="{FF2B5EF4-FFF2-40B4-BE49-F238E27FC236}">
                <a16:creationId xmlns:a16="http://schemas.microsoft.com/office/drawing/2014/main" id="{8B9CE622-A7F0-471A-ACDF-E38B908E8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733" y="1552670"/>
            <a:ext cx="3572572" cy="2761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308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TotalTime>
  <Words>976</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Natan Anton Ratush</dc:creator>
  <cp:lastModifiedBy>Natan Anton Ratush</cp:lastModifiedBy>
  <cp:revision>1</cp:revision>
  <dcterms:created xsi:type="dcterms:W3CDTF">2023-06-21T20:51:16Z</dcterms:created>
  <dcterms:modified xsi:type="dcterms:W3CDTF">2023-06-22T14:24:15Z</dcterms:modified>
</cp:coreProperties>
</file>