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26"/>
  </p:notesMasterIdLst>
  <p:sldIdLst>
    <p:sldId id="256" r:id="rId3"/>
    <p:sldId id="269" r:id="rId4"/>
    <p:sldId id="278" r:id="rId5"/>
    <p:sldId id="280" r:id="rId6"/>
    <p:sldId id="296" r:id="rId7"/>
    <p:sldId id="297" r:id="rId8"/>
    <p:sldId id="298" r:id="rId9"/>
    <p:sldId id="299" r:id="rId10"/>
    <p:sldId id="300" r:id="rId11"/>
    <p:sldId id="301" r:id="rId12"/>
    <p:sldId id="302" r:id="rId13"/>
    <p:sldId id="290" r:id="rId14"/>
    <p:sldId id="291" r:id="rId15"/>
    <p:sldId id="292" r:id="rId16"/>
    <p:sldId id="293" r:id="rId17"/>
    <p:sldId id="294" r:id="rId18"/>
    <p:sldId id="281" r:id="rId19"/>
    <p:sldId id="282" r:id="rId20"/>
    <p:sldId id="283" r:id="rId21"/>
    <p:sldId id="286" r:id="rId22"/>
    <p:sldId id="357" r:id="rId23"/>
    <p:sldId id="359" r:id="rId24"/>
    <p:sldId id="358" r:id="rId25"/>
  </p:sldIdLst>
  <p:sldSz cx="119983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603" autoAdjust="0"/>
  </p:normalViewPr>
  <p:slideViewPr>
    <p:cSldViewPr snapToGrid="0">
      <p:cViewPr varScale="1">
        <p:scale>
          <a:sx n="50" d="100"/>
          <a:sy n="50" d="100"/>
        </p:scale>
        <p:origin x="14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9B70A-4056-400A-BABE-1BF543A9B4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1C89900-0631-4952-8163-A622D5EBFD15}">
      <dgm:prSet phldrT="[Text]"/>
      <dgm:spPr/>
      <dgm:t>
        <a:bodyPr/>
        <a:lstStyle/>
        <a:p>
          <a:pPr>
            <a:buFont typeface="Arial" panose="020B0604020202020204" pitchFamily="34" charset="0"/>
            <a:buChar char="•"/>
          </a:pPr>
          <a:r>
            <a:rPr lang="en-US"/>
            <a:t>Dosen Tetap STT Nurul Fikri</a:t>
          </a:r>
        </a:p>
      </dgm:t>
    </dgm:pt>
    <dgm:pt modelId="{378514DA-E94E-4C4D-889D-3B0B8418DB79}" type="parTrans" cxnId="{6B77C865-6B6E-4A4A-A922-DA6AB0447F3E}">
      <dgm:prSet/>
      <dgm:spPr/>
      <dgm:t>
        <a:bodyPr/>
        <a:lstStyle/>
        <a:p>
          <a:endParaRPr lang="en-US"/>
        </a:p>
      </dgm:t>
    </dgm:pt>
    <dgm:pt modelId="{AFF79F99-5402-435D-BE04-E60C24B99B29}" type="sibTrans" cxnId="{6B77C865-6B6E-4A4A-A922-DA6AB0447F3E}">
      <dgm:prSet/>
      <dgm:spPr/>
      <dgm:t>
        <a:bodyPr/>
        <a:lstStyle/>
        <a:p>
          <a:endParaRPr lang="en-US"/>
        </a:p>
      </dgm:t>
    </dgm:pt>
    <dgm:pt modelId="{CE1B63B3-2C01-4F86-8FA9-38F1D157DCD1}">
      <dgm:prSet/>
      <dgm:spPr/>
      <dgm:t>
        <a:bodyPr/>
        <a:lstStyle/>
        <a:p>
          <a:r>
            <a:rPr lang="en-US"/>
            <a:t>Instruktur IT NF Computer</a:t>
          </a:r>
          <a:endParaRPr lang="en-US" dirty="0"/>
        </a:p>
      </dgm:t>
    </dgm:pt>
    <dgm:pt modelId="{E9D6C734-0FB7-4E06-9F29-A0A0E772E20F}" type="parTrans" cxnId="{CD9BB7E2-95AA-42A1-BDDE-7B1812D69EBC}">
      <dgm:prSet/>
      <dgm:spPr/>
      <dgm:t>
        <a:bodyPr/>
        <a:lstStyle/>
        <a:p>
          <a:endParaRPr lang="en-US"/>
        </a:p>
      </dgm:t>
    </dgm:pt>
    <dgm:pt modelId="{F5D87632-4DFF-4CEC-87A1-5244C754CE0C}" type="sibTrans" cxnId="{CD9BB7E2-95AA-42A1-BDDE-7B1812D69EBC}">
      <dgm:prSet/>
      <dgm:spPr/>
      <dgm:t>
        <a:bodyPr/>
        <a:lstStyle/>
        <a:p>
          <a:endParaRPr lang="en-US"/>
        </a:p>
      </dgm:t>
    </dgm:pt>
    <dgm:pt modelId="{9085D4AA-B17A-4EE1-BC1F-C404ED60B0D0}">
      <dgm:prSet/>
      <dgm:spPr/>
      <dgm:t>
        <a:bodyPr/>
        <a:lstStyle/>
        <a:p>
          <a:r>
            <a:rPr lang="en-US"/>
            <a:t>Instruktur IT Sekolah Programmer YBM PLN</a:t>
          </a:r>
          <a:endParaRPr lang="en-US" dirty="0"/>
        </a:p>
      </dgm:t>
    </dgm:pt>
    <dgm:pt modelId="{91986F17-6CC6-4323-9E8C-475C12CE09C2}" type="parTrans" cxnId="{5C0D47AC-A4B7-4C6D-8E01-8F3B1B0C8939}">
      <dgm:prSet/>
      <dgm:spPr/>
      <dgm:t>
        <a:bodyPr/>
        <a:lstStyle/>
        <a:p>
          <a:endParaRPr lang="en-US"/>
        </a:p>
      </dgm:t>
    </dgm:pt>
    <dgm:pt modelId="{A20225BE-3483-4C75-8E2F-E5CC72FD1788}" type="sibTrans" cxnId="{5C0D47AC-A4B7-4C6D-8E01-8F3B1B0C8939}">
      <dgm:prSet/>
      <dgm:spPr/>
      <dgm:t>
        <a:bodyPr/>
        <a:lstStyle/>
        <a:p>
          <a:endParaRPr lang="en-US"/>
        </a:p>
      </dgm:t>
    </dgm:pt>
    <dgm:pt modelId="{68B20A9A-7D0B-4685-A519-92036C3E36EA}">
      <dgm:prSet/>
      <dgm:spPr/>
      <dgm:t>
        <a:bodyPr/>
        <a:lstStyle/>
        <a:p>
          <a:r>
            <a:rPr lang="en-US"/>
            <a:t>Instruktur IT Fast Com</a:t>
          </a:r>
          <a:endParaRPr lang="en-US" dirty="0"/>
        </a:p>
      </dgm:t>
    </dgm:pt>
    <dgm:pt modelId="{AC183647-9ED5-480A-9108-C2A07EFCF9FE}" type="parTrans" cxnId="{9EB1BBC1-9728-44E7-84B0-9A7906C6D028}">
      <dgm:prSet/>
      <dgm:spPr/>
      <dgm:t>
        <a:bodyPr/>
        <a:lstStyle/>
        <a:p>
          <a:endParaRPr lang="en-US"/>
        </a:p>
      </dgm:t>
    </dgm:pt>
    <dgm:pt modelId="{CB1F35F9-1F68-491A-916D-54B990EA0B53}" type="sibTrans" cxnId="{9EB1BBC1-9728-44E7-84B0-9A7906C6D028}">
      <dgm:prSet/>
      <dgm:spPr/>
      <dgm:t>
        <a:bodyPr/>
        <a:lstStyle/>
        <a:p>
          <a:endParaRPr lang="en-US"/>
        </a:p>
      </dgm:t>
    </dgm:pt>
    <dgm:pt modelId="{EFEA0926-F515-4C95-BE96-3D8AF3123D0F}">
      <dgm:prSet/>
      <dgm:spPr/>
      <dgm:t>
        <a:bodyPr/>
        <a:lstStyle/>
        <a:p>
          <a:r>
            <a:rPr lang="en-US"/>
            <a:t>Programmer</a:t>
          </a:r>
          <a:endParaRPr lang="en-US" dirty="0"/>
        </a:p>
      </dgm:t>
    </dgm:pt>
    <dgm:pt modelId="{CC46376A-11AD-4A09-ACAE-F202A7A9A70A}" type="parTrans" cxnId="{0324719C-0B29-4F2E-BCE5-AB5AAA9F0EF2}">
      <dgm:prSet/>
      <dgm:spPr/>
      <dgm:t>
        <a:bodyPr/>
        <a:lstStyle/>
        <a:p>
          <a:endParaRPr lang="en-US"/>
        </a:p>
      </dgm:t>
    </dgm:pt>
    <dgm:pt modelId="{C53ED0FD-BC88-4BF2-9D57-96D0A12B75B7}" type="sibTrans" cxnId="{0324719C-0B29-4F2E-BCE5-AB5AAA9F0EF2}">
      <dgm:prSet/>
      <dgm:spPr/>
      <dgm:t>
        <a:bodyPr/>
        <a:lstStyle/>
        <a:p>
          <a:endParaRPr lang="en-US"/>
        </a:p>
      </dgm:t>
    </dgm:pt>
    <dgm:pt modelId="{2A59FFF6-4FBD-4369-BC1A-678DCF0A547D}" type="pres">
      <dgm:prSet presAssocID="{9179B70A-4056-400A-BABE-1BF543A9B4EA}" presName="linear" presStyleCnt="0">
        <dgm:presLayoutVars>
          <dgm:dir/>
          <dgm:animLvl val="lvl"/>
          <dgm:resizeHandles val="exact"/>
        </dgm:presLayoutVars>
      </dgm:prSet>
      <dgm:spPr/>
    </dgm:pt>
    <dgm:pt modelId="{F8EAF49E-47D2-45BF-9391-E9EB376C028B}" type="pres">
      <dgm:prSet presAssocID="{71C89900-0631-4952-8163-A622D5EBFD15}" presName="parentLin" presStyleCnt="0"/>
      <dgm:spPr/>
    </dgm:pt>
    <dgm:pt modelId="{D136985C-E082-4A48-A700-F85FE2657ABE}" type="pres">
      <dgm:prSet presAssocID="{71C89900-0631-4952-8163-A622D5EBFD15}" presName="parentLeftMargin" presStyleLbl="node1" presStyleIdx="0" presStyleCnt="5"/>
      <dgm:spPr/>
    </dgm:pt>
    <dgm:pt modelId="{F2184A7B-2209-4288-B678-ADA1BC936F77}" type="pres">
      <dgm:prSet presAssocID="{71C89900-0631-4952-8163-A622D5EBFD15}" presName="parentText" presStyleLbl="node1" presStyleIdx="0" presStyleCnt="5">
        <dgm:presLayoutVars>
          <dgm:chMax val="0"/>
          <dgm:bulletEnabled val="1"/>
        </dgm:presLayoutVars>
      </dgm:prSet>
      <dgm:spPr/>
    </dgm:pt>
    <dgm:pt modelId="{25A2730A-4A19-455C-B451-12EBF14C47E2}" type="pres">
      <dgm:prSet presAssocID="{71C89900-0631-4952-8163-A622D5EBFD15}" presName="negativeSpace" presStyleCnt="0"/>
      <dgm:spPr/>
    </dgm:pt>
    <dgm:pt modelId="{F434235F-E782-4B78-B205-73204F33B8A0}" type="pres">
      <dgm:prSet presAssocID="{71C89900-0631-4952-8163-A622D5EBFD15}" presName="childText" presStyleLbl="conFgAcc1" presStyleIdx="0" presStyleCnt="5">
        <dgm:presLayoutVars>
          <dgm:bulletEnabled val="1"/>
        </dgm:presLayoutVars>
      </dgm:prSet>
      <dgm:spPr/>
    </dgm:pt>
    <dgm:pt modelId="{00651613-6F3F-4619-899B-080D7A085EA5}" type="pres">
      <dgm:prSet presAssocID="{AFF79F99-5402-435D-BE04-E60C24B99B29}" presName="spaceBetweenRectangles" presStyleCnt="0"/>
      <dgm:spPr/>
    </dgm:pt>
    <dgm:pt modelId="{E5018032-69C9-4C98-838D-6AFB9B9F049B}" type="pres">
      <dgm:prSet presAssocID="{CE1B63B3-2C01-4F86-8FA9-38F1D157DCD1}" presName="parentLin" presStyleCnt="0"/>
      <dgm:spPr/>
    </dgm:pt>
    <dgm:pt modelId="{ACAE74DC-C4E4-470C-B16B-9DAFB713B462}" type="pres">
      <dgm:prSet presAssocID="{CE1B63B3-2C01-4F86-8FA9-38F1D157DCD1}" presName="parentLeftMargin" presStyleLbl="node1" presStyleIdx="0" presStyleCnt="5"/>
      <dgm:spPr/>
    </dgm:pt>
    <dgm:pt modelId="{FD7B3F5C-97C3-4C02-9E26-9BE9481A96F3}" type="pres">
      <dgm:prSet presAssocID="{CE1B63B3-2C01-4F86-8FA9-38F1D157DCD1}" presName="parentText" presStyleLbl="node1" presStyleIdx="1" presStyleCnt="5">
        <dgm:presLayoutVars>
          <dgm:chMax val="0"/>
          <dgm:bulletEnabled val="1"/>
        </dgm:presLayoutVars>
      </dgm:prSet>
      <dgm:spPr/>
    </dgm:pt>
    <dgm:pt modelId="{B0365E5B-8BB1-45C4-A9B9-FA5D1C6FFA14}" type="pres">
      <dgm:prSet presAssocID="{CE1B63B3-2C01-4F86-8FA9-38F1D157DCD1}" presName="negativeSpace" presStyleCnt="0"/>
      <dgm:spPr/>
    </dgm:pt>
    <dgm:pt modelId="{DA52B6B8-7D98-4EE1-AE50-14481FE5BED6}" type="pres">
      <dgm:prSet presAssocID="{CE1B63B3-2C01-4F86-8FA9-38F1D157DCD1}" presName="childText" presStyleLbl="conFgAcc1" presStyleIdx="1" presStyleCnt="5">
        <dgm:presLayoutVars>
          <dgm:bulletEnabled val="1"/>
        </dgm:presLayoutVars>
      </dgm:prSet>
      <dgm:spPr/>
    </dgm:pt>
    <dgm:pt modelId="{EAF7006C-C1BA-4626-96B0-04AA1307C289}" type="pres">
      <dgm:prSet presAssocID="{F5D87632-4DFF-4CEC-87A1-5244C754CE0C}" presName="spaceBetweenRectangles" presStyleCnt="0"/>
      <dgm:spPr/>
    </dgm:pt>
    <dgm:pt modelId="{1243843F-6030-4A18-A339-95E7F231751E}" type="pres">
      <dgm:prSet presAssocID="{9085D4AA-B17A-4EE1-BC1F-C404ED60B0D0}" presName="parentLin" presStyleCnt="0"/>
      <dgm:spPr/>
    </dgm:pt>
    <dgm:pt modelId="{F24B1299-8DD2-43AF-B281-A26CD1FB4669}" type="pres">
      <dgm:prSet presAssocID="{9085D4AA-B17A-4EE1-BC1F-C404ED60B0D0}" presName="parentLeftMargin" presStyleLbl="node1" presStyleIdx="1" presStyleCnt="5"/>
      <dgm:spPr/>
    </dgm:pt>
    <dgm:pt modelId="{F5A2C01A-DB79-4FC2-ADDC-1905CB132ADE}" type="pres">
      <dgm:prSet presAssocID="{9085D4AA-B17A-4EE1-BC1F-C404ED60B0D0}" presName="parentText" presStyleLbl="node1" presStyleIdx="2" presStyleCnt="5">
        <dgm:presLayoutVars>
          <dgm:chMax val="0"/>
          <dgm:bulletEnabled val="1"/>
        </dgm:presLayoutVars>
      </dgm:prSet>
      <dgm:spPr/>
    </dgm:pt>
    <dgm:pt modelId="{D258E143-E19B-4BE0-9446-97D24382C664}" type="pres">
      <dgm:prSet presAssocID="{9085D4AA-B17A-4EE1-BC1F-C404ED60B0D0}" presName="negativeSpace" presStyleCnt="0"/>
      <dgm:spPr/>
    </dgm:pt>
    <dgm:pt modelId="{C00379CD-37B6-4F6C-9CBE-EAAF0EA067C0}" type="pres">
      <dgm:prSet presAssocID="{9085D4AA-B17A-4EE1-BC1F-C404ED60B0D0}" presName="childText" presStyleLbl="conFgAcc1" presStyleIdx="2" presStyleCnt="5">
        <dgm:presLayoutVars>
          <dgm:bulletEnabled val="1"/>
        </dgm:presLayoutVars>
      </dgm:prSet>
      <dgm:spPr/>
    </dgm:pt>
    <dgm:pt modelId="{01C37E82-66DB-488E-B195-EBE2D68710CA}" type="pres">
      <dgm:prSet presAssocID="{A20225BE-3483-4C75-8E2F-E5CC72FD1788}" presName="spaceBetweenRectangles" presStyleCnt="0"/>
      <dgm:spPr/>
    </dgm:pt>
    <dgm:pt modelId="{EAA5523F-8553-4A8D-9108-A6CBAF02756F}" type="pres">
      <dgm:prSet presAssocID="{68B20A9A-7D0B-4685-A519-92036C3E36EA}" presName="parentLin" presStyleCnt="0"/>
      <dgm:spPr/>
    </dgm:pt>
    <dgm:pt modelId="{01C50920-846D-4CEC-AB04-FF9D38A1D776}" type="pres">
      <dgm:prSet presAssocID="{68B20A9A-7D0B-4685-A519-92036C3E36EA}" presName="parentLeftMargin" presStyleLbl="node1" presStyleIdx="2" presStyleCnt="5"/>
      <dgm:spPr/>
    </dgm:pt>
    <dgm:pt modelId="{E9E3F866-1B0B-4D9B-BAD7-4C461FFCD021}" type="pres">
      <dgm:prSet presAssocID="{68B20A9A-7D0B-4685-A519-92036C3E36EA}" presName="parentText" presStyleLbl="node1" presStyleIdx="3" presStyleCnt="5">
        <dgm:presLayoutVars>
          <dgm:chMax val="0"/>
          <dgm:bulletEnabled val="1"/>
        </dgm:presLayoutVars>
      </dgm:prSet>
      <dgm:spPr/>
    </dgm:pt>
    <dgm:pt modelId="{D4905F7B-B013-4F2B-A355-3CF2C373AF72}" type="pres">
      <dgm:prSet presAssocID="{68B20A9A-7D0B-4685-A519-92036C3E36EA}" presName="negativeSpace" presStyleCnt="0"/>
      <dgm:spPr/>
    </dgm:pt>
    <dgm:pt modelId="{D58EF74C-AE85-4961-AB2B-226B75486C22}" type="pres">
      <dgm:prSet presAssocID="{68B20A9A-7D0B-4685-A519-92036C3E36EA}" presName="childText" presStyleLbl="conFgAcc1" presStyleIdx="3" presStyleCnt="5">
        <dgm:presLayoutVars>
          <dgm:bulletEnabled val="1"/>
        </dgm:presLayoutVars>
      </dgm:prSet>
      <dgm:spPr/>
    </dgm:pt>
    <dgm:pt modelId="{D81F5FD7-5319-49BD-A984-FD9F09472923}" type="pres">
      <dgm:prSet presAssocID="{CB1F35F9-1F68-491A-916D-54B990EA0B53}" presName="spaceBetweenRectangles" presStyleCnt="0"/>
      <dgm:spPr/>
    </dgm:pt>
    <dgm:pt modelId="{5C158F41-EE4F-46E4-9519-A814641029CD}" type="pres">
      <dgm:prSet presAssocID="{EFEA0926-F515-4C95-BE96-3D8AF3123D0F}" presName="parentLin" presStyleCnt="0"/>
      <dgm:spPr/>
    </dgm:pt>
    <dgm:pt modelId="{08972011-83CA-43DE-BE37-B07889A327D6}" type="pres">
      <dgm:prSet presAssocID="{EFEA0926-F515-4C95-BE96-3D8AF3123D0F}" presName="parentLeftMargin" presStyleLbl="node1" presStyleIdx="3" presStyleCnt="5"/>
      <dgm:spPr/>
    </dgm:pt>
    <dgm:pt modelId="{91BBEA32-378D-41AA-BA32-238D0A5461BA}" type="pres">
      <dgm:prSet presAssocID="{EFEA0926-F515-4C95-BE96-3D8AF3123D0F}" presName="parentText" presStyleLbl="node1" presStyleIdx="4" presStyleCnt="5">
        <dgm:presLayoutVars>
          <dgm:chMax val="0"/>
          <dgm:bulletEnabled val="1"/>
        </dgm:presLayoutVars>
      </dgm:prSet>
      <dgm:spPr/>
    </dgm:pt>
    <dgm:pt modelId="{321611EA-69B9-4861-B381-2148D99AB4FD}" type="pres">
      <dgm:prSet presAssocID="{EFEA0926-F515-4C95-BE96-3D8AF3123D0F}" presName="negativeSpace" presStyleCnt="0"/>
      <dgm:spPr/>
    </dgm:pt>
    <dgm:pt modelId="{CB94F359-460E-4E0F-BD7A-69BD84C43386}" type="pres">
      <dgm:prSet presAssocID="{EFEA0926-F515-4C95-BE96-3D8AF3123D0F}" presName="childText" presStyleLbl="conFgAcc1" presStyleIdx="4" presStyleCnt="5">
        <dgm:presLayoutVars>
          <dgm:bulletEnabled val="1"/>
        </dgm:presLayoutVars>
      </dgm:prSet>
      <dgm:spPr/>
    </dgm:pt>
  </dgm:ptLst>
  <dgm:cxnLst>
    <dgm:cxn modelId="{69E5C808-5108-4E19-8DA6-C787452D9DE1}" type="presOf" srcId="{CE1B63B3-2C01-4F86-8FA9-38F1D157DCD1}" destId="{FD7B3F5C-97C3-4C02-9E26-9BE9481A96F3}" srcOrd="1" destOrd="0" presId="urn:microsoft.com/office/officeart/2005/8/layout/list1"/>
    <dgm:cxn modelId="{7D608D0E-CF4C-4A59-9517-7F1D616A0D9B}" type="presOf" srcId="{9085D4AA-B17A-4EE1-BC1F-C404ED60B0D0}" destId="{F5A2C01A-DB79-4FC2-ADDC-1905CB132ADE}" srcOrd="1" destOrd="0" presId="urn:microsoft.com/office/officeart/2005/8/layout/list1"/>
    <dgm:cxn modelId="{469D4A18-C579-4A21-90EE-7696A0B50043}" type="presOf" srcId="{9179B70A-4056-400A-BABE-1BF543A9B4EA}" destId="{2A59FFF6-4FBD-4369-BC1A-678DCF0A547D}" srcOrd="0" destOrd="0" presId="urn:microsoft.com/office/officeart/2005/8/layout/list1"/>
    <dgm:cxn modelId="{D1DCB519-3D11-40AF-9027-EC008BB2D324}" type="presOf" srcId="{71C89900-0631-4952-8163-A622D5EBFD15}" destId="{D136985C-E082-4A48-A700-F85FE2657ABE}" srcOrd="0" destOrd="0" presId="urn:microsoft.com/office/officeart/2005/8/layout/list1"/>
    <dgm:cxn modelId="{0CB5D737-2EFC-4337-A2AA-9B9F4E2A2313}" type="presOf" srcId="{71C89900-0631-4952-8163-A622D5EBFD15}" destId="{F2184A7B-2209-4288-B678-ADA1BC936F77}" srcOrd="1" destOrd="0" presId="urn:microsoft.com/office/officeart/2005/8/layout/list1"/>
    <dgm:cxn modelId="{6B77C865-6B6E-4A4A-A922-DA6AB0447F3E}" srcId="{9179B70A-4056-400A-BABE-1BF543A9B4EA}" destId="{71C89900-0631-4952-8163-A622D5EBFD15}" srcOrd="0" destOrd="0" parTransId="{378514DA-E94E-4C4D-889D-3B0B8418DB79}" sibTransId="{AFF79F99-5402-435D-BE04-E60C24B99B29}"/>
    <dgm:cxn modelId="{8D7CB571-B437-4859-9C40-1BA9407C8495}" type="presOf" srcId="{9085D4AA-B17A-4EE1-BC1F-C404ED60B0D0}" destId="{F24B1299-8DD2-43AF-B281-A26CD1FB4669}" srcOrd="0" destOrd="0" presId="urn:microsoft.com/office/officeart/2005/8/layout/list1"/>
    <dgm:cxn modelId="{7951747F-7F06-4CD5-8553-5B01FCAFAE08}" type="presOf" srcId="{68B20A9A-7D0B-4685-A519-92036C3E36EA}" destId="{01C50920-846D-4CEC-AB04-FF9D38A1D776}" srcOrd="0" destOrd="0" presId="urn:microsoft.com/office/officeart/2005/8/layout/list1"/>
    <dgm:cxn modelId="{6BD6CA90-A1CE-4432-B110-C59D5C2EE386}" type="presOf" srcId="{68B20A9A-7D0B-4685-A519-92036C3E36EA}" destId="{E9E3F866-1B0B-4D9B-BAD7-4C461FFCD021}" srcOrd="1" destOrd="0" presId="urn:microsoft.com/office/officeart/2005/8/layout/list1"/>
    <dgm:cxn modelId="{0324719C-0B29-4F2E-BCE5-AB5AAA9F0EF2}" srcId="{9179B70A-4056-400A-BABE-1BF543A9B4EA}" destId="{EFEA0926-F515-4C95-BE96-3D8AF3123D0F}" srcOrd="4" destOrd="0" parTransId="{CC46376A-11AD-4A09-ACAE-F202A7A9A70A}" sibTransId="{C53ED0FD-BC88-4BF2-9D57-96D0A12B75B7}"/>
    <dgm:cxn modelId="{5C0D47AC-A4B7-4C6D-8E01-8F3B1B0C8939}" srcId="{9179B70A-4056-400A-BABE-1BF543A9B4EA}" destId="{9085D4AA-B17A-4EE1-BC1F-C404ED60B0D0}" srcOrd="2" destOrd="0" parTransId="{91986F17-6CC6-4323-9E8C-475C12CE09C2}" sibTransId="{A20225BE-3483-4C75-8E2F-E5CC72FD1788}"/>
    <dgm:cxn modelId="{D9027EAD-1BC9-40F2-9DAB-039427647B1D}" type="presOf" srcId="{EFEA0926-F515-4C95-BE96-3D8AF3123D0F}" destId="{91BBEA32-378D-41AA-BA32-238D0A5461BA}" srcOrd="1" destOrd="0" presId="urn:microsoft.com/office/officeart/2005/8/layout/list1"/>
    <dgm:cxn modelId="{95872EB5-5764-4E63-A20D-70D4A8EA615A}" type="presOf" srcId="{CE1B63B3-2C01-4F86-8FA9-38F1D157DCD1}" destId="{ACAE74DC-C4E4-470C-B16B-9DAFB713B462}" srcOrd="0" destOrd="0" presId="urn:microsoft.com/office/officeart/2005/8/layout/list1"/>
    <dgm:cxn modelId="{9EB1BBC1-9728-44E7-84B0-9A7906C6D028}" srcId="{9179B70A-4056-400A-BABE-1BF543A9B4EA}" destId="{68B20A9A-7D0B-4685-A519-92036C3E36EA}" srcOrd="3" destOrd="0" parTransId="{AC183647-9ED5-480A-9108-C2A07EFCF9FE}" sibTransId="{CB1F35F9-1F68-491A-916D-54B990EA0B53}"/>
    <dgm:cxn modelId="{CD9BB7E2-95AA-42A1-BDDE-7B1812D69EBC}" srcId="{9179B70A-4056-400A-BABE-1BF543A9B4EA}" destId="{CE1B63B3-2C01-4F86-8FA9-38F1D157DCD1}" srcOrd="1" destOrd="0" parTransId="{E9D6C734-0FB7-4E06-9F29-A0A0E772E20F}" sibTransId="{F5D87632-4DFF-4CEC-87A1-5244C754CE0C}"/>
    <dgm:cxn modelId="{3F45CBF0-C6DB-4A3D-A01C-93FF7E9FC36E}" type="presOf" srcId="{EFEA0926-F515-4C95-BE96-3D8AF3123D0F}" destId="{08972011-83CA-43DE-BE37-B07889A327D6}" srcOrd="0" destOrd="0" presId="urn:microsoft.com/office/officeart/2005/8/layout/list1"/>
    <dgm:cxn modelId="{0FA089F5-8DD8-4973-A044-20F81A43A803}" type="presParOf" srcId="{2A59FFF6-4FBD-4369-BC1A-678DCF0A547D}" destId="{F8EAF49E-47D2-45BF-9391-E9EB376C028B}" srcOrd="0" destOrd="0" presId="urn:microsoft.com/office/officeart/2005/8/layout/list1"/>
    <dgm:cxn modelId="{84E7E7AB-4280-41E5-8098-9EFA892D26EE}" type="presParOf" srcId="{F8EAF49E-47D2-45BF-9391-E9EB376C028B}" destId="{D136985C-E082-4A48-A700-F85FE2657ABE}" srcOrd="0" destOrd="0" presId="urn:microsoft.com/office/officeart/2005/8/layout/list1"/>
    <dgm:cxn modelId="{5F86915F-C906-41AD-A20D-4720B95AFFEB}" type="presParOf" srcId="{F8EAF49E-47D2-45BF-9391-E9EB376C028B}" destId="{F2184A7B-2209-4288-B678-ADA1BC936F77}" srcOrd="1" destOrd="0" presId="urn:microsoft.com/office/officeart/2005/8/layout/list1"/>
    <dgm:cxn modelId="{E4794229-F2BA-4124-A96A-9F50FDD6F1F6}" type="presParOf" srcId="{2A59FFF6-4FBD-4369-BC1A-678DCF0A547D}" destId="{25A2730A-4A19-455C-B451-12EBF14C47E2}" srcOrd="1" destOrd="0" presId="urn:microsoft.com/office/officeart/2005/8/layout/list1"/>
    <dgm:cxn modelId="{1463474A-B251-4A61-8EB1-2916EBACE8C7}" type="presParOf" srcId="{2A59FFF6-4FBD-4369-BC1A-678DCF0A547D}" destId="{F434235F-E782-4B78-B205-73204F33B8A0}" srcOrd="2" destOrd="0" presId="urn:microsoft.com/office/officeart/2005/8/layout/list1"/>
    <dgm:cxn modelId="{AA3F7741-1690-4C22-8AE6-B73EC4B1D3DA}" type="presParOf" srcId="{2A59FFF6-4FBD-4369-BC1A-678DCF0A547D}" destId="{00651613-6F3F-4619-899B-080D7A085EA5}" srcOrd="3" destOrd="0" presId="urn:microsoft.com/office/officeart/2005/8/layout/list1"/>
    <dgm:cxn modelId="{04B21C4C-B6CD-479C-B145-5114CD7DB4AA}" type="presParOf" srcId="{2A59FFF6-4FBD-4369-BC1A-678DCF0A547D}" destId="{E5018032-69C9-4C98-838D-6AFB9B9F049B}" srcOrd="4" destOrd="0" presId="urn:microsoft.com/office/officeart/2005/8/layout/list1"/>
    <dgm:cxn modelId="{C85A63B4-295E-49EF-BA3B-07B7ECD762DC}" type="presParOf" srcId="{E5018032-69C9-4C98-838D-6AFB9B9F049B}" destId="{ACAE74DC-C4E4-470C-B16B-9DAFB713B462}" srcOrd="0" destOrd="0" presId="urn:microsoft.com/office/officeart/2005/8/layout/list1"/>
    <dgm:cxn modelId="{E87E1F26-44CA-40E6-A92A-626400C32D78}" type="presParOf" srcId="{E5018032-69C9-4C98-838D-6AFB9B9F049B}" destId="{FD7B3F5C-97C3-4C02-9E26-9BE9481A96F3}" srcOrd="1" destOrd="0" presId="urn:microsoft.com/office/officeart/2005/8/layout/list1"/>
    <dgm:cxn modelId="{F2972D69-AA22-4F07-A65E-A1E79AF5EF77}" type="presParOf" srcId="{2A59FFF6-4FBD-4369-BC1A-678DCF0A547D}" destId="{B0365E5B-8BB1-45C4-A9B9-FA5D1C6FFA14}" srcOrd="5" destOrd="0" presId="urn:microsoft.com/office/officeart/2005/8/layout/list1"/>
    <dgm:cxn modelId="{92A1656E-6A52-4F54-AB69-D674B1C600A1}" type="presParOf" srcId="{2A59FFF6-4FBD-4369-BC1A-678DCF0A547D}" destId="{DA52B6B8-7D98-4EE1-AE50-14481FE5BED6}" srcOrd="6" destOrd="0" presId="urn:microsoft.com/office/officeart/2005/8/layout/list1"/>
    <dgm:cxn modelId="{2DFE7154-15F7-4BFD-A503-942FEB6EB2BD}" type="presParOf" srcId="{2A59FFF6-4FBD-4369-BC1A-678DCF0A547D}" destId="{EAF7006C-C1BA-4626-96B0-04AA1307C289}" srcOrd="7" destOrd="0" presId="urn:microsoft.com/office/officeart/2005/8/layout/list1"/>
    <dgm:cxn modelId="{8361AC35-92F5-424D-8928-B2B261543151}" type="presParOf" srcId="{2A59FFF6-4FBD-4369-BC1A-678DCF0A547D}" destId="{1243843F-6030-4A18-A339-95E7F231751E}" srcOrd="8" destOrd="0" presId="urn:microsoft.com/office/officeart/2005/8/layout/list1"/>
    <dgm:cxn modelId="{9EF2373E-30F8-43D9-B78C-2FC168EB61DC}" type="presParOf" srcId="{1243843F-6030-4A18-A339-95E7F231751E}" destId="{F24B1299-8DD2-43AF-B281-A26CD1FB4669}" srcOrd="0" destOrd="0" presId="urn:microsoft.com/office/officeart/2005/8/layout/list1"/>
    <dgm:cxn modelId="{5546E472-3199-433D-A01D-C38BE191FC43}" type="presParOf" srcId="{1243843F-6030-4A18-A339-95E7F231751E}" destId="{F5A2C01A-DB79-4FC2-ADDC-1905CB132ADE}" srcOrd="1" destOrd="0" presId="urn:microsoft.com/office/officeart/2005/8/layout/list1"/>
    <dgm:cxn modelId="{154B42B1-2DB7-4D52-B0BF-670515E56999}" type="presParOf" srcId="{2A59FFF6-4FBD-4369-BC1A-678DCF0A547D}" destId="{D258E143-E19B-4BE0-9446-97D24382C664}" srcOrd="9" destOrd="0" presId="urn:microsoft.com/office/officeart/2005/8/layout/list1"/>
    <dgm:cxn modelId="{B4EC3C82-AA42-4144-A1F3-CB8D0F12DECA}" type="presParOf" srcId="{2A59FFF6-4FBD-4369-BC1A-678DCF0A547D}" destId="{C00379CD-37B6-4F6C-9CBE-EAAF0EA067C0}" srcOrd="10" destOrd="0" presId="urn:microsoft.com/office/officeart/2005/8/layout/list1"/>
    <dgm:cxn modelId="{1132B002-1643-4BAF-A231-45250892E45F}" type="presParOf" srcId="{2A59FFF6-4FBD-4369-BC1A-678DCF0A547D}" destId="{01C37E82-66DB-488E-B195-EBE2D68710CA}" srcOrd="11" destOrd="0" presId="urn:microsoft.com/office/officeart/2005/8/layout/list1"/>
    <dgm:cxn modelId="{CE398241-B27F-470D-BB25-2A08E3055357}" type="presParOf" srcId="{2A59FFF6-4FBD-4369-BC1A-678DCF0A547D}" destId="{EAA5523F-8553-4A8D-9108-A6CBAF02756F}" srcOrd="12" destOrd="0" presId="urn:microsoft.com/office/officeart/2005/8/layout/list1"/>
    <dgm:cxn modelId="{8882F08A-E7EA-4CC2-9649-D9EF494A7B5C}" type="presParOf" srcId="{EAA5523F-8553-4A8D-9108-A6CBAF02756F}" destId="{01C50920-846D-4CEC-AB04-FF9D38A1D776}" srcOrd="0" destOrd="0" presId="urn:microsoft.com/office/officeart/2005/8/layout/list1"/>
    <dgm:cxn modelId="{989BF05E-C626-4839-A45C-D07D4EE1FAD7}" type="presParOf" srcId="{EAA5523F-8553-4A8D-9108-A6CBAF02756F}" destId="{E9E3F866-1B0B-4D9B-BAD7-4C461FFCD021}" srcOrd="1" destOrd="0" presId="urn:microsoft.com/office/officeart/2005/8/layout/list1"/>
    <dgm:cxn modelId="{514084C8-3B38-4470-A9F7-287B1C87C668}" type="presParOf" srcId="{2A59FFF6-4FBD-4369-BC1A-678DCF0A547D}" destId="{D4905F7B-B013-4F2B-A355-3CF2C373AF72}" srcOrd="13" destOrd="0" presId="urn:microsoft.com/office/officeart/2005/8/layout/list1"/>
    <dgm:cxn modelId="{3F4DAD82-0360-4E1C-9B73-8FBC81701EDA}" type="presParOf" srcId="{2A59FFF6-4FBD-4369-BC1A-678DCF0A547D}" destId="{D58EF74C-AE85-4961-AB2B-226B75486C22}" srcOrd="14" destOrd="0" presId="urn:microsoft.com/office/officeart/2005/8/layout/list1"/>
    <dgm:cxn modelId="{94F2A69E-8023-4D2D-BBDB-114C2A818A22}" type="presParOf" srcId="{2A59FFF6-4FBD-4369-BC1A-678DCF0A547D}" destId="{D81F5FD7-5319-49BD-A984-FD9F09472923}" srcOrd="15" destOrd="0" presId="urn:microsoft.com/office/officeart/2005/8/layout/list1"/>
    <dgm:cxn modelId="{2324D0C0-09FA-43B5-945D-DDDF5F88A7F2}" type="presParOf" srcId="{2A59FFF6-4FBD-4369-BC1A-678DCF0A547D}" destId="{5C158F41-EE4F-46E4-9519-A814641029CD}" srcOrd="16" destOrd="0" presId="urn:microsoft.com/office/officeart/2005/8/layout/list1"/>
    <dgm:cxn modelId="{7D2DAA5B-FBFA-42D6-8355-9E9D74366D97}" type="presParOf" srcId="{5C158F41-EE4F-46E4-9519-A814641029CD}" destId="{08972011-83CA-43DE-BE37-B07889A327D6}" srcOrd="0" destOrd="0" presId="urn:microsoft.com/office/officeart/2005/8/layout/list1"/>
    <dgm:cxn modelId="{7D4A01AE-3BC6-4E42-B9BA-229704F68121}" type="presParOf" srcId="{5C158F41-EE4F-46E4-9519-A814641029CD}" destId="{91BBEA32-378D-41AA-BA32-238D0A5461BA}" srcOrd="1" destOrd="0" presId="urn:microsoft.com/office/officeart/2005/8/layout/list1"/>
    <dgm:cxn modelId="{70050C30-D428-4DE7-8995-BE190EA07394}" type="presParOf" srcId="{2A59FFF6-4FBD-4369-BC1A-678DCF0A547D}" destId="{321611EA-69B9-4861-B381-2148D99AB4FD}" srcOrd="17" destOrd="0" presId="urn:microsoft.com/office/officeart/2005/8/layout/list1"/>
    <dgm:cxn modelId="{AEDDAE12-6A84-4A34-8FC8-668447522B26}" type="presParOf" srcId="{2A59FFF6-4FBD-4369-BC1A-678DCF0A547D}" destId="{CB94F359-460E-4E0F-BD7A-69BD84C43386}"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4235F-E782-4B78-B205-73204F33B8A0}">
      <dsp:nvSpPr>
        <dsp:cNvPr id="0" name=""/>
        <dsp:cNvSpPr/>
      </dsp:nvSpPr>
      <dsp:spPr>
        <a:xfrm>
          <a:off x="0" y="363734"/>
          <a:ext cx="6948966"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2184A7B-2209-4288-B678-ADA1BC936F77}">
      <dsp:nvSpPr>
        <dsp:cNvPr id="0" name=""/>
        <dsp:cNvSpPr/>
      </dsp:nvSpPr>
      <dsp:spPr>
        <a:xfrm>
          <a:off x="347448" y="9494"/>
          <a:ext cx="486427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a:t>Dosen Tetap STT Nurul Fikri</a:t>
          </a:r>
        </a:p>
      </dsp:txBody>
      <dsp:txXfrm>
        <a:off x="382033" y="44079"/>
        <a:ext cx="4795106" cy="639310"/>
      </dsp:txXfrm>
    </dsp:sp>
    <dsp:sp modelId="{DA52B6B8-7D98-4EE1-AE50-14481FE5BED6}">
      <dsp:nvSpPr>
        <dsp:cNvPr id="0" name=""/>
        <dsp:cNvSpPr/>
      </dsp:nvSpPr>
      <dsp:spPr>
        <a:xfrm>
          <a:off x="0" y="1452374"/>
          <a:ext cx="6948966"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D7B3F5C-97C3-4C02-9E26-9BE9481A96F3}">
      <dsp:nvSpPr>
        <dsp:cNvPr id="0" name=""/>
        <dsp:cNvSpPr/>
      </dsp:nvSpPr>
      <dsp:spPr>
        <a:xfrm>
          <a:off x="347448" y="1098134"/>
          <a:ext cx="486427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66800">
            <a:lnSpc>
              <a:spcPct val="90000"/>
            </a:lnSpc>
            <a:spcBef>
              <a:spcPct val="0"/>
            </a:spcBef>
            <a:spcAft>
              <a:spcPct val="35000"/>
            </a:spcAft>
            <a:buNone/>
          </a:pPr>
          <a:r>
            <a:rPr lang="en-US" sz="2400" kern="1200"/>
            <a:t>Instruktur IT NF Computer</a:t>
          </a:r>
          <a:endParaRPr lang="en-US" sz="2400" kern="1200" dirty="0"/>
        </a:p>
      </dsp:txBody>
      <dsp:txXfrm>
        <a:off x="382033" y="1132719"/>
        <a:ext cx="4795106" cy="639310"/>
      </dsp:txXfrm>
    </dsp:sp>
    <dsp:sp modelId="{C00379CD-37B6-4F6C-9CBE-EAAF0EA067C0}">
      <dsp:nvSpPr>
        <dsp:cNvPr id="0" name=""/>
        <dsp:cNvSpPr/>
      </dsp:nvSpPr>
      <dsp:spPr>
        <a:xfrm>
          <a:off x="0" y="2541014"/>
          <a:ext cx="6948966"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5A2C01A-DB79-4FC2-ADDC-1905CB132ADE}">
      <dsp:nvSpPr>
        <dsp:cNvPr id="0" name=""/>
        <dsp:cNvSpPr/>
      </dsp:nvSpPr>
      <dsp:spPr>
        <a:xfrm>
          <a:off x="347448" y="2186774"/>
          <a:ext cx="486427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66800">
            <a:lnSpc>
              <a:spcPct val="90000"/>
            </a:lnSpc>
            <a:spcBef>
              <a:spcPct val="0"/>
            </a:spcBef>
            <a:spcAft>
              <a:spcPct val="35000"/>
            </a:spcAft>
            <a:buNone/>
          </a:pPr>
          <a:r>
            <a:rPr lang="en-US" sz="2400" kern="1200"/>
            <a:t>Instruktur IT Sekolah Programmer YBM PLN</a:t>
          </a:r>
          <a:endParaRPr lang="en-US" sz="2400" kern="1200" dirty="0"/>
        </a:p>
      </dsp:txBody>
      <dsp:txXfrm>
        <a:off x="382033" y="2221359"/>
        <a:ext cx="4795106" cy="639310"/>
      </dsp:txXfrm>
    </dsp:sp>
    <dsp:sp modelId="{D58EF74C-AE85-4961-AB2B-226B75486C22}">
      <dsp:nvSpPr>
        <dsp:cNvPr id="0" name=""/>
        <dsp:cNvSpPr/>
      </dsp:nvSpPr>
      <dsp:spPr>
        <a:xfrm>
          <a:off x="0" y="3629654"/>
          <a:ext cx="6948966"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E9E3F866-1B0B-4D9B-BAD7-4C461FFCD021}">
      <dsp:nvSpPr>
        <dsp:cNvPr id="0" name=""/>
        <dsp:cNvSpPr/>
      </dsp:nvSpPr>
      <dsp:spPr>
        <a:xfrm>
          <a:off x="347448" y="3275414"/>
          <a:ext cx="486427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66800">
            <a:lnSpc>
              <a:spcPct val="90000"/>
            </a:lnSpc>
            <a:spcBef>
              <a:spcPct val="0"/>
            </a:spcBef>
            <a:spcAft>
              <a:spcPct val="35000"/>
            </a:spcAft>
            <a:buNone/>
          </a:pPr>
          <a:r>
            <a:rPr lang="en-US" sz="2400" kern="1200"/>
            <a:t>Instruktur IT Fast Com</a:t>
          </a:r>
          <a:endParaRPr lang="en-US" sz="2400" kern="1200" dirty="0"/>
        </a:p>
      </dsp:txBody>
      <dsp:txXfrm>
        <a:off x="382033" y="3309999"/>
        <a:ext cx="4795106" cy="639310"/>
      </dsp:txXfrm>
    </dsp:sp>
    <dsp:sp modelId="{CB94F359-460E-4E0F-BD7A-69BD84C43386}">
      <dsp:nvSpPr>
        <dsp:cNvPr id="0" name=""/>
        <dsp:cNvSpPr/>
      </dsp:nvSpPr>
      <dsp:spPr>
        <a:xfrm>
          <a:off x="0" y="4718294"/>
          <a:ext cx="6948966"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91BBEA32-378D-41AA-BA32-238D0A5461BA}">
      <dsp:nvSpPr>
        <dsp:cNvPr id="0" name=""/>
        <dsp:cNvSpPr/>
      </dsp:nvSpPr>
      <dsp:spPr>
        <a:xfrm>
          <a:off x="347448" y="4364054"/>
          <a:ext cx="4864276"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66800">
            <a:lnSpc>
              <a:spcPct val="90000"/>
            </a:lnSpc>
            <a:spcBef>
              <a:spcPct val="0"/>
            </a:spcBef>
            <a:spcAft>
              <a:spcPct val="35000"/>
            </a:spcAft>
            <a:buNone/>
          </a:pPr>
          <a:r>
            <a:rPr lang="en-US" sz="2400" kern="1200"/>
            <a:t>Programmer</a:t>
          </a:r>
          <a:endParaRPr lang="en-US" sz="2400" kern="1200" dirty="0"/>
        </a:p>
      </dsp:txBody>
      <dsp:txXfrm>
        <a:off x="382033" y="4398639"/>
        <a:ext cx="4795106"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817200" y="1009440"/>
            <a:ext cx="5943600" cy="3738960"/>
          </a:xfrm>
          <a:prstGeom prst="rect">
            <a:avLst/>
          </a:prstGeom>
        </p:spPr>
        <p:txBody>
          <a:bodyPr lIns="0" tIns="0" rIns="0" bIns="0" anchor="b">
            <a:normAutofit/>
          </a:bodyPr>
          <a:lstStyle/>
          <a:p>
            <a:r>
              <a:rPr lang="en-US" sz="80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817200" y="5096520"/>
            <a:ext cx="5943600" cy="4487040"/>
          </a:xfrm>
          <a:prstGeom prst="rect">
            <a:avLst/>
          </a:prstGeom>
        </p:spPr>
        <p:txBody>
          <a:bodyPr lIns="0" tIns="0" rIns="0" bIns="0"/>
          <a:lstStyle/>
          <a:p>
            <a:r>
              <a:rPr lang="en-US" sz="12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aniuse.com/le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geeksforgeeks.org/difference-between-var-and-let-in-javascrip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id.wikipedia.org/wiki/Paradigma_pemrograman" TargetMode="External"/><Relationship Id="rId3" Type="http://schemas.openxmlformats.org/officeDocument/2006/relationships/hyperlink" Target="https://id.wikipedia.org/wiki/Komputer" TargetMode="External"/><Relationship Id="rId7" Type="http://schemas.openxmlformats.org/officeDocument/2006/relationships/hyperlink" Target="https://id.wikipedia.org/wiki/Algoritm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id.wikipedia.org/wiki/Matematika" TargetMode="External"/><Relationship Id="rId5" Type="http://schemas.openxmlformats.org/officeDocument/2006/relationships/hyperlink" Target="https://id.wikipedia.org/wiki/Logika" TargetMode="External"/><Relationship Id="rId4" Type="http://schemas.openxmlformats.org/officeDocument/2006/relationships/hyperlink" Target="https://id.wikipedia.org/wiki/Bahasa_pemrograma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0581468ef_0_6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0581468e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 beberapa browser yang tidak mensupport let (bisa dicek di </a:t>
            </a:r>
            <a:r>
              <a:rPr lang="en" u="sng">
                <a:solidFill>
                  <a:schemeClr val="hlink"/>
                </a:solidFill>
                <a:hlinkClick r:id="rId3"/>
              </a:rPr>
              <a:t>https://caniuse.com/let</a:t>
            </a:r>
            <a:r>
              <a:rPr lang="en"/>
              <a:t>) . Tetapi direkomendasikan menggunakan let pada pemrograman javascript.</a:t>
            </a:r>
            <a:endParaRPr/>
          </a:p>
          <a:p>
            <a:pPr marL="0" lvl="0" indent="0" algn="l" rtl="0">
              <a:spcBef>
                <a:spcPts val="0"/>
              </a:spcBef>
              <a:spcAft>
                <a:spcPts val="0"/>
              </a:spcAft>
              <a:buNone/>
            </a:pPr>
            <a:r>
              <a:rPr lang="en"/>
              <a:t>Beda var dan let : </a:t>
            </a:r>
            <a:r>
              <a:rPr lang="en" u="sng">
                <a:solidFill>
                  <a:schemeClr val="hlink"/>
                </a:solidFill>
                <a:hlinkClick r:id="rId4"/>
              </a:rPr>
              <a:t>https://www.geeksforgeeks.org/difference-between-var-and-let-in-javascript/</a:t>
            </a:r>
            <a:endParaRPr/>
          </a:p>
          <a:p>
            <a:pPr marL="0" lvl="0" indent="0" algn="l" rtl="0">
              <a:spcBef>
                <a:spcPts val="0"/>
              </a:spcBef>
              <a:spcAft>
                <a:spcPts val="0"/>
              </a:spcAft>
              <a:buNone/>
            </a:pPr>
            <a:endParaRPr/>
          </a:p>
          <a:p>
            <a:pPr marL="0" lvl="0" indent="0" algn="l" rtl="0">
              <a:spcBef>
                <a:spcPts val="0"/>
              </a:spcBef>
              <a:spcAft>
                <a:spcPts val="0"/>
              </a:spcAft>
              <a:buNone/>
            </a:pPr>
            <a:r>
              <a:rPr lang="en"/>
              <a:t>Bisa juga dideklarasikan tanpa inisiasi nilainya :</a:t>
            </a:r>
            <a:endParaRPr/>
          </a:p>
          <a:p>
            <a:pPr marL="0" lvl="0" indent="0" algn="l" rtl="0">
              <a:spcBef>
                <a:spcPts val="0"/>
              </a:spcBef>
              <a:spcAft>
                <a:spcPts val="0"/>
              </a:spcAft>
              <a:buNone/>
            </a:pPr>
            <a:r>
              <a:rPr lang="en"/>
              <a:t>let 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2561909d9_0_3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2561909d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78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aritmatika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matematika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perkalian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penambahan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sebelumnya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sebelumnya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0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pembanding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perbandingan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data yang exact.</a:t>
            </a: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2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(assignment)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pengurangan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perkalian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hasilnya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disimpan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variabel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&gt;=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&lt;=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perbandingan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datanya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09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50000"/>
              </a:lnSpc>
              <a:spcBef>
                <a:spcPts val="0"/>
              </a:spcBef>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Bahasa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ES6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operator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syarat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syarat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ketentuan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gn="just">
              <a:lnSpc>
                <a:spcPct val="150000"/>
              </a:lnSpc>
              <a:spcBef>
                <a:spcPts val="0"/>
              </a:spcBef>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&amp;&amp;</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terpenuhi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bernilai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salah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terpenuhi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minimal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bernilai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216000" algn="just">
              <a:lnSpc>
                <a:spcPct val="15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syarat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ketentuan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dinyatakan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negatif</a:t>
            </a:r>
            <a:r>
              <a:rPr lang="id-ID"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marR="0" lvl="0" indent="-2160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16000" indent="-2160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5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0" algn="just">
              <a:lnSpc>
                <a:spcPct val="150000"/>
              </a:lnSpc>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hasil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pembacaan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statement/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pernyataan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disimpan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datanya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Di </a:t>
            </a:r>
            <a:r>
              <a:rPr lang="en-US" sz="1200" b="0" i="0" kern="120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kita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Seluruh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JavaScript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sepanjang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3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const</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let</a:t>
            </a:r>
          </a:p>
          <a:p>
            <a:pPr marL="171450" indent="-171450" algn="just">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var</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94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var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Var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mempunyai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cakupan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function scope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var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baru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"Budi </a:t>
            </a:r>
            <a:r>
              <a:rPr lang="en-US" sz="1200" dirty="0" err="1">
                <a:solidFill>
                  <a:schemeClr val="tx1"/>
                </a:solidFill>
                <a:latin typeface="Times New Roman" panose="02020603050405020304" pitchFamily="18" charset="0"/>
                <a:cs typeface="Times New Roman" panose="02020603050405020304" pitchFamily="18" charset="0"/>
              </a:rPr>
              <a:t>Santoso</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“Budi </a:t>
            </a:r>
            <a:r>
              <a:rPr lang="en-US" sz="1200" dirty="0" err="1">
                <a:solidFill>
                  <a:schemeClr val="tx1"/>
                </a:solidFill>
                <a:latin typeface="Times New Roman" panose="02020603050405020304" pitchFamily="18" charset="0"/>
                <a:cs typeface="Times New Roman" panose="02020603050405020304" pitchFamily="18" charset="0"/>
              </a:rPr>
              <a:t>Santoso</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Assalamu'alaikum</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diawali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menghubungkan</a:t>
            </a:r>
            <a:r>
              <a:rPr lang="en-US" sz="1200" b="1" dirty="0">
                <a:solidFill>
                  <a:schemeClr val="tx1"/>
                </a:solidFill>
                <a:latin typeface="Times New Roman" panose="02020603050405020304" pitchFamily="18" charset="0"/>
                <a:cs typeface="Times New Roman" panose="02020603050405020304" pitchFamily="18" charset="0"/>
              </a:rPr>
              <a:t>(</a:t>
            </a:r>
            <a:r>
              <a:rPr lang="en-US" sz="1200" b="1" dirty="0" err="1">
                <a:solidFill>
                  <a:schemeClr val="tx1"/>
                </a:solidFill>
                <a:latin typeface="Times New Roman" panose="02020603050405020304" pitchFamily="18" charset="0"/>
                <a:cs typeface="Times New Roman" panose="02020603050405020304" pitchFamily="18" charset="0"/>
              </a:rPr>
              <a:t>concate</a:t>
            </a:r>
            <a:r>
              <a:rPr lang="en-US" sz="1200" b="1" dirty="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operator </a:t>
            </a:r>
            <a:r>
              <a:rPr lang="en-US" sz="1200" b="1" dirty="0">
                <a:solidFill>
                  <a:schemeClr val="tx1"/>
                </a:solidFill>
                <a:latin typeface="Times New Roman" panose="02020603050405020304" pitchFamily="18" charset="0"/>
                <a:cs typeface="Times New Roman" panose="02020603050405020304" pitchFamily="18" charset="0"/>
              </a:rPr>
              <a:t>+</a:t>
            </a:r>
            <a:r>
              <a:rPr lang="en-US" sz="1200" b="0" dirty="0">
                <a:solidFill>
                  <a:schemeClr val="tx1"/>
                </a:solidFill>
                <a:latin typeface="Times New Roman" panose="02020603050405020304" pitchFamily="18" charset="0"/>
                <a:cs typeface="Times New Roman" panose="02020603050405020304" pitchFamily="18" charset="0"/>
              </a:rPr>
              <a:t>.</a:t>
            </a: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00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let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mempunyai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cakupan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block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block scope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let.js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let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baru</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“TV“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“TV”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tipe</a:t>
            </a:r>
            <a:r>
              <a:rPr lang="en-US" sz="1200" dirty="0">
                <a:solidFill>
                  <a:schemeClr val="tx1"/>
                </a:solidFill>
                <a:latin typeface="Times New Roman" panose="02020603050405020304" pitchFamily="18" charset="0"/>
                <a:cs typeface="Times New Roman" panose="02020603050405020304" pitchFamily="18" charset="0"/>
              </a:rPr>
              <a:t> data String.</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schemeClr val="tx1"/>
                </a:solidFill>
                <a:latin typeface="Times New Roman" panose="02020603050405020304" pitchFamily="18" charset="0"/>
                <a:cs typeface="Times New Roman" panose="02020603050405020304" pitchFamily="18" charset="0"/>
              </a:rPr>
              <a:t>= 5000000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menginisialisasi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menyimpan</a:t>
            </a:r>
            <a:r>
              <a:rPr lang="en-US" sz="1200" dirty="0">
                <a:solidFill>
                  <a:schemeClr val="tx1"/>
                </a:solidFill>
                <a:latin typeface="Times New Roman" panose="02020603050405020304" pitchFamily="18" charset="0"/>
                <a:cs typeface="Times New Roman" panose="02020603050405020304" pitchFamily="18" charset="0"/>
              </a:rPr>
              <a:t> data 5000000 </a:t>
            </a:r>
            <a:r>
              <a:rPr lang="en-US" sz="1200" dirty="0" err="1">
                <a:solidFill>
                  <a:schemeClr val="tx1"/>
                </a:solidFill>
                <a:latin typeface="Times New Roman" panose="02020603050405020304" pitchFamily="18" charset="0"/>
                <a:cs typeface="Times New Roman" panose="02020603050405020304" pitchFamily="18" charset="0"/>
              </a:rPr>
              <a:t>ke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tipe</a:t>
            </a:r>
            <a:r>
              <a:rPr lang="en-US" sz="1200" dirty="0">
                <a:solidFill>
                  <a:schemeClr val="tx1"/>
                </a:solidFill>
                <a:latin typeface="Times New Roman" panose="02020603050405020304" pitchFamily="18" charset="0"/>
                <a:cs typeface="Times New Roman" panose="02020603050405020304" pitchFamily="18" charset="0"/>
              </a:rPr>
              <a:t> data integer.</a:t>
            </a:r>
            <a:endParaRPr lang="en-US"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a:t>
            </a:r>
            <a:r>
              <a:rPr lang="en-US" sz="120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berharga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Rp</a:t>
            </a:r>
            <a:r>
              <a:rPr lang="en-US" sz="1200" dirty="0">
                <a:solidFill>
                  <a:schemeClr val="tx1"/>
                </a:solidFill>
                <a:latin typeface="Times New Roman" panose="02020603050405020304" pitchFamily="18" charset="0"/>
                <a:cs typeface="Times New Roman" panose="02020603050405020304" pitchFamily="18" charset="0"/>
              </a:rPr>
              <a:t>. " +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spcBef>
                <a:spcPts val="0"/>
              </a:spcBef>
              <a:spcAft>
                <a:spcPts val="0"/>
              </a:spcAft>
              <a:buFont typeface="Arial" panose="020B0604020202020204" pitchFamily="34" charset="0"/>
              <a:buNone/>
            </a:pP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dan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diawali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menghubungkan</a:t>
            </a:r>
            <a:r>
              <a:rPr lang="en-US" sz="1200" b="1" dirty="0">
                <a:solidFill>
                  <a:schemeClr val="tx1"/>
                </a:solidFill>
                <a:latin typeface="Times New Roman" panose="02020603050405020304" pitchFamily="18" charset="0"/>
                <a:cs typeface="Times New Roman" panose="02020603050405020304" pitchFamily="18" charset="0"/>
              </a:rPr>
              <a:t>(</a:t>
            </a:r>
            <a:r>
              <a:rPr lang="en-US" sz="1200" b="1" dirty="0" err="1">
                <a:solidFill>
                  <a:schemeClr val="tx1"/>
                </a:solidFill>
                <a:latin typeface="Times New Roman" panose="02020603050405020304" pitchFamily="18" charset="0"/>
                <a:cs typeface="Times New Roman" panose="02020603050405020304" pitchFamily="18" charset="0"/>
              </a:rPr>
              <a:t>concate</a:t>
            </a:r>
            <a:r>
              <a:rPr lang="en-US" sz="1200" b="1" dirty="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sebuah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operator </a:t>
            </a:r>
            <a:r>
              <a:rPr lang="en-US" sz="1200" b="1" dirty="0">
                <a:solidFill>
                  <a:schemeClr val="tx1"/>
                </a:solidFill>
                <a:latin typeface="Times New Roman" panose="02020603050405020304" pitchFamily="18" charset="0"/>
                <a:cs typeface="Times New Roman" panose="02020603050405020304" pitchFamily="18" charset="0"/>
              </a:rPr>
              <a:t>+</a:t>
            </a:r>
            <a:r>
              <a:rPr lang="en-US" sz="1200" b="0" dirty="0">
                <a:solidFill>
                  <a:schemeClr val="tx1"/>
                </a:solidFill>
                <a:latin typeface="Times New Roman" panose="02020603050405020304" pitchFamily="18" charset="0"/>
                <a:cs typeface="Times New Roman" panose="02020603050405020304" pitchFamily="18" charset="0"/>
              </a:rPr>
              <a:t>.</a:t>
            </a: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4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Deklrasi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variable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const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mendeklarasikan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variabel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nilainya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jelasnya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buatlah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es6 di editor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const.js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tampak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slide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lnSpc>
                <a:spcPct val="150000"/>
              </a:lnSpc>
              <a:spcBef>
                <a:spcPts val="0"/>
              </a:spcBef>
              <a:spcAft>
                <a:spcPts val="0"/>
              </a:spcAft>
              <a:buFont typeface="Arial" panose="020B0604020202020204" pitchFamily="34" charset="0"/>
              <a:buNone/>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var jari2 = 15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jari2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15 </a:t>
            </a:r>
            <a:r>
              <a:rPr lang="en-US" sz="1200" dirty="0" err="1">
                <a:solidFill>
                  <a:schemeClr val="tx1"/>
                </a:solidFill>
                <a:latin typeface="Times New Roman" panose="02020603050405020304" pitchFamily="18" charset="0"/>
                <a:cs typeface="Times New Roman" panose="02020603050405020304" pitchFamily="18" charset="0"/>
              </a:rPr>
              <a:t>bertipe</a:t>
            </a:r>
            <a:r>
              <a:rPr lang="en-US" sz="1200" dirty="0">
                <a:solidFill>
                  <a:schemeClr val="tx1"/>
                </a:solidFill>
                <a:latin typeface="Times New Roman" panose="02020603050405020304" pitchFamily="18" charset="0"/>
                <a:cs typeface="Times New Roman" panose="02020603050405020304" pitchFamily="18" charset="0"/>
              </a:rPr>
              <a:t> data integer.</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schemeClr val="tx1"/>
                </a:solidFill>
                <a:latin typeface="Times New Roman" panose="02020603050405020304" pitchFamily="18" charset="0"/>
                <a:cs typeface="Times New Roman" panose="02020603050405020304" pitchFamily="18" charset="0"/>
              </a:rPr>
              <a:t>const PHI = 3.14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konstanta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3,14 </a:t>
            </a:r>
            <a:r>
              <a:rPr lang="en-US" sz="1200" dirty="0" err="1">
                <a:solidFill>
                  <a:schemeClr val="tx1"/>
                </a:solidFill>
                <a:latin typeface="Times New Roman" panose="02020603050405020304" pitchFamily="18" charset="0"/>
                <a:cs typeface="Times New Roman" panose="02020603050405020304" pitchFamily="18" charset="0"/>
              </a:rPr>
              <a:t>bertipe</a:t>
            </a:r>
            <a:r>
              <a:rPr lang="en-US" sz="1200" dirty="0">
                <a:solidFill>
                  <a:schemeClr val="tx1"/>
                </a:solidFill>
                <a:latin typeface="Times New Roman" panose="02020603050405020304" pitchFamily="18" charset="0"/>
                <a:cs typeface="Times New Roman" panose="02020603050405020304" pitchFamily="18" charset="0"/>
              </a:rPr>
              <a:t> data float.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 2 * PHI * jari2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let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 PHI * jari2 * jari2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deklarasi</a:t>
            </a:r>
            <a:r>
              <a:rPr lang="en-US" sz="1200" dirty="0">
                <a:solidFill>
                  <a:schemeClr val="tx1"/>
                </a:solidFill>
                <a:latin typeface="Times New Roman" panose="02020603050405020304" pitchFamily="18" charset="0"/>
                <a:cs typeface="Times New Roman" panose="02020603050405020304" pitchFamily="18" charset="0"/>
              </a:rPr>
              <a:t> variable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mencetak</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variabel</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digabung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kalimat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a:t>
            </a:r>
            <a:r>
              <a:rPr lang="en-US" sz="1200" dirty="0">
                <a:solidFill>
                  <a:schemeClr val="tx1"/>
                </a:solidFill>
                <a:latin typeface="Times New Roman" panose="02020603050405020304" pitchFamily="18" charset="0"/>
                <a:cs typeface="Times New Roman" panose="02020603050405020304" pitchFamily="18" charset="0"/>
              </a:rPr>
              <a:t> console.log dan operator + :</a:t>
            </a:r>
          </a:p>
          <a:p>
            <a:pPr marL="0" indent="0">
              <a:lnSpc>
                <a:spcPct val="150000"/>
              </a:lnSpc>
              <a:spcBef>
                <a:spcPts val="0"/>
              </a:spcBef>
              <a:spcAft>
                <a:spcPts val="0"/>
              </a:spcAft>
              <a:buFontTx/>
              <a:buNone/>
            </a:pP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 </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lingkaran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jari-jari</a:t>
            </a:r>
            <a:r>
              <a:rPr lang="en-US" sz="1200" dirty="0">
                <a:solidFill>
                  <a:schemeClr val="tx1"/>
                </a:solidFill>
                <a:latin typeface="Times New Roman" panose="02020603050405020304" pitchFamily="18" charset="0"/>
                <a:cs typeface="Times New Roman" panose="02020603050405020304" pitchFamily="18" charset="0"/>
              </a:rPr>
              <a:t> " + jari2 + " = " + </a:t>
            </a:r>
            <a:r>
              <a:rPr lang="en-US" sz="1200" dirty="0" err="1">
                <a:solidFill>
                  <a:schemeClr val="tx1"/>
                </a:solidFill>
                <a:latin typeface="Times New Roman" panose="02020603050405020304" pitchFamily="18" charset="0"/>
                <a:cs typeface="Times New Roman" panose="02020603050405020304" pitchFamily="18" charset="0"/>
              </a:rPr>
              <a:t>keliling</a:t>
            </a:r>
            <a:r>
              <a:rPr lang="en-US" sz="12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spcBef>
                <a:spcPts val="0"/>
              </a:spcBef>
              <a:spcAft>
                <a:spcPts val="0"/>
              </a:spcAft>
              <a:buFontTx/>
              <a:buNone/>
            </a:pPr>
            <a:r>
              <a:rPr lang="en-US" sz="1200" b="1">
                <a:solidFill>
                  <a:schemeClr val="tx1"/>
                </a:solidFill>
                <a:latin typeface="Times New Roman" panose="02020603050405020304" pitchFamily="18" charset="0"/>
                <a:cs typeface="Times New Roman" panose="02020603050405020304" pitchFamily="18" charset="0"/>
              </a:rPr>
              <a:t>     </a:t>
            </a:r>
            <a:r>
              <a:rPr lang="en-US" sz="1200" b="1">
                <a:solidFill>
                  <a:srgbClr val="7A3E9D"/>
                </a:solidFill>
                <a:latin typeface="Consolas" panose="020B0609020204030204" pitchFamily="49" charset="0"/>
                <a:ea typeface="DejaVu Sans"/>
                <a:cs typeface="DejaVu Sans"/>
              </a:rPr>
              <a:t>document</a:t>
            </a:r>
            <a:r>
              <a:rPr kumimoji="0" lang="en-US" sz="12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1200" b="1">
                <a:solidFill>
                  <a:srgbClr val="AA3731"/>
                </a:solidFill>
                <a:latin typeface="Consolas" panose="020B0609020204030204" pitchFamily="49" charset="0"/>
                <a:ea typeface="DejaVu Sans"/>
                <a:cs typeface="DejaVu Sans"/>
              </a:rPr>
              <a:t>write </a:t>
            </a:r>
            <a:r>
              <a:rPr lang="en-US" sz="1200">
                <a:solidFill>
                  <a:schemeClr val="tx1"/>
                </a:solidFill>
                <a:latin typeface="Times New Roman" panose="02020603050405020304" pitchFamily="18" charset="0"/>
                <a:cs typeface="Times New Roman" panose="02020603050405020304" pitchFamily="18" charset="0"/>
              </a:rPr>
              <a:t>("</a:t>
            </a:r>
            <a:r>
              <a:rPr lang="en-US" sz="1200" dirty="0" err="1">
                <a:solidFill>
                  <a:schemeClr val="tx1"/>
                </a:solidFill>
                <a:latin typeface="Times New Roman" panose="02020603050405020304" pitchFamily="18" charset="0"/>
                <a:cs typeface="Times New Roman" panose="02020603050405020304" pitchFamily="18" charset="0"/>
              </a:rPr>
              <a:t>Sedangkan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luasnya</a:t>
            </a:r>
            <a:r>
              <a:rPr lang="en-US" sz="1200" dirty="0">
                <a:solidFill>
                  <a:schemeClr val="tx1"/>
                </a:solidFill>
                <a:latin typeface="Times New Roman" panose="02020603050405020304" pitchFamily="18" charset="0"/>
                <a:cs typeface="Times New Roman" panose="02020603050405020304" pitchFamily="18" charset="0"/>
              </a:rPr>
              <a:t>  = " + </a:t>
            </a:r>
            <a:r>
              <a:rPr lang="en-US" sz="1200" dirty="0" err="1">
                <a:solidFill>
                  <a:schemeClr val="tx1"/>
                </a:solidFill>
                <a:latin typeface="Times New Roman" panose="02020603050405020304" pitchFamily="18" charset="0"/>
                <a:cs typeface="Times New Roman" panose="02020603050405020304" pitchFamily="18" charset="0"/>
              </a:rPr>
              <a:t>luas</a:t>
            </a:r>
            <a:r>
              <a:rPr lang="en-US" sz="1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687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15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30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1"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menguji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memperbaiki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(debug),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memelihara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3" tooltip="Komputer">
                  <a:extLst>
                    <a:ext uri="{A12FA001-AC4F-418D-AE19-62706E023703}">
                      <ahyp:hlinkClr xmlns:ahyp="http://schemas.microsoft.com/office/drawing/2018/hyperlinkcolor" val="tx"/>
                    </a:ext>
                  </a:extLst>
                </a:hlinkClick>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Tujuan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perhitungan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pekerjaan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keinginan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diperlukan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keterampilan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algoritmea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5" tooltip="Logika">
                  <a:extLst>
                    <a:ext uri="{A12FA001-AC4F-418D-AE19-62706E023703}">
                      <ahyp:hlinkClr xmlns:ahyp="http://schemas.microsoft.com/office/drawing/2018/hyperlinkcolor" val="tx"/>
                    </a:ext>
                  </a:extLst>
                </a:hlinkClick>
              </a:rPr>
              <a:t>logika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pada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kasus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pengetahuan-pengetahuan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6" tooltip="Matematika">
                  <a:extLst>
                    <a:ext uri="{A12FA001-AC4F-418D-AE19-62706E023703}">
                      <ahyp:hlinkClr xmlns:ahyp="http://schemas.microsoft.com/office/drawing/2018/hyperlinkcolor" val="tx"/>
                    </a:ext>
                  </a:extLst>
                </a:hlinkClick>
              </a:rPr>
              <a:t>matematika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7" tooltip="Algoritme">
                  <a:extLst>
                    <a:ext uri="{A12FA001-AC4F-418D-AE19-62706E023703}">
                      <ahyp:hlinkClr xmlns:ahyp="http://schemas.microsoft.com/office/drawing/2018/hyperlinkcolor" val="tx"/>
                    </a:ext>
                  </a:extLst>
                </a:hlinkClick>
              </a:rPr>
              <a:t>algoritme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pula. Gaya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paradigma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55621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581468ef_0_1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581468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561909d9_0_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561909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fc3ebe095_0_6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fc3ebe09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Kode diakhiri titik koma di JS adalah opsional, artinya boleh dilakukan boleh tidak. Interpreternya (baik browser maupun node.js) akan tetap menjalankan kode tersebut. Biasanya titik koma tetap dituliskan untuk kerapihan kode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Konstanta termasuk variabel juga. Selama kita tahu bahwa variabelnya tidak akan berubah, sebaiknya menggunakan const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Keyword const diperkenalkan pada ES6 (2015) :</a:t>
            </a:r>
            <a:endParaRPr/>
          </a:p>
          <a:p>
            <a:pPr marL="457200" lvl="0" indent="-298450" algn="l" rtl="0">
              <a:spcBef>
                <a:spcPts val="0"/>
              </a:spcBef>
              <a:spcAft>
                <a:spcPts val="0"/>
              </a:spcAft>
              <a:buSzPts val="1100"/>
              <a:buChar char="●"/>
            </a:pPr>
            <a:r>
              <a:rPr lang="en"/>
              <a:t>Variables defined with const cannot be Redeclared.</a:t>
            </a:r>
            <a:endParaRPr/>
          </a:p>
          <a:p>
            <a:pPr marL="457200" lvl="0" indent="-298450" algn="l" rtl="0">
              <a:spcBef>
                <a:spcPts val="0"/>
              </a:spcBef>
              <a:spcAft>
                <a:spcPts val="0"/>
              </a:spcAft>
              <a:buSzPts val="1100"/>
              <a:buChar char="●"/>
            </a:pPr>
            <a:r>
              <a:rPr lang="en"/>
              <a:t>Variables defined with const cannot be Reassigned.</a:t>
            </a:r>
            <a:endParaRPr/>
          </a:p>
          <a:p>
            <a:pPr marL="457200" lvl="0" indent="-298450" algn="l" rtl="0">
              <a:spcBef>
                <a:spcPts val="0"/>
              </a:spcBef>
              <a:spcAft>
                <a:spcPts val="0"/>
              </a:spcAft>
              <a:buSzPts val="1100"/>
              <a:buChar char="●"/>
            </a:pPr>
            <a:r>
              <a:rPr lang="en"/>
              <a:t>Variables defined with const have Block Scope.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Const bukan tidak dapat diubah nilainya, tetapi nilai referensinya yang konstan. Contohnya pada saat mendeklarasi array</a:t>
            </a:r>
            <a:endParaRPr/>
          </a:p>
          <a:p>
            <a:pPr marL="0" lvl="0" indent="0" algn="l" rtl="0">
              <a:spcBef>
                <a:spcPts val="0"/>
              </a:spcBef>
              <a:spcAft>
                <a:spcPts val="0"/>
              </a:spcAft>
              <a:buClr>
                <a:schemeClr val="dk1"/>
              </a:buClr>
              <a:buSzPts val="1100"/>
              <a:buFont typeface="Arial"/>
              <a:buNone/>
            </a:pPr>
            <a:r>
              <a:rPr lang="en">
                <a:solidFill>
                  <a:srgbClr val="0000CD"/>
                </a:solidFill>
              </a:rPr>
              <a:t>const</a:t>
            </a:r>
            <a:r>
              <a:rPr lang="en">
                <a:solidFill>
                  <a:schemeClr val="dk1"/>
                </a:solidFill>
              </a:rPr>
              <a:t> cars = [</a:t>
            </a:r>
            <a:r>
              <a:rPr lang="en">
                <a:solidFill>
                  <a:srgbClr val="A52A2A"/>
                </a:solidFill>
              </a:rPr>
              <a:t>"Saab"</a:t>
            </a:r>
            <a:r>
              <a:rPr lang="en">
                <a:solidFill>
                  <a:schemeClr val="dk1"/>
                </a:solidFill>
              </a:rPr>
              <a:t>, </a:t>
            </a:r>
            <a:r>
              <a:rPr lang="en">
                <a:solidFill>
                  <a:srgbClr val="A52A2A"/>
                </a:solidFill>
              </a:rPr>
              <a:t>"Volvo"</a:t>
            </a:r>
            <a:r>
              <a:rPr lang="en">
                <a:solidFill>
                  <a:schemeClr val="dk1"/>
                </a:solidFill>
              </a:rPr>
              <a:t>, </a:t>
            </a:r>
            <a:r>
              <a:rPr lang="en">
                <a:solidFill>
                  <a:srgbClr val="A52A2A"/>
                </a:solidFill>
              </a:rPr>
              <a:t>"BMW"</a:t>
            </a: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cars[</a:t>
            </a:r>
            <a:r>
              <a:rPr lang="en">
                <a:solidFill>
                  <a:srgbClr val="FF0000"/>
                </a:solidFill>
              </a:rPr>
              <a:t>0</a:t>
            </a:r>
            <a:r>
              <a:rPr lang="en">
                <a:solidFill>
                  <a:schemeClr val="dk1"/>
                </a:solidFill>
              </a:rPr>
              <a:t>] = </a:t>
            </a:r>
            <a:r>
              <a:rPr lang="en">
                <a:solidFill>
                  <a:srgbClr val="A52A2A"/>
                </a:solidFill>
              </a:rPr>
              <a:t>"Toyota"</a:t>
            </a:r>
            <a:r>
              <a:rPr lang="en">
                <a:solidFill>
                  <a:schemeClr val="dk1"/>
                </a:solidFill>
              </a:rPr>
              <a:t>; // bisa dilakukan, nilainya dapat berubah</a:t>
            </a:r>
            <a:endParaRPr>
              <a:solidFill>
                <a:schemeClr val="dk1"/>
              </a:solidFill>
            </a:endParaRPr>
          </a:p>
          <a:p>
            <a:pPr marL="0" lvl="0" indent="0" algn="l" rtl="0">
              <a:spcBef>
                <a:spcPts val="0"/>
              </a:spcBef>
              <a:spcAft>
                <a:spcPts val="0"/>
              </a:spcAft>
              <a:buNone/>
            </a:pPr>
            <a:r>
              <a:rPr lang="en">
                <a:solidFill>
                  <a:schemeClr val="dk1"/>
                </a:solidFill>
              </a:rPr>
              <a:t>cars = [</a:t>
            </a:r>
            <a:r>
              <a:rPr lang="en">
                <a:solidFill>
                  <a:srgbClr val="A52A2A"/>
                </a:solidFill>
              </a:rPr>
              <a:t>"Toyota"</a:t>
            </a:r>
            <a:r>
              <a:rPr lang="en">
                <a:solidFill>
                  <a:schemeClr val="dk1"/>
                </a:solidFill>
              </a:rPr>
              <a:t>, </a:t>
            </a:r>
            <a:r>
              <a:rPr lang="en">
                <a:solidFill>
                  <a:srgbClr val="A52A2A"/>
                </a:solidFill>
              </a:rPr>
              <a:t>"Volvo"</a:t>
            </a:r>
            <a:r>
              <a:rPr lang="en">
                <a:solidFill>
                  <a:schemeClr val="dk1"/>
                </a:solidFill>
              </a:rPr>
              <a:t>, </a:t>
            </a:r>
            <a:r>
              <a:rPr lang="en">
                <a:solidFill>
                  <a:srgbClr val="A52A2A"/>
                </a:solidFill>
              </a:rPr>
              <a:t>"Audi"</a:t>
            </a:r>
            <a:r>
              <a:rPr lang="en">
                <a:solidFill>
                  <a:schemeClr val="dk1"/>
                </a:solidFill>
              </a:rPr>
              <a:t>];	</a:t>
            </a:r>
            <a:r>
              <a:rPr lang="en">
                <a:solidFill>
                  <a:srgbClr val="008000"/>
                </a:solidFill>
              </a:rPr>
              <a:t>// error, karena nilai referensinya diganti ke objek lain (array baru). Sedangkan const tidak dapat direassign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10255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pic>
        <p:nvPicPr>
          <p:cNvPr id="4" name="Picture 3"/>
          <p:cNvPicPr/>
          <p:nvPr/>
        </p:nvPicPr>
        <p:blipFill>
          <a:blip r:embed="rId15"/>
          <a:stretch/>
        </p:blipFill>
        <p:spPr>
          <a:xfrm>
            <a:off x="4502880" y="6898320"/>
            <a:ext cx="2646720" cy="672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6"/>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package" Target="../embeddings/Microsoft_Word_Document1.docx"/><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package" Target="../embeddings/Microsoft_Word_Document3.docx"/><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665027"/>
            <a:ext cx="10798560" cy="1793316"/>
          </a:xfrm>
          <a:prstGeom prst="rect">
            <a:avLst/>
          </a:prstGeom>
          <a:noFill/>
          <a:ln>
            <a:noFill/>
          </a:ln>
        </p:spPr>
        <p:txBody>
          <a:bodyPr lIns="0" tIns="0" rIns="0" bIns="0" anchor="b">
            <a:normAutofit lnSpcReduction="10000"/>
          </a:bodyPr>
          <a:lstStyle/>
          <a:p>
            <a:pPr algn="ctr"/>
            <a:r>
              <a:rPr lang="en-US" sz="6000" b="1" strike="noStrike" spc="-1">
                <a:solidFill>
                  <a:srgbClr val="0066B3"/>
                </a:solidFill>
                <a:latin typeface="Arial" panose="020B0604020202020204" pitchFamily="34" charset="0"/>
                <a:cs typeface="Arial" panose="020B0604020202020204" pitchFamily="34" charset="0"/>
              </a:rPr>
              <a:t>1. Operator, Variabe</a:t>
            </a:r>
            <a:r>
              <a:rPr lang="en-US" sz="6000" b="1" spc="-1">
                <a:solidFill>
                  <a:srgbClr val="0066B3"/>
                </a:solidFill>
                <a:latin typeface="Arial" panose="020B0604020202020204" pitchFamily="34" charset="0"/>
                <a:cs typeface="Arial" panose="020B0604020202020204" pitchFamily="34" charset="0"/>
              </a:rPr>
              <a:t>l dan Tipe Data</a:t>
            </a:r>
            <a:endParaRPr lang="en-US" sz="60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237126"/>
            <a:ext cx="5995850" cy="1315045"/>
          </a:xfrm>
          <a:prstGeom prst="rect">
            <a:avLst/>
          </a:prstGeom>
          <a:noFill/>
        </p:spPr>
        <p:txBody>
          <a:bodyPr wrap="square">
            <a:spAutoFit/>
          </a:bodyPr>
          <a:lstStyle/>
          <a:p>
            <a:pPr algn="ctr"/>
            <a:r>
              <a:rPr lang="en-US" sz="4400">
                <a:solidFill>
                  <a:schemeClr val="bg1"/>
                </a:solidFill>
              </a:rPr>
              <a:t>Pemrograman JavaScript</a:t>
            </a:r>
            <a:endParaRPr lang="id-ID" sz="4400" b="0" strike="noStrike" spc="-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451905" y="1591057"/>
            <a:ext cx="11094514" cy="5567248"/>
          </a:xfrm>
          <a:prstGeom prst="rect">
            <a:avLst/>
          </a:prstGeom>
        </p:spPr>
        <p:txBody>
          <a:bodyPr spcFirstLastPara="1" wrap="square" lIns="0" tIns="0" rIns="0" bIns="0" anchor="t" anchorCtr="0">
            <a:normAutofit/>
          </a:bodyPr>
          <a:lstStyle/>
          <a:p>
            <a:pPr marL="0" indent="0"/>
            <a:r>
              <a:rPr lang="en" sz="2624"/>
              <a:t>Untuk mendeklarasikan variabel, bisa digunakan let atau var. Perbedaan antara keduanya dapat dilihat pada tabel</a:t>
            </a:r>
            <a:endParaRPr sz="2624"/>
          </a:p>
          <a:p>
            <a:pPr marL="0" indent="0"/>
            <a:endParaRPr sz="2624"/>
          </a:p>
          <a:p>
            <a:pPr marL="0" indent="0"/>
            <a:endParaRPr sz="2624"/>
          </a:p>
          <a:p>
            <a:pPr marL="0" indent="0"/>
            <a:endParaRPr sz="2624"/>
          </a:p>
          <a:p>
            <a:pPr marL="0" indent="0"/>
            <a:endParaRPr sz="2624"/>
          </a:p>
          <a:p>
            <a:pPr marL="0" indent="0"/>
            <a:endParaRPr sz="2624"/>
          </a:p>
          <a:p>
            <a:pPr marL="0" indent="0"/>
            <a:endParaRPr sz="2624"/>
          </a:p>
          <a:p>
            <a:pPr marL="0" indent="0"/>
            <a:endParaRPr sz="2624"/>
          </a:p>
          <a:p>
            <a:pPr marL="0" indent="0"/>
            <a:endParaRPr lang="en-US" sz="2624"/>
          </a:p>
          <a:p>
            <a:pPr marL="0" indent="0"/>
            <a:endParaRPr lang="en-US" sz="2624"/>
          </a:p>
          <a:p>
            <a:pPr marL="0" indent="0"/>
            <a:endParaRPr lang="en-US" sz="2624"/>
          </a:p>
          <a:p>
            <a:pPr marL="0" indent="0"/>
            <a:endParaRPr sz="2624"/>
          </a:p>
          <a:p>
            <a:pPr marL="0" indent="0"/>
            <a:r>
              <a:rPr lang="en" sz="2624"/>
              <a:t>Bisa dideklarasi beberapa variabel sekaligus dalam satu statement</a:t>
            </a:r>
            <a:br>
              <a:rPr lang="en" sz="2624"/>
            </a:br>
            <a:r>
              <a:rPr lang="en" sz="2624"/>
              <a:t>let x=5, y=10, z=15;</a:t>
            </a:r>
            <a:endParaRPr sz="2624"/>
          </a:p>
        </p:txBody>
      </p:sp>
      <p:sp>
        <p:nvSpPr>
          <p:cNvPr id="455" name="Google Shape;455;p61"/>
          <p:cNvSpPr txBox="1">
            <a:spLocks noGrp="1"/>
          </p:cNvSpPr>
          <p:nvPr>
            <p:ph type="title"/>
          </p:nvPr>
        </p:nvSpPr>
        <p:spPr>
          <a:xfrm>
            <a:off x="408997" y="401371"/>
            <a:ext cx="11180329" cy="751470"/>
          </a:xfrm>
          <a:prstGeom prst="rect">
            <a:avLst/>
          </a:prstGeom>
        </p:spPr>
        <p:txBody>
          <a:bodyPr spcFirstLastPara="1" wrap="square" lIns="0" tIns="0" rIns="0" bIns="0" anchor="ctr" anchorCtr="0">
            <a:normAutofit/>
          </a:bodyPr>
          <a:lstStyle/>
          <a:p>
            <a:r>
              <a:rPr lang="en" sz="3937" b="1">
                <a:solidFill>
                  <a:schemeClr val="bg1"/>
                </a:solidFill>
              </a:rPr>
              <a:t>Deklarasi Variabel</a:t>
            </a:r>
            <a:endParaRPr sz="3937" b="1">
              <a:solidFill>
                <a:schemeClr val="bg1"/>
              </a:solidFill>
            </a:endParaRPr>
          </a:p>
        </p:txBody>
      </p:sp>
      <p:graphicFrame>
        <p:nvGraphicFramePr>
          <p:cNvPr id="456" name="Google Shape;456;p61"/>
          <p:cNvGraphicFramePr/>
          <p:nvPr>
            <p:extLst>
              <p:ext uri="{D42A27DB-BD31-4B8C-83A1-F6EECF244321}">
                <p14:modId xmlns:p14="http://schemas.microsoft.com/office/powerpoint/2010/main" val="739680356"/>
              </p:ext>
            </p:extLst>
          </p:nvPr>
        </p:nvGraphicFramePr>
        <p:xfrm>
          <a:off x="1377841" y="2448586"/>
          <a:ext cx="9498674" cy="3520032"/>
        </p:xfrm>
        <a:graphic>
          <a:graphicData uri="http://schemas.openxmlformats.org/drawingml/2006/table">
            <a:tbl>
              <a:tblPr>
                <a:noFill/>
              </a:tblPr>
              <a:tblGrid>
                <a:gridCol w="736544">
                  <a:extLst>
                    <a:ext uri="{9D8B030D-6E8A-4147-A177-3AD203B41FA5}">
                      <a16:colId xmlns:a16="http://schemas.microsoft.com/office/drawing/2014/main" val="20000"/>
                    </a:ext>
                  </a:extLst>
                </a:gridCol>
                <a:gridCol w="4307470">
                  <a:extLst>
                    <a:ext uri="{9D8B030D-6E8A-4147-A177-3AD203B41FA5}">
                      <a16:colId xmlns:a16="http://schemas.microsoft.com/office/drawing/2014/main" val="20001"/>
                    </a:ext>
                  </a:extLst>
                </a:gridCol>
                <a:gridCol w="4454660">
                  <a:extLst>
                    <a:ext uri="{9D8B030D-6E8A-4147-A177-3AD203B41FA5}">
                      <a16:colId xmlns:a16="http://schemas.microsoft.com/office/drawing/2014/main" val="20002"/>
                    </a:ext>
                  </a:extLst>
                </a:gridCol>
              </a:tblGrid>
              <a:tr h="599877">
                <a:tc>
                  <a:txBody>
                    <a:bodyPr/>
                    <a:lstStyle/>
                    <a:p>
                      <a:pPr marL="0" lvl="0" indent="0" algn="l" rtl="0">
                        <a:spcBef>
                          <a:spcPts val="0"/>
                        </a:spcBef>
                        <a:spcAft>
                          <a:spcPts val="0"/>
                        </a:spcAft>
                        <a:buNone/>
                      </a:pPr>
                      <a:r>
                        <a:rPr lang="en" sz="2400"/>
                        <a:t>No</a:t>
                      </a:r>
                      <a:endParaRPr sz="2400"/>
                    </a:p>
                  </a:txBody>
                  <a:tcPr marL="119964" marR="119964" marT="119964" marB="119964"/>
                </a:tc>
                <a:tc>
                  <a:txBody>
                    <a:bodyPr/>
                    <a:lstStyle/>
                    <a:p>
                      <a:pPr marL="0" lvl="0" indent="0" algn="l" rtl="0">
                        <a:spcBef>
                          <a:spcPts val="0"/>
                        </a:spcBef>
                        <a:spcAft>
                          <a:spcPts val="0"/>
                        </a:spcAft>
                        <a:buNone/>
                      </a:pPr>
                      <a:r>
                        <a:rPr lang="en" sz="2400"/>
                        <a:t>var</a:t>
                      </a:r>
                      <a:endParaRPr sz="2400"/>
                    </a:p>
                  </a:txBody>
                  <a:tcPr marL="119964" marR="119964" marT="119964" marB="119964"/>
                </a:tc>
                <a:tc>
                  <a:txBody>
                    <a:bodyPr/>
                    <a:lstStyle/>
                    <a:p>
                      <a:pPr marL="0" lvl="0" indent="0" algn="l" rtl="0">
                        <a:spcBef>
                          <a:spcPts val="0"/>
                        </a:spcBef>
                        <a:spcAft>
                          <a:spcPts val="0"/>
                        </a:spcAft>
                        <a:buNone/>
                      </a:pPr>
                      <a:r>
                        <a:rPr lang="en" sz="2400"/>
                        <a:t>let</a:t>
                      </a:r>
                      <a:endParaRPr sz="2400"/>
                    </a:p>
                  </a:txBody>
                  <a:tcPr marL="119964" marR="119964" marT="119964" marB="119964"/>
                </a:tc>
                <a:extLst>
                  <a:ext uri="{0D108BD9-81ED-4DB2-BD59-A6C34878D82A}">
                    <a16:rowId xmlns:a16="http://schemas.microsoft.com/office/drawing/2014/main" val="10000"/>
                  </a:ext>
                </a:extLst>
              </a:tr>
              <a:tr h="1319776">
                <a:tc>
                  <a:txBody>
                    <a:bodyPr/>
                    <a:lstStyle/>
                    <a:p>
                      <a:pPr marL="0" lvl="0" indent="0" algn="l" rtl="0">
                        <a:spcBef>
                          <a:spcPts val="0"/>
                        </a:spcBef>
                        <a:spcAft>
                          <a:spcPts val="0"/>
                        </a:spcAft>
                        <a:buNone/>
                      </a:pPr>
                      <a:r>
                        <a:rPr lang="en" sz="2400"/>
                        <a:t>1</a:t>
                      </a:r>
                      <a:endParaRPr sz="2400"/>
                    </a:p>
                  </a:txBody>
                  <a:tcPr marL="119964" marR="119964" marT="119964" marB="119964"/>
                </a:tc>
                <a:tc>
                  <a:txBody>
                    <a:bodyPr/>
                    <a:lstStyle/>
                    <a:p>
                      <a:pPr marL="0" lvl="0" indent="0" algn="l" rtl="0">
                        <a:spcBef>
                          <a:spcPts val="0"/>
                        </a:spcBef>
                        <a:spcAft>
                          <a:spcPts val="0"/>
                        </a:spcAft>
                        <a:buNone/>
                      </a:pPr>
                      <a:r>
                        <a:rPr lang="en" sz="2400"/>
                        <a:t>Digunakan pada versi javascript yang lebih lama (tetap dapat digunakan)</a:t>
                      </a:r>
                      <a:endParaRPr sz="2400"/>
                    </a:p>
                  </a:txBody>
                  <a:tcPr marL="119964" marR="119964" marT="119964" marB="119964"/>
                </a:tc>
                <a:tc>
                  <a:txBody>
                    <a:bodyPr/>
                    <a:lstStyle/>
                    <a:p>
                      <a:pPr marL="0" lvl="0" indent="0" algn="l" rtl="0">
                        <a:spcBef>
                          <a:spcPts val="0"/>
                        </a:spcBef>
                        <a:spcAft>
                          <a:spcPts val="0"/>
                        </a:spcAft>
                        <a:buNone/>
                      </a:pPr>
                      <a:r>
                        <a:rPr lang="en" sz="2400"/>
                        <a:t>Cara baru untuk mendeklarasi variabel, diperkenalkan pada ES6 (2015)</a:t>
                      </a:r>
                      <a:endParaRPr sz="2400"/>
                    </a:p>
                  </a:txBody>
                  <a:tcPr marL="119964" marR="119964" marT="119964" marB="119964"/>
                </a:tc>
                <a:extLst>
                  <a:ext uri="{0D108BD9-81ED-4DB2-BD59-A6C34878D82A}">
                    <a16:rowId xmlns:a16="http://schemas.microsoft.com/office/drawing/2014/main" val="10001"/>
                  </a:ext>
                </a:extLst>
              </a:tr>
              <a:tr h="599877">
                <a:tc>
                  <a:txBody>
                    <a:bodyPr/>
                    <a:lstStyle/>
                    <a:p>
                      <a:pPr marL="0" lvl="0" indent="0" algn="l" rtl="0">
                        <a:spcBef>
                          <a:spcPts val="0"/>
                        </a:spcBef>
                        <a:spcAft>
                          <a:spcPts val="0"/>
                        </a:spcAft>
                        <a:buNone/>
                      </a:pPr>
                      <a:r>
                        <a:rPr lang="en" sz="2400"/>
                        <a:t>2</a:t>
                      </a:r>
                      <a:endParaRPr sz="2400"/>
                    </a:p>
                  </a:txBody>
                  <a:tcPr marL="119964" marR="119964" marT="119964" marB="119964"/>
                </a:tc>
                <a:tc>
                  <a:txBody>
                    <a:bodyPr/>
                    <a:lstStyle/>
                    <a:p>
                      <a:pPr marL="0" lvl="0" indent="0" algn="l" rtl="0">
                        <a:spcBef>
                          <a:spcPts val="0"/>
                        </a:spcBef>
                        <a:spcAft>
                          <a:spcPts val="0"/>
                        </a:spcAft>
                        <a:buNone/>
                      </a:pPr>
                      <a:r>
                        <a:rPr lang="en" sz="2400"/>
                        <a:t>Function scoped</a:t>
                      </a:r>
                      <a:endParaRPr sz="2400"/>
                    </a:p>
                  </a:txBody>
                  <a:tcPr marL="119964" marR="119964" marT="119964" marB="119964"/>
                </a:tc>
                <a:tc>
                  <a:txBody>
                    <a:bodyPr/>
                    <a:lstStyle/>
                    <a:p>
                      <a:pPr marL="0" lvl="0" indent="0" algn="l" rtl="0">
                        <a:spcBef>
                          <a:spcPts val="0"/>
                        </a:spcBef>
                        <a:spcAft>
                          <a:spcPts val="0"/>
                        </a:spcAft>
                        <a:buNone/>
                      </a:pPr>
                      <a:r>
                        <a:rPr lang="en" sz="2400"/>
                        <a:t>Block scoped</a:t>
                      </a:r>
                      <a:endParaRPr sz="2400"/>
                    </a:p>
                  </a:txBody>
                  <a:tcPr marL="119964" marR="119964" marT="119964" marB="119964"/>
                </a:tc>
                <a:extLst>
                  <a:ext uri="{0D108BD9-81ED-4DB2-BD59-A6C34878D82A}">
                    <a16:rowId xmlns:a16="http://schemas.microsoft.com/office/drawing/2014/main" val="10002"/>
                  </a:ext>
                </a:extLst>
              </a:tr>
              <a:tr h="959827">
                <a:tc>
                  <a:txBody>
                    <a:bodyPr/>
                    <a:lstStyle/>
                    <a:p>
                      <a:pPr marL="0" lvl="0" indent="0" algn="l" rtl="0">
                        <a:spcBef>
                          <a:spcPts val="0"/>
                        </a:spcBef>
                        <a:spcAft>
                          <a:spcPts val="0"/>
                        </a:spcAft>
                        <a:buNone/>
                      </a:pPr>
                      <a:r>
                        <a:rPr lang="en" sz="2400"/>
                        <a:t>3</a:t>
                      </a:r>
                      <a:endParaRPr sz="2400"/>
                    </a:p>
                  </a:txBody>
                  <a:tcPr marL="119964" marR="119964" marT="119964" marB="119964"/>
                </a:tc>
                <a:tc>
                  <a:txBody>
                    <a:bodyPr/>
                    <a:lstStyle/>
                    <a:p>
                      <a:pPr marL="0" lvl="0" indent="0" algn="l" rtl="0">
                        <a:spcBef>
                          <a:spcPts val="0"/>
                        </a:spcBef>
                        <a:spcAft>
                          <a:spcPts val="0"/>
                        </a:spcAft>
                        <a:buNone/>
                      </a:pPr>
                      <a:r>
                        <a:rPr lang="en" sz="2400"/>
                        <a:t>Contoh penggunaan : </a:t>
                      </a:r>
                      <a:endParaRPr sz="2400"/>
                    </a:p>
                    <a:p>
                      <a:pPr marL="0" lvl="0" indent="0" algn="l" rtl="0">
                        <a:spcBef>
                          <a:spcPts val="0"/>
                        </a:spcBef>
                        <a:spcAft>
                          <a:spcPts val="0"/>
                        </a:spcAft>
                        <a:buNone/>
                      </a:pPr>
                      <a:r>
                        <a:rPr lang="en" sz="2400"/>
                        <a:t>var x = 10;</a:t>
                      </a:r>
                      <a:endParaRPr sz="2400"/>
                    </a:p>
                  </a:txBody>
                  <a:tcPr marL="119964" marR="119964" marT="119964" marB="119964"/>
                </a:tc>
                <a:tc>
                  <a:txBody>
                    <a:bodyPr/>
                    <a:lstStyle/>
                    <a:p>
                      <a:pPr marL="0" lvl="0" indent="0" algn="l" rtl="0">
                        <a:spcBef>
                          <a:spcPts val="0"/>
                        </a:spcBef>
                        <a:spcAft>
                          <a:spcPts val="0"/>
                        </a:spcAft>
                        <a:buNone/>
                      </a:pPr>
                      <a:r>
                        <a:rPr lang="en" sz="2400">
                          <a:solidFill>
                            <a:schemeClr val="dk1"/>
                          </a:solidFill>
                        </a:rPr>
                        <a:t>Contoh penggunaan : </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let x = 10;</a:t>
                      </a:r>
                      <a:endParaRPr sz="2400">
                        <a:solidFill>
                          <a:schemeClr val="dk1"/>
                        </a:solidFill>
                      </a:endParaRPr>
                    </a:p>
                  </a:txBody>
                  <a:tcPr marL="119964" marR="119964" marT="119964" marB="119964"/>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indent="-466618">
              <a:lnSpc>
                <a:spcPct val="100000"/>
              </a:lnSpc>
              <a:spcBef>
                <a:spcPts val="1312"/>
              </a:spcBef>
              <a:buClr>
                <a:schemeClr val="dk1"/>
              </a:buClr>
              <a:buSzPts val="2000"/>
              <a:buAutoNum type="arabicPeriod"/>
            </a:pPr>
            <a:r>
              <a:rPr lang="en" sz="2624">
                <a:solidFill>
                  <a:schemeClr val="dk1"/>
                </a:solidFill>
              </a:rPr>
              <a:t>Variabel harus dimulai dari huruf, garis bawah/underscore ( _ ), atau tanda dolar ( $ )</a:t>
            </a:r>
            <a:br>
              <a:rPr lang="en" sz="2624">
                <a:solidFill>
                  <a:schemeClr val="dk1"/>
                </a:solidFill>
              </a:rPr>
            </a:br>
            <a:r>
              <a:rPr lang="en" sz="2624" b="1">
                <a:solidFill>
                  <a:schemeClr val="dk1"/>
                </a:solidFill>
              </a:rPr>
              <a:t>let a; </a:t>
            </a:r>
            <a:r>
              <a:rPr lang="en" sz="2624">
                <a:solidFill>
                  <a:schemeClr val="dk1"/>
                </a:solidFill>
              </a:rPr>
              <a:t>, </a:t>
            </a:r>
            <a:r>
              <a:rPr lang="en" sz="2624" b="1">
                <a:solidFill>
                  <a:schemeClr val="dk1"/>
                </a:solidFill>
              </a:rPr>
              <a:t>let _a; </a:t>
            </a:r>
            <a:r>
              <a:rPr lang="en" sz="2624">
                <a:solidFill>
                  <a:schemeClr val="dk1"/>
                </a:solidFill>
              </a:rPr>
              <a:t>, dan </a:t>
            </a:r>
            <a:r>
              <a:rPr lang="en" sz="2624" b="1">
                <a:solidFill>
                  <a:schemeClr val="dk1"/>
                </a:solidFill>
              </a:rPr>
              <a:t>let $a;</a:t>
            </a:r>
            <a:r>
              <a:rPr lang="en" sz="2624">
                <a:solidFill>
                  <a:schemeClr val="dk1"/>
                </a:solidFill>
              </a:rPr>
              <a:t> adalah variabel yang valid</a:t>
            </a:r>
            <a:endParaRPr sz="2624">
              <a:solidFill>
                <a:schemeClr val="dk1"/>
              </a:solidFill>
            </a:endParaRPr>
          </a:p>
          <a:p>
            <a:pPr indent="-466618">
              <a:lnSpc>
                <a:spcPct val="100000"/>
              </a:lnSpc>
              <a:spcBef>
                <a:spcPts val="1312"/>
              </a:spcBef>
              <a:buClr>
                <a:schemeClr val="dk1"/>
              </a:buClr>
              <a:buSzPts val="2000"/>
              <a:buAutoNum type="arabicPeriod"/>
            </a:pPr>
            <a:r>
              <a:rPr lang="en" sz="2624">
                <a:solidFill>
                  <a:schemeClr val="dk1"/>
                </a:solidFill>
              </a:rPr>
              <a:t>Variabel tidak boleh diawali angka</a:t>
            </a:r>
            <a:br>
              <a:rPr lang="en" sz="2624">
                <a:solidFill>
                  <a:schemeClr val="dk1"/>
                </a:solidFill>
              </a:rPr>
            </a:br>
            <a:r>
              <a:rPr lang="en" sz="2624" b="1">
                <a:solidFill>
                  <a:schemeClr val="dk1"/>
                </a:solidFill>
              </a:rPr>
              <a:t>let 1a;</a:t>
            </a:r>
            <a:r>
              <a:rPr lang="en" sz="2624">
                <a:solidFill>
                  <a:schemeClr val="dk1"/>
                </a:solidFill>
              </a:rPr>
              <a:t> akan memberikan error karena nama variabel diawali angka</a:t>
            </a:r>
            <a:endParaRPr sz="2624">
              <a:solidFill>
                <a:schemeClr val="dk1"/>
              </a:solidFill>
            </a:endParaRPr>
          </a:p>
          <a:p>
            <a:pPr indent="-466618">
              <a:lnSpc>
                <a:spcPct val="100000"/>
              </a:lnSpc>
              <a:spcBef>
                <a:spcPts val="1312"/>
              </a:spcBef>
              <a:buClr>
                <a:schemeClr val="dk1"/>
              </a:buClr>
              <a:buSzPts val="2000"/>
              <a:buAutoNum type="arabicPeriod"/>
            </a:pPr>
            <a:r>
              <a:rPr lang="en" sz="2624">
                <a:solidFill>
                  <a:schemeClr val="dk1"/>
                </a:solidFill>
              </a:rPr>
              <a:t>Case sensitive</a:t>
            </a:r>
            <a:br>
              <a:rPr lang="en" sz="2624">
                <a:solidFill>
                  <a:schemeClr val="dk1"/>
                </a:solidFill>
              </a:rPr>
            </a:br>
            <a:r>
              <a:rPr lang="en" sz="2624">
                <a:solidFill>
                  <a:schemeClr val="dk1"/>
                </a:solidFill>
              </a:rPr>
              <a:t>Variabel a dan A akan dianggap 2 variabel berbeda</a:t>
            </a:r>
            <a:endParaRPr sz="2624">
              <a:solidFill>
                <a:schemeClr val="dk1"/>
              </a:solidFill>
            </a:endParaRPr>
          </a:p>
          <a:p>
            <a:pPr indent="-466618">
              <a:lnSpc>
                <a:spcPct val="100000"/>
              </a:lnSpc>
              <a:spcBef>
                <a:spcPts val="1312"/>
              </a:spcBef>
              <a:spcAft>
                <a:spcPts val="1312"/>
              </a:spcAft>
              <a:buClr>
                <a:schemeClr val="dk1"/>
              </a:buClr>
              <a:buSzPts val="2000"/>
              <a:buAutoNum type="arabicPeriod"/>
            </a:pPr>
            <a:r>
              <a:rPr lang="en" sz="2624">
                <a:solidFill>
                  <a:schemeClr val="dk1"/>
                </a:solidFill>
              </a:rPr>
              <a:t>Keyword tidak dapat digunakan sebagai nama variabel</a:t>
            </a:r>
            <a:endParaRPr sz="2624">
              <a:solidFill>
                <a:schemeClr val="dk1"/>
              </a:solidFill>
            </a:endParaRPr>
          </a:p>
        </p:txBody>
      </p:sp>
      <p:sp>
        <p:nvSpPr>
          <p:cNvPr id="462" name="Google Shape;462;p62"/>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Aturan Penamaan Variabel</a:t>
            </a:r>
            <a:endParaRPr sz="3937" b="1">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Syntax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A4128DD6-9C47-4491-9D42-6CA7B507AF88}"/>
              </a:ext>
            </a:extLst>
          </p:cNvPr>
          <p:cNvPicPr>
            <a:picLocks noChangeAspect="1"/>
          </p:cNvPicPr>
          <p:nvPr/>
        </p:nvPicPr>
        <p:blipFill>
          <a:blip r:embed="rId4"/>
          <a:stretch>
            <a:fillRect/>
          </a:stretch>
        </p:blipFill>
        <p:spPr>
          <a:xfrm>
            <a:off x="1543575" y="2354338"/>
            <a:ext cx="8911174" cy="4067563"/>
          </a:xfrm>
          <a:prstGeom prst="rect">
            <a:avLst/>
          </a:prstGeom>
          <a:ln w="6350">
            <a:solidFill>
              <a:schemeClr val="tx1"/>
            </a:solidFill>
          </a:ln>
        </p:spPr>
      </p:pic>
    </p:spTree>
    <p:extLst>
      <p:ext uri="{BB962C8B-B14F-4D97-AF65-F5344CB8AC3E}">
        <p14:creationId xmlns:p14="http://schemas.microsoft.com/office/powerpoint/2010/main" val="90279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Aritmatika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4" name="Object 3">
            <a:extLst>
              <a:ext uri="{FF2B5EF4-FFF2-40B4-BE49-F238E27FC236}">
                <a16:creationId xmlns:a16="http://schemas.microsoft.com/office/drawing/2014/main" id="{7CD0B7E9-4BEA-4380-82C4-9F975C3BA655}"/>
              </a:ext>
            </a:extLst>
          </p:cNvPr>
          <p:cNvGraphicFramePr>
            <a:graphicFrameLocks noChangeAspect="1"/>
          </p:cNvGraphicFramePr>
          <p:nvPr/>
        </p:nvGraphicFramePr>
        <p:xfrm>
          <a:off x="244509" y="2653992"/>
          <a:ext cx="11509306" cy="3666819"/>
        </p:xfrm>
        <a:graphic>
          <a:graphicData uri="http://schemas.openxmlformats.org/presentationml/2006/ole">
            <mc:AlternateContent xmlns:mc="http://schemas.openxmlformats.org/markup-compatibility/2006">
              <mc:Choice xmlns:v="urn:schemas-microsoft-com:vml" Requires="v">
                <p:oleObj spid="_x0000_s1032" name="Document" r:id="rId5" imgW="5924809" imgH="1887120" progId="Word.Document.12">
                  <p:embed/>
                </p:oleObj>
              </mc:Choice>
              <mc:Fallback>
                <p:oleObj name="Document" r:id="rId5" imgW="5924809" imgH="1887120" progId="Word.Document.12">
                  <p:embed/>
                  <p:pic>
                    <p:nvPicPr>
                      <p:cNvPr id="4" name="Object 3">
                        <a:extLst>
                          <a:ext uri="{FF2B5EF4-FFF2-40B4-BE49-F238E27FC236}">
                            <a16:creationId xmlns:a16="http://schemas.microsoft.com/office/drawing/2014/main" id="{7CD0B7E9-4BEA-4380-82C4-9F975C3BA655}"/>
                          </a:ext>
                        </a:extLst>
                      </p:cNvPr>
                      <p:cNvPicPr/>
                      <p:nvPr/>
                    </p:nvPicPr>
                    <p:blipFill>
                      <a:blip r:embed="rId6"/>
                      <a:stretch>
                        <a:fillRect/>
                      </a:stretch>
                    </p:blipFill>
                    <p:spPr>
                      <a:xfrm>
                        <a:off x="244509" y="2653992"/>
                        <a:ext cx="11509306" cy="3666819"/>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160169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Pembanding</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Object 1">
            <a:extLst>
              <a:ext uri="{FF2B5EF4-FFF2-40B4-BE49-F238E27FC236}">
                <a16:creationId xmlns:a16="http://schemas.microsoft.com/office/drawing/2014/main" id="{BA73858B-F4ED-45BE-9BB9-2620D66F69B3}"/>
              </a:ext>
            </a:extLst>
          </p:cNvPr>
          <p:cNvGraphicFramePr>
            <a:graphicFrameLocks noChangeAspect="1"/>
          </p:cNvGraphicFramePr>
          <p:nvPr/>
        </p:nvGraphicFramePr>
        <p:xfrm>
          <a:off x="655787" y="2524938"/>
          <a:ext cx="10686749" cy="3719744"/>
        </p:xfrm>
        <a:graphic>
          <a:graphicData uri="http://schemas.openxmlformats.org/presentationml/2006/ole">
            <mc:AlternateContent xmlns:mc="http://schemas.openxmlformats.org/markup-compatibility/2006">
              <mc:Choice xmlns:v="urn:schemas-microsoft-com:vml" Requires="v">
                <p:oleObj spid="_x0000_s2056" name="Document" r:id="rId5" imgW="5924809" imgH="2062440" progId="Word.Document.12">
                  <p:embed/>
                </p:oleObj>
              </mc:Choice>
              <mc:Fallback>
                <p:oleObj name="Document" r:id="rId5" imgW="5924809" imgH="2062440" progId="Word.Document.12">
                  <p:embed/>
                  <p:pic>
                    <p:nvPicPr>
                      <p:cNvPr id="2" name="Object 1">
                        <a:extLst>
                          <a:ext uri="{FF2B5EF4-FFF2-40B4-BE49-F238E27FC236}">
                            <a16:creationId xmlns:a16="http://schemas.microsoft.com/office/drawing/2014/main" id="{BA73858B-F4ED-45BE-9BB9-2620D66F69B3}"/>
                          </a:ext>
                        </a:extLst>
                      </p:cNvPr>
                      <p:cNvPicPr/>
                      <p:nvPr/>
                    </p:nvPicPr>
                    <p:blipFill>
                      <a:blip r:embed="rId6"/>
                      <a:stretch>
                        <a:fillRect/>
                      </a:stretch>
                    </p:blipFill>
                    <p:spPr>
                      <a:xfrm>
                        <a:off x="655787" y="2524938"/>
                        <a:ext cx="10686749" cy="3719744"/>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310667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Pemberi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Nilai (Assignment)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3" name="Object 2">
            <a:extLst>
              <a:ext uri="{FF2B5EF4-FFF2-40B4-BE49-F238E27FC236}">
                <a16:creationId xmlns:a16="http://schemas.microsoft.com/office/drawing/2014/main" id="{B09375FA-714F-4B26-A9EE-50E33FEBEA4E}"/>
              </a:ext>
            </a:extLst>
          </p:cNvPr>
          <p:cNvGraphicFramePr>
            <a:graphicFrameLocks noChangeAspect="1"/>
          </p:cNvGraphicFramePr>
          <p:nvPr/>
        </p:nvGraphicFramePr>
        <p:xfrm>
          <a:off x="362432" y="2606890"/>
          <a:ext cx="11273460" cy="3189918"/>
        </p:xfrm>
        <a:graphic>
          <a:graphicData uri="http://schemas.openxmlformats.org/presentationml/2006/ole">
            <mc:AlternateContent xmlns:mc="http://schemas.openxmlformats.org/markup-compatibility/2006">
              <mc:Choice xmlns:v="urn:schemas-microsoft-com:vml" Requires="v">
                <p:oleObj spid="_x0000_s3080" name="Document" r:id="rId5" imgW="5924809" imgH="1676160" progId="Word.Document.12">
                  <p:embed/>
                </p:oleObj>
              </mc:Choice>
              <mc:Fallback>
                <p:oleObj name="Document" r:id="rId5" imgW="5924809" imgH="1676160" progId="Word.Document.12">
                  <p:embed/>
                  <p:pic>
                    <p:nvPicPr>
                      <p:cNvPr id="3" name="Object 2">
                        <a:extLst>
                          <a:ext uri="{FF2B5EF4-FFF2-40B4-BE49-F238E27FC236}">
                            <a16:creationId xmlns:a16="http://schemas.microsoft.com/office/drawing/2014/main" id="{B09375FA-714F-4B26-A9EE-50E33FEBEA4E}"/>
                          </a:ext>
                        </a:extLst>
                      </p:cNvPr>
                      <p:cNvPicPr/>
                      <p:nvPr/>
                    </p:nvPicPr>
                    <p:blipFill>
                      <a:blip r:embed="rId6"/>
                      <a:stretch>
                        <a:fillRect/>
                      </a:stretch>
                    </p:blipFill>
                    <p:spPr>
                      <a:xfrm>
                        <a:off x="362432" y="2606890"/>
                        <a:ext cx="11273460" cy="3189918"/>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175578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Operator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Logika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Object 1">
            <a:extLst>
              <a:ext uri="{FF2B5EF4-FFF2-40B4-BE49-F238E27FC236}">
                <a16:creationId xmlns:a16="http://schemas.microsoft.com/office/drawing/2014/main" id="{658919A6-D5E5-43F8-8537-268AEB5D4151}"/>
              </a:ext>
            </a:extLst>
          </p:cNvPr>
          <p:cNvGraphicFramePr>
            <a:graphicFrameLocks noChangeAspect="1"/>
          </p:cNvGraphicFramePr>
          <p:nvPr/>
        </p:nvGraphicFramePr>
        <p:xfrm>
          <a:off x="310990" y="3480603"/>
          <a:ext cx="11376344" cy="2005797"/>
        </p:xfrm>
        <a:graphic>
          <a:graphicData uri="http://schemas.openxmlformats.org/presentationml/2006/ole">
            <mc:AlternateContent xmlns:mc="http://schemas.openxmlformats.org/markup-compatibility/2006">
              <mc:Choice xmlns:v="urn:schemas-microsoft-com:vml" Requires="v">
                <p:oleObj spid="_x0000_s4104" name="Document" r:id="rId5" imgW="5924809" imgH="1044000" progId="Word.Document.12">
                  <p:embed/>
                </p:oleObj>
              </mc:Choice>
              <mc:Fallback>
                <p:oleObj name="Document" r:id="rId5" imgW="5924809" imgH="1044000" progId="Word.Document.12">
                  <p:embed/>
                  <p:pic>
                    <p:nvPicPr>
                      <p:cNvPr id="2" name="Object 1">
                        <a:extLst>
                          <a:ext uri="{FF2B5EF4-FFF2-40B4-BE49-F238E27FC236}">
                            <a16:creationId xmlns:a16="http://schemas.microsoft.com/office/drawing/2014/main" id="{658919A6-D5E5-43F8-8537-268AEB5D4151}"/>
                          </a:ext>
                        </a:extLst>
                      </p:cNvPr>
                      <p:cNvPicPr/>
                      <p:nvPr/>
                    </p:nvPicPr>
                    <p:blipFill>
                      <a:blip r:embed="rId6"/>
                      <a:stretch>
                        <a:fillRect/>
                      </a:stretch>
                    </p:blipFill>
                    <p:spPr>
                      <a:xfrm>
                        <a:off x="310990" y="3480603"/>
                        <a:ext cx="11376344" cy="2005797"/>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238460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A5CEB1B7-1DFF-4D75-ACEC-294C1D0006C3}"/>
              </a:ext>
            </a:extLst>
          </p:cNvPr>
          <p:cNvPicPr>
            <a:picLocks noChangeAspect="1"/>
          </p:cNvPicPr>
          <p:nvPr/>
        </p:nvPicPr>
        <p:blipFill>
          <a:blip r:embed="rId4"/>
          <a:stretch>
            <a:fillRect/>
          </a:stretch>
        </p:blipFill>
        <p:spPr>
          <a:xfrm>
            <a:off x="1205679" y="2920309"/>
            <a:ext cx="9586966" cy="2928621"/>
          </a:xfrm>
          <a:prstGeom prst="rect">
            <a:avLst/>
          </a:prstGeom>
          <a:ln w="6350">
            <a:solidFill>
              <a:schemeClr val="tx1"/>
            </a:solidFill>
          </a:ln>
        </p:spPr>
      </p:pic>
    </p:spTree>
    <p:extLst>
      <p:ext uri="{BB962C8B-B14F-4D97-AF65-F5344CB8AC3E}">
        <p14:creationId xmlns:p14="http://schemas.microsoft.com/office/powerpoint/2010/main" val="295645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var</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B7E87282-81AF-4020-93BA-F4DBEEC90BA9}"/>
              </a:ext>
            </a:extLst>
          </p:cNvPr>
          <p:cNvSpPr/>
          <p:nvPr/>
        </p:nvSpPr>
        <p:spPr>
          <a:xfrm>
            <a:off x="1771380" y="2811235"/>
            <a:ext cx="8453519"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var</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Budi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Santoso</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Assalamu'alaikum</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p:txBody>
      </p:sp>
    </p:spTree>
    <p:extLst>
      <p:ext uri="{BB962C8B-B14F-4D97-AF65-F5344CB8AC3E}">
        <p14:creationId xmlns:p14="http://schemas.microsoft.com/office/powerpoint/2010/main" val="374615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let(1)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679CC755-AB7F-4DF3-ABF4-8B96E030CEC4}"/>
              </a:ext>
            </a:extLst>
          </p:cNvPr>
          <p:cNvSpPr/>
          <p:nvPr/>
        </p:nvSpPr>
        <p:spPr>
          <a:xfrm>
            <a:off x="599041" y="2694256"/>
            <a:ext cx="1079819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TV</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harga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5000000</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produk</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berharga</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Rp</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harga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95898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6" name="Picture 5">
            <a:extLst>
              <a:ext uri="{FF2B5EF4-FFF2-40B4-BE49-F238E27FC236}">
                <a16:creationId xmlns:a16="http://schemas.microsoft.com/office/drawing/2014/main" id="{C30EDED9-C947-459D-A04D-3E2795409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025" y="1920240"/>
            <a:ext cx="2593848" cy="3901440"/>
          </a:xfrm>
          <a:prstGeom prst="ellipse">
            <a:avLst/>
          </a:prstGeom>
          <a:ln>
            <a:noFill/>
          </a:ln>
          <a:effectLst>
            <a:softEdge rad="112500"/>
          </a:effectLst>
        </p:spPr>
      </p:pic>
      <p:sp>
        <p:nvSpPr>
          <p:cNvPr id="7" name="TextBox 6">
            <a:extLst>
              <a:ext uri="{FF2B5EF4-FFF2-40B4-BE49-F238E27FC236}">
                <a16:creationId xmlns:a16="http://schemas.microsoft.com/office/drawing/2014/main" id="{F20AC116-5ACF-4A43-8532-E384EC41F674}"/>
              </a:ext>
            </a:extLst>
          </p:cNvPr>
          <p:cNvSpPr txBox="1"/>
          <p:nvPr/>
        </p:nvSpPr>
        <p:spPr>
          <a:xfrm>
            <a:off x="534358" y="6042710"/>
            <a:ext cx="36379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DejaVu Sans"/>
                <a:cs typeface="DejaVu Sans"/>
              </a:rPr>
              <a:t>nasrul99@gmail.com</a:t>
            </a:r>
          </a:p>
        </p:txBody>
      </p:sp>
      <p:graphicFrame>
        <p:nvGraphicFramePr>
          <p:cNvPr id="2" name="Diagram 1">
            <a:extLst>
              <a:ext uri="{FF2B5EF4-FFF2-40B4-BE49-F238E27FC236}">
                <a16:creationId xmlns:a16="http://schemas.microsoft.com/office/drawing/2014/main" id="{FD56339A-80F1-4E97-A948-B82E4FCD5D71}"/>
              </a:ext>
            </a:extLst>
          </p:cNvPr>
          <p:cNvGraphicFramePr/>
          <p:nvPr>
            <p:extLst>
              <p:ext uri="{D42A27DB-BD31-4B8C-83A1-F6EECF244321}">
                <p14:modId xmlns:p14="http://schemas.microsoft.com/office/powerpoint/2010/main" val="80568043"/>
              </p:ext>
            </p:extLst>
          </p:nvPr>
        </p:nvGraphicFramePr>
        <p:xfrm>
          <a:off x="4557832" y="1585485"/>
          <a:ext cx="6948966" cy="53325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Deklarasi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Variabel</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dengan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const(1)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0FD68BAF-B521-43F2-B7E6-20B3418C7BF8}"/>
              </a:ext>
            </a:extLst>
          </p:cNvPr>
          <p:cNvSpPr/>
          <p:nvPr/>
        </p:nvSpPr>
        <p:spPr>
          <a:xfrm>
            <a:off x="969962" y="2235717"/>
            <a:ext cx="10058399"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deklarasi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dan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inisialisasi</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variabel</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var</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15</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const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3.14</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C5D27"/>
                </a:solidFill>
                <a:effectLst/>
                <a:uLnTx/>
                <a:uFillTx/>
                <a:latin typeface="Consolas" panose="020B0609020204030204" pitchFamily="49" charset="0"/>
                <a:ea typeface="DejaVu Sans"/>
                <a:cs typeface="DejaVu Sans"/>
              </a:rPr>
              <a:t>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let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luas</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PHI</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cetak</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lingkaran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dengan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jari-jari</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jari2</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keliling</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7A3E9D"/>
                </a:solidFill>
                <a:latin typeface="Consolas" panose="020B0609020204030204" pitchFamily="49" charset="0"/>
                <a:ea typeface="DejaVu Sans"/>
                <a:cs typeface="DejaVu Sans"/>
              </a:rPr>
              <a:t>document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lang="en-US" sz="2800" b="1">
                <a:solidFill>
                  <a:srgbClr val="AA3731"/>
                </a:solidFill>
                <a:latin typeface="Consolas" panose="020B0609020204030204" pitchFamily="49" charset="0"/>
                <a:ea typeface="DejaVu Sans"/>
                <a:cs typeface="DejaVu Sans"/>
              </a:rPr>
              <a:t>write</a:t>
            </a:r>
            <a:r>
              <a:rPr kumimoji="0" lang="en-US" sz="28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Sedangkan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luasnya</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luas</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62083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Latihan#1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0" name="TextBox 9">
            <a:extLst>
              <a:ext uri="{FF2B5EF4-FFF2-40B4-BE49-F238E27FC236}">
                <a16:creationId xmlns:a16="http://schemas.microsoft.com/office/drawing/2014/main" id="{F1274E2E-2672-49C0-BEFA-3658975B92D7}"/>
              </a:ext>
            </a:extLst>
          </p:cNvPr>
          <p:cNvSpPr txBox="1"/>
          <p:nvPr/>
        </p:nvSpPr>
        <p:spPr>
          <a:xfrm>
            <a:off x="599040" y="2216527"/>
            <a:ext cx="10538352" cy="2585323"/>
          </a:xfrm>
          <a:prstGeom prst="rect">
            <a:avLst/>
          </a:prstGeom>
          <a:noFill/>
        </p:spPr>
        <p:txBody>
          <a:bodyPr wrap="square">
            <a:spAutoFit/>
          </a:bodyPr>
          <a:lstStyle/>
          <a:p>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DOCTYPE</a:t>
            </a:r>
            <a:r>
              <a:rPr lang="en-US" b="0">
                <a:solidFill>
                  <a:srgbClr val="91B3E0"/>
                </a:solidFill>
                <a:effectLst/>
                <a:latin typeface="Consolas" panose="020B0609020204030204" pitchFamily="49" charset="0"/>
              </a:rPr>
              <a:t> </a:t>
            </a:r>
            <a:r>
              <a:rPr lang="en-US" b="0" i="1">
                <a:solidFill>
                  <a:srgbClr val="8190A0"/>
                </a:solidFill>
                <a:effectLst/>
                <a:latin typeface="Consolas" panose="020B0609020204030204" pitchFamily="49" charset="0"/>
              </a:rPr>
              <a:t>html</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html</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head</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title</a:t>
            </a:r>
            <a:r>
              <a:rPr lang="en-US" b="0">
                <a:solidFill>
                  <a:srgbClr val="91B3E0"/>
                </a:solidFill>
                <a:effectLst/>
                <a:latin typeface="Consolas" panose="020B0609020204030204" pitchFamily="49" charset="0"/>
              </a:rPr>
              <a:t>&gt;</a:t>
            </a:r>
            <a:r>
              <a:rPr lang="en-US" b="0">
                <a:solidFill>
                  <a:srgbClr val="333333"/>
                </a:solidFill>
                <a:effectLst/>
                <a:latin typeface="Consolas" panose="020B0609020204030204" pitchFamily="49" charset="0"/>
              </a:rPr>
              <a:t>Belajar JS internal</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title</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script</a:t>
            </a:r>
            <a:r>
              <a:rPr lang="en-US" b="0">
                <a:solidFill>
                  <a:srgbClr val="91B3E0"/>
                </a:solidFill>
                <a:effectLst/>
                <a:latin typeface="Consolas" panose="020B0609020204030204" pitchFamily="49" charset="0"/>
              </a:rPr>
              <a:t> </a:t>
            </a:r>
            <a:r>
              <a:rPr lang="en-US" b="0" i="1">
                <a:solidFill>
                  <a:srgbClr val="8190A0"/>
                </a:solidFill>
                <a:effectLst/>
                <a:latin typeface="Consolas" panose="020B0609020204030204" pitchFamily="49" charset="0"/>
              </a:rPr>
              <a:t>type</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text/javascript</a:t>
            </a:r>
            <a:r>
              <a:rPr lang="en-US" b="0">
                <a:solidFill>
                  <a:srgbClr val="777777"/>
                </a:solidFill>
                <a:effectLst/>
                <a:latin typeface="Consolas" panose="020B0609020204030204" pitchFamily="49" charset="0"/>
              </a:rPr>
              <a:t>"</a:t>
            </a:r>
            <a:r>
              <a:rPr lang="en-US" b="0">
                <a:solidFill>
                  <a:srgbClr val="91B3E0"/>
                </a:solidFill>
                <a:effectLst/>
                <a:latin typeface="Consolas" panose="020B0609020204030204" pitchFamily="49" charset="0"/>
              </a:rPr>
              <a:t> </a:t>
            </a:r>
            <a:r>
              <a:rPr lang="en-US" b="0" i="1">
                <a:solidFill>
                  <a:srgbClr val="8190A0"/>
                </a:solidFill>
                <a:effectLst/>
                <a:latin typeface="Consolas" panose="020B0609020204030204" pitchFamily="49" charset="0"/>
              </a:rPr>
              <a:t>language</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javascript</a:t>
            </a:r>
            <a:r>
              <a:rPr lang="en-US" b="0">
                <a:solidFill>
                  <a:srgbClr val="777777"/>
                </a:solidFill>
                <a:effectLst/>
                <a:latin typeface="Consolas" panose="020B0609020204030204" pitchFamily="49" charset="0"/>
              </a:rPr>
              <a:t>"</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1">
                <a:solidFill>
                  <a:srgbClr val="AA3731"/>
                </a:solidFill>
                <a:effectLst/>
                <a:latin typeface="Consolas" panose="020B0609020204030204" pitchFamily="49" charset="0"/>
              </a:rPr>
              <a:t>alert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Selamat pagi</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1">
                <a:solidFill>
                  <a:srgbClr val="AA3731"/>
                </a:solidFill>
                <a:effectLst/>
                <a:latin typeface="Consolas" panose="020B0609020204030204" pitchFamily="49" charset="0"/>
              </a:rPr>
              <a:t>alert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Selamat Belajar Java Script</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script</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head</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Latihan#2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87DB854F-66FE-4BD3-8BEF-FCFDFA565ADF}"/>
              </a:ext>
            </a:extLst>
          </p:cNvPr>
          <p:cNvSpPr txBox="1"/>
          <p:nvPr/>
        </p:nvSpPr>
        <p:spPr>
          <a:xfrm>
            <a:off x="402337" y="1529045"/>
            <a:ext cx="11595988" cy="5909310"/>
          </a:xfrm>
          <a:prstGeom prst="rect">
            <a:avLst/>
          </a:prstGeom>
          <a:noFill/>
        </p:spPr>
        <p:txBody>
          <a:bodyPr wrap="square">
            <a:spAutoFit/>
          </a:bodyPr>
          <a:lstStyle/>
          <a:p>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body</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script</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&lt;h1 align='center'&gt;BELAJAR JAVASCRIPT&lt;/h1&gt;&lt;hr/&gt;</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p>
          <a:p>
            <a:r>
              <a:rPr lang="en-US">
                <a:solidFill>
                  <a:srgbClr val="333333"/>
                </a:solidFill>
                <a:latin typeface="Consolas" panose="020B0609020204030204" pitchFamily="49" charset="0"/>
              </a:rPr>
              <a:t>	     </a:t>
            </a:r>
            <a:r>
              <a:rPr lang="en-US" b="0">
                <a:solidFill>
                  <a:srgbClr val="7A3E9D"/>
                </a:solidFill>
                <a:effectLst/>
                <a:latin typeface="Consolas" panose="020B0609020204030204" pitchFamily="49" charset="0"/>
              </a:rPr>
              <a:t>var</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nama, gender</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i="1">
                <a:solidFill>
                  <a:srgbClr val="AAAAAA"/>
                </a:solidFill>
                <a:effectLst/>
                <a:latin typeface="Consolas" panose="020B0609020204030204" pitchFamily="49" charset="0"/>
              </a:rPr>
              <a:t>//inisialisasi variabel</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nama</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Budi Santoso</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gender</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 Laki-Laki</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//deklarasi sekaligus inisialisasi variabel</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var</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umur</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9C5D27"/>
                </a:solidFill>
                <a:effectLst/>
                <a:latin typeface="Consolas" panose="020B0609020204030204" pitchFamily="49" charset="0"/>
              </a:rPr>
              <a:t>20</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var</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beratBadan</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9C5D27"/>
                </a:solidFill>
                <a:effectLst/>
                <a:latin typeface="Consolas" panose="020B0609020204030204" pitchFamily="49" charset="0"/>
              </a:rPr>
              <a:t>50.5</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//cetak populasi data cara 1</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Nama Siswa: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nama</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&lt;br/&gt;Umur: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umur</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 tahun</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&lt;br/&gt;Berat badan: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beratBadan</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 kg</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&lt;br/&gt;-----------------------------------</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777777"/>
                </a:solidFill>
                <a:effectLst/>
                <a:latin typeface="Consolas" panose="020B0609020204030204" pitchFamily="49" charset="0"/>
              </a:rPr>
              <a:t>            </a:t>
            </a:r>
            <a:r>
              <a:rPr lang="en-US" b="0" i="1">
                <a:solidFill>
                  <a:srgbClr val="AAAAAA"/>
                </a:solidFill>
                <a:effectLst/>
                <a:latin typeface="Consolas" panose="020B0609020204030204" pitchFamily="49" charset="0"/>
              </a:rPr>
              <a:t>//cetak populasi data cara 2</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document</a:t>
            </a:r>
            <a:r>
              <a:rPr lang="en-US" b="0">
                <a:solidFill>
                  <a:srgbClr val="777777"/>
                </a:solidFill>
                <a:effectLst/>
                <a:latin typeface="Consolas" panose="020B0609020204030204" pitchFamily="49" charset="0"/>
              </a:rPr>
              <a:t>.</a:t>
            </a:r>
            <a:r>
              <a:rPr lang="en-US" b="1">
                <a:solidFill>
                  <a:srgbClr val="AA3731"/>
                </a:solidFill>
                <a:effectLst/>
                <a:latin typeface="Consolas" panose="020B0609020204030204" pitchFamily="49" charset="0"/>
              </a:rPr>
              <a:t>write</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&lt;br/&gt;Nama Siswa: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nama</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gender</a:t>
            </a:r>
            <a:r>
              <a:rPr lang="en-US" b="0">
                <a:solidFill>
                  <a:srgbClr val="333333"/>
                </a:solidFill>
                <a:effectLst/>
                <a:latin typeface="Consolas" panose="020B0609020204030204" pitchFamily="49" charset="0"/>
              </a:rPr>
              <a:t> </a:t>
            </a: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 /&gt;Umur: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umur</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 tahun</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&lt;br /&gt;Berat badan: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A3E9D"/>
                </a:solidFill>
                <a:effectLst/>
                <a:latin typeface="Consolas" panose="020B0609020204030204" pitchFamily="49" charset="0"/>
              </a:rPr>
              <a:t>beratBadan</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 </a:t>
            </a:r>
            <a:r>
              <a:rPr lang="en-US" b="0">
                <a:solidFill>
                  <a:srgbClr val="777777"/>
                </a:solidFill>
                <a:effectLst/>
                <a:latin typeface="Consolas" panose="020B0609020204030204" pitchFamily="49" charset="0"/>
              </a:rPr>
              <a:t>"</a:t>
            </a:r>
            <a:r>
              <a:rPr lang="en-US" b="0">
                <a:solidFill>
                  <a:srgbClr val="448C27"/>
                </a:solidFill>
                <a:effectLst/>
                <a:latin typeface="Consolas" panose="020B0609020204030204" pitchFamily="49" charset="0"/>
              </a:rPr>
              <a:t> kg</a:t>
            </a:r>
            <a:r>
              <a:rPr lang="en-US" b="0">
                <a:solidFill>
                  <a:srgbClr val="777777"/>
                </a:solidFill>
                <a:effectLst/>
                <a:latin typeface="Consolas" panose="020B0609020204030204" pitchFamily="49" charset="0"/>
              </a:rPr>
              <a:t>"</a:t>
            </a:r>
            <a:r>
              <a:rPr lang="en-US" b="0">
                <a:solidFill>
                  <a:srgbClr val="333333"/>
                </a:solidFill>
                <a:effectLst/>
                <a:latin typeface="Consolas" panose="020B0609020204030204" pitchFamily="49" charset="0"/>
              </a:rPr>
              <a:t>)</a:t>
            </a:r>
            <a:r>
              <a:rPr lang="en-US" b="0">
                <a:solidFill>
                  <a:srgbClr val="777777"/>
                </a:solidFill>
                <a:effectLst/>
                <a:latin typeface="Consolas" panose="020B0609020204030204" pitchFamily="49" charset="0"/>
              </a:rPr>
              <a: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script</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333333"/>
                </a:solidFill>
                <a:effectLst/>
                <a:latin typeface="Consolas" panose="020B0609020204030204" pitchFamily="49" charset="0"/>
              </a:rPr>
              <a:t>    </a:t>
            </a:r>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body</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a:p>
            <a:r>
              <a:rPr lang="en-US" b="0">
                <a:solidFill>
                  <a:srgbClr val="91B3E0"/>
                </a:solidFill>
                <a:effectLst/>
                <a:latin typeface="Consolas" panose="020B0609020204030204" pitchFamily="49" charset="0"/>
              </a:rPr>
              <a:t>&lt;/</a:t>
            </a:r>
            <a:r>
              <a:rPr lang="en-US" b="0">
                <a:solidFill>
                  <a:srgbClr val="4B69C6"/>
                </a:solidFill>
                <a:effectLst/>
                <a:latin typeface="Consolas" panose="020B0609020204030204" pitchFamily="49" charset="0"/>
              </a:rPr>
              <a:t>html</a:t>
            </a:r>
            <a:r>
              <a:rPr lang="en-US" b="0">
                <a:solidFill>
                  <a:srgbClr val="91B3E0"/>
                </a:solidFill>
                <a:effectLst/>
                <a:latin typeface="Consolas" panose="020B0609020204030204" pitchFamily="49" charset="0"/>
              </a:rPr>
              <a:t>&gt;</a:t>
            </a:r>
            <a:endParaRPr lang="en-US"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0468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a:t>
            </a:r>
            <a:r>
              <a:rPr lang="en-US" sz="3200" spc="-1">
                <a:solidFill>
                  <a:srgbClr val="000000"/>
                </a:solidFill>
                <a:latin typeface="Times New Roman" panose="02020603050405020304" pitchFamily="18" charset="0"/>
                <a:ea typeface="DejaVu Sans"/>
                <a:cs typeface="Times New Roman" panose="02020603050405020304" pitchFamily="18" charset="0"/>
              </a:rPr>
              <a:t>.javapoint</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1758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Setelah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mengikuti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materi ini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memahami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dan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mengerti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a:t>
            </a:r>
            <a:r>
              <a:rPr lang="en-US" sz="3200" spc="-1">
                <a:solidFill>
                  <a:srgbClr val="000000"/>
                </a:solidFill>
                <a:latin typeface="Times New Roman"/>
                <a:ea typeface="DejaVu Sans"/>
                <a:cs typeface="DejaVu Sans"/>
              </a:rPr>
              <a:t>tentang pembuatan fungsi di dalam</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bahasa pemrograman </a:t>
            </a:r>
            <a:r>
              <a:rPr lang="en-US" sz="3200" spc="-1">
                <a:solidFill>
                  <a:srgbClr val="000000"/>
                </a:solidFill>
                <a:latin typeface="Times New Roman"/>
                <a:ea typeface="DejaVu Sans"/>
                <a:cs typeface="DejaVu Sans"/>
              </a:rPr>
              <a:t>Java</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Script serta dapat mengimplementasikan</a:t>
            </a:r>
            <a:r>
              <a:rPr lang="en-US" sz="3200" spc="-1">
                <a:solidFill>
                  <a:srgbClr val="000000"/>
                </a:solidFill>
                <a:latin typeface="Times New Roman"/>
                <a:ea typeface="DejaVu Sans"/>
                <a:cs typeface="DejaVu Sans"/>
              </a:rPr>
              <a:t>nya menjadi sebuah program aplikasi</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542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Pemrograman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EDB11567-014F-4B4D-9B24-7456580E11A1}"/>
              </a:ext>
            </a:extLst>
          </p:cNvPr>
          <p:cNvPicPr>
            <a:picLocks noChangeAspect="1"/>
          </p:cNvPicPr>
          <p:nvPr/>
        </p:nvPicPr>
        <p:blipFill>
          <a:blip r:embed="rId4"/>
          <a:stretch>
            <a:fillRect/>
          </a:stretch>
        </p:blipFill>
        <p:spPr>
          <a:xfrm>
            <a:off x="3259702" y="2220594"/>
            <a:ext cx="5476875" cy="4352925"/>
          </a:xfrm>
          <a:prstGeom prst="rect">
            <a:avLst/>
          </a:prstGeom>
          <a:ln w="6350">
            <a:solidFill>
              <a:schemeClr val="tx1"/>
            </a:solidFill>
          </a:ln>
        </p:spPr>
      </p:pic>
    </p:spTree>
    <p:extLst>
      <p:ext uri="{BB962C8B-B14F-4D97-AF65-F5344CB8AC3E}">
        <p14:creationId xmlns:p14="http://schemas.microsoft.com/office/powerpoint/2010/main" val="6015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6"/>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2624"/>
              <a:t>Ada 2 tipe bahasa pemrograman :</a:t>
            </a:r>
            <a:endParaRPr sz="2624"/>
          </a:p>
          <a:p>
            <a:pPr indent="-466618">
              <a:buSzPts val="2000"/>
              <a:buAutoNum type="arabicPeriod"/>
            </a:pPr>
            <a:r>
              <a:rPr lang="en" sz="2624" b="1"/>
              <a:t>Compiled language</a:t>
            </a:r>
            <a:r>
              <a:rPr lang="en" sz="2624"/>
              <a:t> : Bahasa pemrograman yang ditulis, diubah terlebih dahulu ke dalam bahasa mesin sehingga dapat dieksekusi oleh prosesor. Membutuhkan langkah “build”, yaitu kompilasi secara manual oleh programmer.</a:t>
            </a:r>
            <a:br>
              <a:rPr lang="en" sz="2624"/>
            </a:br>
            <a:r>
              <a:rPr lang="en" sz="2624"/>
              <a:t>Contoh : C, C++, Erlang, Rust, Go</a:t>
            </a:r>
            <a:endParaRPr sz="2624"/>
          </a:p>
          <a:p>
            <a:pPr indent="-466618">
              <a:buSzPts val="2000"/>
              <a:buAutoNum type="arabicPeriod"/>
            </a:pPr>
            <a:r>
              <a:rPr lang="en" sz="2624" b="1"/>
              <a:t>Interpreted language</a:t>
            </a:r>
            <a:r>
              <a:rPr lang="en" sz="2624"/>
              <a:t> : Bahasa pemrograman dimana kodenya dieksekusi baris demi baris. Secara kecepatan lebih lambat daripada compiled language.</a:t>
            </a:r>
            <a:br>
              <a:rPr lang="en" sz="2624"/>
            </a:br>
            <a:r>
              <a:rPr lang="en" sz="2624"/>
              <a:t>Contoh : PHP, Ruby, Python, Javascript</a:t>
            </a:r>
            <a:endParaRPr sz="2624"/>
          </a:p>
          <a:p>
            <a:pPr marL="0" indent="0"/>
            <a:endParaRPr sz="2624"/>
          </a:p>
          <a:p>
            <a:pPr marL="0" indent="0"/>
            <a:r>
              <a:rPr lang="en" sz="2624"/>
              <a:t>Yang memproses bahasa tersebut disebut compiler atau interpreter</a:t>
            </a:r>
            <a:endParaRPr sz="2624"/>
          </a:p>
        </p:txBody>
      </p:sp>
      <p:sp>
        <p:nvSpPr>
          <p:cNvPr id="423" name="Google Shape;423;p56"/>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7"/>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endParaRPr sz="2624"/>
          </a:p>
        </p:txBody>
      </p:sp>
      <p:sp>
        <p:nvSpPr>
          <p:cNvPr id="429" name="Google Shape;429;p57"/>
          <p:cNvSpPr txBox="1">
            <a:spLocks noGrp="1"/>
          </p:cNvSpPr>
          <p:nvPr>
            <p:ph type="title"/>
          </p:nvPr>
        </p:nvSpPr>
        <p:spPr>
          <a:xfrm>
            <a:off x="408998" y="257729"/>
            <a:ext cx="11180329" cy="751470"/>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pic>
        <p:nvPicPr>
          <p:cNvPr id="430" name="Google Shape;430;p57"/>
          <p:cNvPicPr preferRelativeResize="0"/>
          <p:nvPr/>
        </p:nvPicPr>
        <p:blipFill>
          <a:blip r:embed="rId3">
            <a:alphaModFix/>
          </a:blip>
          <a:stretch>
            <a:fillRect/>
          </a:stretch>
        </p:blipFill>
        <p:spPr>
          <a:xfrm>
            <a:off x="788719" y="1917533"/>
            <a:ext cx="10335059" cy="44828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fontScale="85000" lnSpcReduction="20000"/>
          </a:bodyPr>
          <a:lstStyle/>
          <a:p>
            <a:pPr marL="0" indent="0">
              <a:lnSpc>
                <a:spcPct val="115000"/>
              </a:lnSpc>
              <a:spcBef>
                <a:spcPts val="1312"/>
              </a:spcBef>
              <a:buClr>
                <a:schemeClr val="dk1"/>
              </a:buClr>
              <a:buSzPct val="55000"/>
            </a:pPr>
            <a:r>
              <a:rPr lang="en" sz="2624" b="1"/>
              <a:t>Variabel</a:t>
            </a:r>
            <a:r>
              <a:rPr lang="en" sz="2624"/>
              <a:t> - Merupakan blok memori yang memiliki nama yang dapat menyimpan nilai.</a:t>
            </a:r>
            <a:endParaRPr sz="2624"/>
          </a:p>
          <a:p>
            <a:pPr marL="0" indent="0">
              <a:lnSpc>
                <a:spcPct val="115000"/>
              </a:lnSpc>
              <a:spcBef>
                <a:spcPts val="1312"/>
              </a:spcBef>
              <a:buClr>
                <a:schemeClr val="dk1"/>
              </a:buClr>
              <a:buSzPct val="55000"/>
            </a:pPr>
            <a:r>
              <a:rPr lang="en" sz="2624" b="1"/>
              <a:t>Literal</a:t>
            </a:r>
            <a:r>
              <a:rPr lang="en" sz="2624"/>
              <a:t> - Merupakan nilai konstan / tetap.</a:t>
            </a:r>
            <a:endParaRPr sz="2624"/>
          </a:p>
          <a:p>
            <a:pPr marL="0" indent="0">
              <a:lnSpc>
                <a:spcPct val="115000"/>
              </a:lnSpc>
              <a:spcBef>
                <a:spcPts val="1312"/>
              </a:spcBef>
              <a:buClr>
                <a:schemeClr val="dk1"/>
              </a:buClr>
              <a:buSzPct val="55000"/>
            </a:pPr>
            <a:r>
              <a:rPr lang="en" sz="2624" b="1"/>
              <a:t>Operator</a:t>
            </a:r>
            <a:r>
              <a:rPr lang="en" sz="2624"/>
              <a:t> - Simbol yang menentukan bagaimana operand akan diproses.</a:t>
            </a:r>
            <a:endParaRPr sz="2624"/>
          </a:p>
          <a:p>
            <a:pPr marL="0" indent="0">
              <a:lnSpc>
                <a:spcPct val="115000"/>
              </a:lnSpc>
              <a:spcBef>
                <a:spcPts val="1312"/>
              </a:spcBef>
              <a:buClr>
                <a:schemeClr val="dk1"/>
              </a:buClr>
              <a:buSzPct val="55000"/>
            </a:pPr>
            <a:r>
              <a:rPr lang="en" sz="2624" b="1"/>
              <a:t>Keyword </a:t>
            </a:r>
            <a:r>
              <a:rPr lang="en" sz="2624"/>
              <a:t>- Kata-kata yang memiliki makna khusus dalam konteks suatu bahasa pemrograman.</a:t>
            </a:r>
            <a:endParaRPr sz="2624"/>
          </a:p>
          <a:p>
            <a:pPr marL="0" indent="0">
              <a:lnSpc>
                <a:spcPct val="115000"/>
              </a:lnSpc>
              <a:spcBef>
                <a:spcPts val="1312"/>
              </a:spcBef>
              <a:buClr>
                <a:schemeClr val="dk1"/>
              </a:buClr>
              <a:buSzPct val="55000"/>
            </a:pPr>
            <a:r>
              <a:rPr lang="en" sz="2624" b="1"/>
              <a:t>Modules </a:t>
            </a:r>
            <a:r>
              <a:rPr lang="en" sz="2624"/>
              <a:t>- Merupakan blok kode yang dapat digunakan kembali di berbagai program.</a:t>
            </a:r>
            <a:endParaRPr sz="2624"/>
          </a:p>
          <a:p>
            <a:pPr marL="0" indent="0">
              <a:lnSpc>
                <a:spcPct val="115000"/>
              </a:lnSpc>
              <a:spcBef>
                <a:spcPts val="1312"/>
              </a:spcBef>
              <a:buClr>
                <a:schemeClr val="dk1"/>
              </a:buClr>
              <a:buSzPct val="55000"/>
            </a:pPr>
            <a:r>
              <a:rPr lang="en" sz="2624" b="1"/>
              <a:t>Comments</a:t>
            </a:r>
            <a:r>
              <a:rPr lang="en" sz="2624"/>
              <a:t> - Digunakan untuk mengabaikan kode program sehingga tidak dieksekusi oleh mesin JavaScript.</a:t>
            </a:r>
            <a:endParaRPr sz="2624"/>
          </a:p>
          <a:p>
            <a:pPr marL="0" indent="0">
              <a:lnSpc>
                <a:spcPct val="115000"/>
              </a:lnSpc>
              <a:spcBef>
                <a:spcPts val="1312"/>
              </a:spcBef>
            </a:pPr>
            <a:r>
              <a:rPr lang="en" sz="2624" b="1"/>
              <a:t>Identifiers</a:t>
            </a:r>
            <a:r>
              <a:rPr lang="en" sz="2624"/>
              <a:t> - Ini adalah nama yang diberikan kepada elemen dalam kode program seperti variabel, fungsi, dan lain-lain.</a:t>
            </a:r>
            <a:endParaRPr sz="2624"/>
          </a:p>
        </p:txBody>
      </p:sp>
      <p:sp>
        <p:nvSpPr>
          <p:cNvPr id="436" name="Google Shape;436;p58"/>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Istilah dalam Pemrograman dan Javascript</a:t>
            </a:r>
            <a:endParaRPr sz="3937" b="1">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9"/>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2624"/>
              <a:t>Javascript adalah bahasa pemrograman yang tergolong sebagai interpreted language.</a:t>
            </a:r>
            <a:endParaRPr sz="2624"/>
          </a:p>
          <a:p>
            <a:pPr marL="0" indent="0"/>
            <a:endParaRPr sz="2624"/>
          </a:p>
          <a:p>
            <a:pPr marL="0" indent="0"/>
            <a:r>
              <a:rPr lang="en" sz="2624"/>
              <a:t>Kode Javascript dapat dijalankan di browser (melalui console/script) dan di komputer (memanfaatkan node.js). Ekstensi source code untuk kode Javascript menggunakan .js . </a:t>
            </a:r>
            <a:endParaRPr sz="2624"/>
          </a:p>
          <a:p>
            <a:pPr marL="0" indent="0"/>
            <a:endParaRPr sz="2624"/>
          </a:p>
          <a:p>
            <a:pPr marL="0" indent="0"/>
            <a:r>
              <a:rPr lang="en" sz="2624"/>
              <a:t>Blok kode yang lebih dari satu baris dituliskan di dalam tanda kurung kurawal ({ }). Tiap kode diakhiri dengan tanda titik koma (;) , opsional.</a:t>
            </a:r>
            <a:endParaRPr sz="2624"/>
          </a:p>
          <a:p>
            <a:pPr marL="0" indent="0"/>
            <a:endParaRPr sz="2624"/>
          </a:p>
        </p:txBody>
      </p:sp>
      <p:sp>
        <p:nvSpPr>
          <p:cNvPr id="442" name="Google Shape;442;p59"/>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sz="3937" b="1">
                <a:solidFill>
                  <a:schemeClr val="bg1"/>
                </a:solidFill>
              </a:rPr>
              <a:t>Javascript</a:t>
            </a:r>
            <a:endParaRPr sz="3937"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60"/>
          <p:cNvPicPr preferRelativeResize="0"/>
          <p:nvPr/>
        </p:nvPicPr>
        <p:blipFill>
          <a:blip r:embed="rId3">
            <a:alphaModFix/>
          </a:blip>
          <a:stretch>
            <a:fillRect/>
          </a:stretch>
        </p:blipFill>
        <p:spPr>
          <a:xfrm>
            <a:off x="6570276" y="3433166"/>
            <a:ext cx="5019050" cy="3156515"/>
          </a:xfrm>
          <a:prstGeom prst="rect">
            <a:avLst/>
          </a:prstGeom>
          <a:noFill/>
          <a:ln>
            <a:noFill/>
          </a:ln>
        </p:spPr>
      </p:pic>
      <p:sp>
        <p:nvSpPr>
          <p:cNvPr id="448" name="Google Shape;448;p60"/>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2624" b="1"/>
              <a:t>Konstanta (constant)</a:t>
            </a:r>
            <a:r>
              <a:rPr lang="en" sz="2624"/>
              <a:t> dalam programming adalah sebuah nilai yang referensi ke memorinya tidak berubah dari awal dibuat hingga program berakhir. Dideklarasikan dengan keyword </a:t>
            </a:r>
            <a:r>
              <a:rPr lang="en" sz="2624" b="1"/>
              <a:t>const</a:t>
            </a:r>
            <a:r>
              <a:rPr lang="en" sz="2624"/>
              <a:t>. </a:t>
            </a:r>
            <a:endParaRPr sz="2624"/>
          </a:p>
          <a:p>
            <a:pPr marL="0" indent="0"/>
            <a:endParaRPr sz="2624"/>
          </a:p>
          <a:p>
            <a:pPr marL="0" indent="0"/>
            <a:r>
              <a:rPr lang="en" sz="2624" b="1"/>
              <a:t>Variabel (variable)</a:t>
            </a:r>
            <a:r>
              <a:rPr lang="en" sz="2624"/>
              <a:t> dalam programming </a:t>
            </a:r>
            <a:br>
              <a:rPr lang="en" sz="2624"/>
            </a:br>
            <a:r>
              <a:rPr lang="en" sz="2624"/>
              <a:t>adalah sebuah tempat (container) untuk </a:t>
            </a:r>
            <a:br>
              <a:rPr lang="en" sz="2624"/>
            </a:br>
            <a:r>
              <a:rPr lang="en" sz="2624"/>
              <a:t>menyimpan data. Ada 2 cara </a:t>
            </a:r>
            <a:br>
              <a:rPr lang="en" sz="2624"/>
            </a:br>
            <a:r>
              <a:rPr lang="en" sz="2624"/>
              <a:t>mendeklarasikan variabel dalam javascript,</a:t>
            </a:r>
            <a:br>
              <a:rPr lang="en" sz="2624"/>
            </a:br>
            <a:r>
              <a:rPr lang="en" sz="2624"/>
              <a:t>yaitu dengan keyword </a:t>
            </a:r>
            <a:r>
              <a:rPr lang="en" sz="2624" b="1"/>
              <a:t>let</a:t>
            </a:r>
            <a:r>
              <a:rPr lang="en" sz="2624"/>
              <a:t> atau </a:t>
            </a:r>
            <a:r>
              <a:rPr lang="en" sz="2624" b="1"/>
              <a:t>var</a:t>
            </a:r>
            <a:r>
              <a:rPr lang="en" sz="2624"/>
              <a:t>.</a:t>
            </a:r>
            <a:endParaRPr sz="2624"/>
          </a:p>
          <a:p>
            <a:pPr marL="0" indent="0"/>
            <a:endParaRPr sz="2624"/>
          </a:p>
          <a:p>
            <a:pPr marL="0" indent="0"/>
            <a:endParaRPr sz="2624"/>
          </a:p>
        </p:txBody>
      </p:sp>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Konstanta dan Variabel</a:t>
            </a:r>
            <a:endParaRPr sz="3937"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4299</TotalTime>
  <Words>2212</Words>
  <Application>Microsoft Office PowerPoint</Application>
  <PresentationFormat>Custom</PresentationFormat>
  <Paragraphs>240</Paragraphs>
  <Slides>23</Slides>
  <Notes>23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4" baseType="lpstr">
      <vt:lpstr>Arial</vt:lpstr>
      <vt:lpstr>Consolas</vt:lpstr>
      <vt:lpstr>Source Sans Pro</vt:lpstr>
      <vt:lpstr>Source Sans Pro Black</vt:lpstr>
      <vt:lpstr>Source Sans Pro Light</vt:lpstr>
      <vt:lpstr>Symbol</vt:lpstr>
      <vt:lpstr>Times New Roman</vt:lpstr>
      <vt:lpstr>Wingdings</vt:lpstr>
      <vt:lpstr>Office Theme</vt:lpstr>
      <vt:lpstr>1_Office Theme</vt:lpstr>
      <vt:lpstr>Document</vt:lpstr>
      <vt:lpstr>PowerPoint Presentation</vt:lpstr>
      <vt:lpstr>PowerPoint Presentation</vt:lpstr>
      <vt:lpstr>PowerPoint Presentation</vt:lpstr>
      <vt:lpstr>PowerPoint Presentation</vt:lpstr>
      <vt:lpstr>Compiler vs Interpreter</vt:lpstr>
      <vt:lpstr>Compiler vs Interpreter</vt:lpstr>
      <vt:lpstr>Istilah dalam Pemrograman dan Javascript</vt:lpstr>
      <vt:lpstr>Javascript</vt:lpstr>
      <vt:lpstr>Konstanta dan Variabel</vt:lpstr>
      <vt:lpstr>Deklarasi Variabel</vt:lpstr>
      <vt:lpstr>Aturan Penamaan Variabel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155</cp:revision>
  <cp:lastPrinted>2020-02-04T05:56:17Z</cp:lastPrinted>
  <dcterms:created xsi:type="dcterms:W3CDTF">2020-03-11T07:55:13Z</dcterms:created>
  <dcterms:modified xsi:type="dcterms:W3CDTF">2022-03-08T15:11:43Z</dcterms:modified>
  <dc:language>en-US</dc:language>
</cp:coreProperties>
</file>