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3997-36EC-42E4-B877-C537C896CCA1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87A01-A017-4E92-BE77-AFDC5F555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704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3997-36EC-42E4-B877-C537C896CCA1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87A01-A017-4E92-BE77-AFDC5F555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702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3997-36EC-42E4-B877-C537C896CCA1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87A01-A017-4E92-BE77-AFDC5F555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677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3997-36EC-42E4-B877-C537C896CCA1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87A01-A017-4E92-BE77-AFDC5F555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122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3997-36EC-42E4-B877-C537C896CCA1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87A01-A017-4E92-BE77-AFDC5F555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184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3997-36EC-42E4-B877-C537C896CCA1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87A01-A017-4E92-BE77-AFDC5F555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551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3997-36EC-42E4-B877-C537C896CCA1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87A01-A017-4E92-BE77-AFDC5F555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93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3997-36EC-42E4-B877-C537C896CCA1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87A01-A017-4E92-BE77-AFDC5F555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912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3997-36EC-42E4-B877-C537C896CCA1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87A01-A017-4E92-BE77-AFDC5F555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070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3997-36EC-42E4-B877-C537C896CCA1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87A01-A017-4E92-BE77-AFDC5F555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152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3997-36EC-42E4-B877-C537C896CCA1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87A01-A017-4E92-BE77-AFDC5F555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94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43997-36EC-42E4-B877-C537C896CCA1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87A01-A017-4E92-BE77-AFDC5F555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15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2515431"/>
            <a:ext cx="57474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/>
              <a:t>TPS(Tab Per Minute) : </a:t>
            </a:r>
            <a:r>
              <a:rPr lang="ko-KR" altLang="en-US" sz="1000" dirty="0" smtClean="0"/>
              <a:t>초당 탭 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캐릭터의 속도 및 애니메이션과 관계된다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MTPM(Maximum TPM) : </a:t>
            </a:r>
            <a:r>
              <a:rPr lang="ko-KR" altLang="en-US" sz="1000" dirty="0" smtClean="0"/>
              <a:t>현재 레벨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미정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에서 허용가능 한 </a:t>
            </a:r>
            <a:r>
              <a:rPr lang="en-US" altLang="ko-KR" sz="1000" dirty="0" smtClean="0"/>
              <a:t>Max TPS, </a:t>
            </a:r>
            <a:r>
              <a:rPr lang="ko-KR" altLang="en-US" sz="1000" dirty="0" smtClean="0"/>
              <a:t>캐릭터의 최대속도 및 애니메이션과 관계된다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strike="sngStrike" dirty="0" smtClean="0"/>
              <a:t>RSPD(</a:t>
            </a:r>
            <a:r>
              <a:rPr lang="en-US" altLang="ko-KR" sz="1000" strike="sngStrike" dirty="0" err="1" smtClean="0"/>
              <a:t>Runnig</a:t>
            </a:r>
            <a:r>
              <a:rPr lang="en-US" altLang="ko-KR" sz="1000" strike="sngStrike" dirty="0" smtClean="0"/>
              <a:t> Speed) : TPS</a:t>
            </a:r>
            <a:r>
              <a:rPr lang="ko-KR" altLang="en-US" sz="1000" strike="sngStrike" dirty="0" smtClean="0"/>
              <a:t>에 따라 산출 되는 캐릭터의 달리기 속도</a:t>
            </a:r>
            <a:r>
              <a:rPr lang="en-US" altLang="ko-KR" sz="1000" strike="sngStrike" dirty="0" smtClean="0"/>
              <a:t>. </a:t>
            </a:r>
            <a:r>
              <a:rPr lang="ko-KR" altLang="en-US" sz="1000" strike="sngStrike" dirty="0" smtClean="0"/>
              <a:t>구간별 산출 공식을 별도로</a:t>
            </a:r>
            <a:r>
              <a:rPr lang="en-US" altLang="ko-KR" sz="1000" strike="sngStrike" dirty="0" smtClean="0"/>
              <a:t>?</a:t>
            </a:r>
            <a:br>
              <a:rPr lang="en-US" altLang="ko-KR" sz="1000" strike="sngStrike" dirty="0" smtClean="0"/>
            </a:br>
            <a:r>
              <a:rPr lang="en-US" altLang="ko-KR" sz="1000" strike="sngStrike" dirty="0" smtClean="0"/>
              <a:t>	</a:t>
            </a:r>
            <a:r>
              <a:rPr lang="ko-KR" altLang="en-US" sz="1000" strike="sngStrike" dirty="0" smtClean="0"/>
              <a:t>예</a:t>
            </a:r>
            <a:r>
              <a:rPr lang="en-US" altLang="ko-KR" sz="1000" strike="sngStrike" dirty="0" smtClean="0"/>
              <a:t>) 0-1</a:t>
            </a:r>
            <a:r>
              <a:rPr lang="ko-KR" altLang="en-US" sz="1000" strike="sngStrike" dirty="0" smtClean="0"/>
              <a:t>구간 </a:t>
            </a:r>
            <a:r>
              <a:rPr lang="en-US" altLang="ko-KR" sz="1000" strike="sngStrike" dirty="0" smtClean="0"/>
              <a:t>: 1</a:t>
            </a:r>
            <a:r>
              <a:rPr lang="ko-KR" altLang="en-US" sz="1000" strike="sngStrike" dirty="0" smtClean="0"/>
              <a:t>차 함수</a:t>
            </a:r>
            <a:r>
              <a:rPr lang="en-US" altLang="ko-KR" sz="1000" strike="sngStrike" dirty="0" smtClean="0"/>
              <a:t>, 1-2</a:t>
            </a:r>
            <a:r>
              <a:rPr lang="ko-KR" altLang="en-US" sz="1000" strike="sngStrike" dirty="0" smtClean="0"/>
              <a:t>구간 </a:t>
            </a:r>
            <a:r>
              <a:rPr lang="en-US" altLang="ko-KR" sz="1000" strike="sngStrike" dirty="0" smtClean="0"/>
              <a:t>: 2</a:t>
            </a:r>
            <a:r>
              <a:rPr lang="ko-KR" altLang="en-US" sz="1000" strike="sngStrike" dirty="0" smtClean="0"/>
              <a:t>차 함수</a:t>
            </a:r>
            <a:r>
              <a:rPr lang="en-US" altLang="ko-KR" sz="1000" strike="sngStrike" dirty="0" smtClean="0"/>
              <a:t>, 2-3 </a:t>
            </a:r>
            <a:r>
              <a:rPr lang="ko-KR" altLang="en-US" sz="1000" strike="sngStrike" dirty="0" smtClean="0"/>
              <a:t>구간 등등</a:t>
            </a:r>
            <a:r>
              <a:rPr lang="en-US" altLang="ko-KR" sz="1000" strike="sngStrike" dirty="0" smtClean="0"/>
              <a:t>..</a:t>
            </a:r>
          </a:p>
          <a:p>
            <a:pPr>
              <a:lnSpc>
                <a:spcPct val="150000"/>
              </a:lnSpc>
            </a:pPr>
            <a:r>
              <a:rPr lang="en-US" altLang="ko-KR" sz="1000" strike="sngStrike" dirty="0" smtClean="0"/>
              <a:t>ACC(Acceleration) : </a:t>
            </a:r>
            <a:r>
              <a:rPr lang="ko-KR" altLang="en-US" sz="1000" strike="sngStrike" dirty="0" smtClean="0"/>
              <a:t>가속도</a:t>
            </a:r>
            <a:endParaRPr lang="en-US" altLang="ko-KR" sz="1000" strike="sngStrike" dirty="0" smtClean="0"/>
          </a:p>
          <a:p>
            <a:pPr>
              <a:lnSpc>
                <a:spcPct val="150000"/>
              </a:lnSpc>
            </a:pPr>
            <a:r>
              <a:rPr lang="en-US" altLang="ko-KR" sz="1000" strike="sngStrike" dirty="0" smtClean="0"/>
              <a:t>DACC(Deceleration) : </a:t>
            </a:r>
            <a:r>
              <a:rPr lang="ko-KR" altLang="en-US" sz="1000" strike="sngStrike" dirty="0" smtClean="0"/>
              <a:t>감속도</a:t>
            </a:r>
            <a:endParaRPr lang="en-US" altLang="ko-KR" sz="1000" strike="sngStrike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※ </a:t>
            </a:r>
            <a:r>
              <a:rPr lang="ko-KR" altLang="en-US" sz="1000" dirty="0" smtClean="0"/>
              <a:t>향후 게임요소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아이템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 추가에 따라 공식 만들 예정</a:t>
            </a:r>
            <a:endParaRPr lang="en-US" altLang="ko-KR" sz="1000" dirty="0" smtClean="0"/>
          </a:p>
        </p:txBody>
      </p:sp>
      <p:cxnSp>
        <p:nvCxnSpPr>
          <p:cNvPr id="6" name="직선 연결선 5"/>
          <p:cNvCxnSpPr/>
          <p:nvPr/>
        </p:nvCxnSpPr>
        <p:spPr>
          <a:xfrm>
            <a:off x="1800178" y="1870765"/>
            <a:ext cx="5428722" cy="0"/>
          </a:xfrm>
          <a:prstGeom prst="line">
            <a:avLst/>
          </a:prstGeom>
          <a:ln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933856" y="1519351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MTPS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160218" y="1519351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TPS1</a:t>
            </a:r>
            <a:endParaRPr lang="ko-KR" alt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052436" y="1519351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TPS2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212316" y="194277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걷</a:t>
            </a:r>
            <a:r>
              <a:rPr lang="ko-KR" altLang="en-US" sz="1000"/>
              <a:t>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05147" y="1942773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달리기</a:t>
            </a:r>
            <a:r>
              <a:rPr lang="en-US" altLang="ko-KR" sz="1000" dirty="0" smtClean="0"/>
              <a:t>1</a:t>
            </a:r>
          </a:p>
          <a:p>
            <a:pPr algn="ctr"/>
            <a:r>
              <a:rPr lang="en-US" altLang="ko-KR" sz="1000" dirty="0" smtClean="0"/>
              <a:t>(</a:t>
            </a:r>
            <a:r>
              <a:rPr lang="ko-KR" altLang="en-US" sz="1000" dirty="0" smtClean="0"/>
              <a:t>조깅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4060548" y="1519351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TPS3</a:t>
            </a:r>
            <a:endParaRPr lang="ko-KR" altLang="en-US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013259" y="1948771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달리기</a:t>
            </a:r>
            <a:r>
              <a:rPr lang="en-US" altLang="ko-KR" sz="1000" dirty="0" smtClean="0"/>
              <a:t>2</a:t>
            </a:r>
          </a:p>
          <a:p>
            <a:pPr algn="ctr"/>
            <a:r>
              <a:rPr lang="en-US" altLang="ko-KR" sz="1000" dirty="0" smtClean="0"/>
              <a:t>(</a:t>
            </a:r>
            <a:r>
              <a:rPr lang="ko-KR" altLang="en-US" sz="1000" dirty="0" smtClean="0"/>
              <a:t>일반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1516238" y="1942773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아이</a:t>
            </a:r>
            <a:r>
              <a:rPr lang="ko-KR" altLang="en-US" sz="1000" dirty="0"/>
              <a:t>들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(</a:t>
            </a:r>
            <a:r>
              <a:rPr lang="ko-KR" altLang="en-US" sz="1000" dirty="0" smtClean="0"/>
              <a:t>정지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5259117" y="1519351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TPS4</a:t>
            </a:r>
            <a:endParaRPr lang="ko-KR" altLang="en-US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211828" y="1948771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달리기</a:t>
            </a:r>
            <a:r>
              <a:rPr lang="en-US" altLang="ko-KR" sz="1000" dirty="0" smtClean="0"/>
              <a:t>2</a:t>
            </a:r>
          </a:p>
          <a:p>
            <a:pPr algn="ctr"/>
            <a:r>
              <a:rPr lang="en-US" altLang="ko-KR" sz="1000" dirty="0" smtClean="0"/>
              <a:t>(</a:t>
            </a:r>
            <a:r>
              <a:rPr lang="ko-KR" altLang="en-US" sz="1000" dirty="0" smtClean="0"/>
              <a:t>고속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539552" y="1519351"/>
            <a:ext cx="1088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/>
              <a:t>탭수치</a:t>
            </a:r>
            <a:r>
              <a:rPr lang="en-US" altLang="ko-KR" sz="1200" b="1" dirty="0" smtClean="0"/>
              <a:t>(TPM)</a:t>
            </a:r>
            <a:endParaRPr lang="ko-KR" alt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39552" y="192738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애니메이션</a:t>
            </a:r>
            <a:endParaRPr lang="ko-KR" altLang="en-US" sz="1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826454" y="1948771"/>
            <a:ext cx="819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달리기</a:t>
            </a:r>
            <a:r>
              <a:rPr lang="en-US" altLang="ko-KR" sz="1000" dirty="0" smtClean="0"/>
              <a:t>2</a:t>
            </a:r>
          </a:p>
          <a:p>
            <a:pPr algn="ctr"/>
            <a:r>
              <a:rPr lang="en-US" altLang="ko-KR" sz="1000" dirty="0" smtClean="0"/>
              <a:t>(</a:t>
            </a:r>
            <a:r>
              <a:rPr lang="ko-KR" altLang="en-US" sz="1000" dirty="0" smtClean="0"/>
              <a:t>현재 </a:t>
            </a:r>
            <a:r>
              <a:rPr lang="ko-KR" altLang="en-US" sz="1000" dirty="0" err="1" smtClean="0"/>
              <a:t>최속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7538509" y="1716876"/>
            <a:ext cx="1394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한계돌파 </a:t>
            </a:r>
            <a:r>
              <a:rPr lang="en-US" altLang="ko-KR" sz="1200" b="1" dirty="0" smtClean="0"/>
              <a:t>by </a:t>
            </a:r>
            <a:r>
              <a:rPr lang="ko-KR" altLang="en-US" sz="1200" b="1" dirty="0" smtClean="0"/>
              <a:t>성장</a:t>
            </a:r>
            <a:endParaRPr lang="ko-KR" altLang="en-US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39552" y="260648"/>
            <a:ext cx="2938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달리기 관련 기획</a:t>
            </a:r>
            <a:r>
              <a:rPr lang="en-US" altLang="ko-KR" sz="1600" b="1" dirty="0" smtClean="0"/>
              <a:t>(</a:t>
            </a:r>
            <a:r>
              <a:rPr lang="ko-KR" altLang="en-US" sz="1600" b="1" dirty="0" err="1" smtClean="0"/>
              <a:t>프로토타입</a:t>
            </a:r>
            <a:r>
              <a:rPr lang="en-US" altLang="ko-KR" sz="1600" b="1" dirty="0" smtClean="0"/>
              <a:t>)</a:t>
            </a:r>
            <a:endParaRPr lang="ko-KR" altLang="en-US" sz="1600" b="1" dirty="0"/>
          </a:p>
        </p:txBody>
      </p:sp>
      <p:grpSp>
        <p:nvGrpSpPr>
          <p:cNvPr id="68" name="그룹 67"/>
          <p:cNvGrpSpPr/>
          <p:nvPr/>
        </p:nvGrpSpPr>
        <p:grpSpPr>
          <a:xfrm>
            <a:off x="6287045" y="2510429"/>
            <a:ext cx="1765795" cy="2942991"/>
            <a:chOff x="6287045" y="2510429"/>
            <a:chExt cx="2329031" cy="3881719"/>
          </a:xfrm>
        </p:grpSpPr>
        <p:sp>
          <p:nvSpPr>
            <p:cNvPr id="25" name="직사각형 24"/>
            <p:cNvSpPr/>
            <p:nvPr/>
          </p:nvSpPr>
          <p:spPr>
            <a:xfrm>
              <a:off x="6287045" y="2510429"/>
              <a:ext cx="2329031" cy="388171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pic>
          <p:nvPicPr>
            <p:cNvPr id="39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441" b="97695" l="8871" r="8871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0372" y="3140968"/>
              <a:ext cx="970266" cy="2497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TextBox 42"/>
            <p:cNvSpPr txBox="1"/>
            <p:nvPr/>
          </p:nvSpPr>
          <p:spPr>
            <a:xfrm>
              <a:off x="7206850" y="2566181"/>
              <a:ext cx="772148" cy="243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b="1" dirty="0" smtClean="0"/>
                <a:t>12.34Km/h</a:t>
              </a:r>
              <a:endParaRPr lang="ko-KR" altLang="en-US" sz="600" b="1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6287045" y="6170336"/>
              <a:ext cx="2328524" cy="2218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6809889" y="2708759"/>
              <a:ext cx="1225632" cy="243568"/>
              <a:chOff x="5179810" y="3434625"/>
              <a:chExt cx="1856784" cy="368996"/>
            </a:xfrm>
          </p:grpSpPr>
          <p:sp>
            <p:nvSpPr>
              <p:cNvPr id="49" name="순서도: 준비 48"/>
              <p:cNvSpPr/>
              <p:nvPr/>
            </p:nvSpPr>
            <p:spPr>
              <a:xfrm>
                <a:off x="5179810" y="3486149"/>
                <a:ext cx="446633" cy="220659"/>
              </a:xfrm>
              <a:prstGeom prst="flowChartPreparation">
                <a:avLst/>
              </a:prstGeom>
              <a:solidFill>
                <a:srgbClr val="92D05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5641800" y="3513044"/>
                <a:ext cx="1394794" cy="56452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641800" y="3590252"/>
                <a:ext cx="1394794" cy="116556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5229745" y="3434625"/>
                <a:ext cx="458684" cy="368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600" b="1" dirty="0" smtClean="0"/>
                  <a:t>3</a:t>
                </a:r>
                <a:endParaRPr lang="ko-KR" altLang="en-US" sz="600" b="1" dirty="0"/>
              </a:p>
            </p:txBody>
          </p:sp>
        </p:grpSp>
        <p:sp>
          <p:nvSpPr>
            <p:cNvPr id="53" name="직사각형 52"/>
            <p:cNvSpPr/>
            <p:nvPr/>
          </p:nvSpPr>
          <p:spPr>
            <a:xfrm>
              <a:off x="6436986" y="4951474"/>
              <a:ext cx="2036930" cy="1026159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달리기 터치영역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1800932" y="871562"/>
            <a:ext cx="5427968" cy="45719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7" name="TextBox 56"/>
          <p:cNvSpPr txBox="1"/>
          <p:nvPr/>
        </p:nvSpPr>
        <p:spPr>
          <a:xfrm>
            <a:off x="539552" y="755921"/>
            <a:ext cx="915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게이지</a:t>
            </a:r>
            <a:r>
              <a:rPr lang="en-US" altLang="ko-KR" sz="1200" b="1" dirty="0" smtClean="0"/>
              <a:t>(UI)</a:t>
            </a:r>
            <a:endParaRPr lang="ko-KR" altLang="en-US" sz="12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539552" y="1124744"/>
            <a:ext cx="1003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속도</a:t>
            </a:r>
            <a:r>
              <a:rPr lang="en-US" altLang="ko-KR" sz="1200" b="1" dirty="0" smtClean="0"/>
              <a:t>(Km/h)</a:t>
            </a:r>
            <a:endParaRPr lang="ko-KR" altLang="en-US" sz="1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662961" y="113447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0</a:t>
            </a:r>
            <a:endParaRPr lang="ko-KR" altLang="en-US" sz="12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2094495" y="1134472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4Km/h</a:t>
            </a:r>
            <a:endParaRPr lang="ko-KR" altLang="en-US" sz="12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2986713" y="1134472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8Km/h</a:t>
            </a:r>
            <a:endParaRPr lang="ko-KR" altLang="en-US" sz="12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3949939" y="1134472"/>
            <a:ext cx="766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10Km/h</a:t>
            </a:r>
            <a:endParaRPr lang="ko-KR" altLang="en-US" sz="12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5148509" y="1134472"/>
            <a:ext cx="766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16Km/h</a:t>
            </a:r>
            <a:endParaRPr lang="ko-KR" altLang="en-US" sz="12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6834048" y="1134472"/>
            <a:ext cx="766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20Km/h</a:t>
            </a:r>
            <a:endParaRPr lang="ko-KR" altLang="en-US" sz="1200" b="1" dirty="0"/>
          </a:p>
        </p:txBody>
      </p: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441394"/>
              </p:ext>
            </p:extLst>
          </p:nvPr>
        </p:nvGraphicFramePr>
        <p:xfrm>
          <a:off x="747638" y="4571123"/>
          <a:ext cx="5056821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5607"/>
                <a:gridCol w="1685607"/>
                <a:gridCol w="1685607"/>
              </a:tblGrid>
              <a:tr h="196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탭수</a:t>
                      </a:r>
                      <a:r>
                        <a:rPr lang="en-US" altLang="ko-KR" sz="1000" dirty="0" smtClean="0"/>
                        <a:t>(TPM)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속도</a:t>
                      </a:r>
                      <a:r>
                        <a:rPr lang="en-US" altLang="ko-KR" sz="1000" dirty="0" smtClean="0"/>
                        <a:t>(SPD)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애니메이션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196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아이들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정지</a:t>
                      </a:r>
                      <a:r>
                        <a:rPr lang="en-US" altLang="ko-KR" sz="1000" dirty="0" smtClean="0"/>
                        <a:t>) </a:t>
                      </a:r>
                      <a:r>
                        <a:rPr lang="ko-KR" altLang="en-US" sz="1000" dirty="0" smtClean="0"/>
                        <a:t>동작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196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4Km/h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걷기 동작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196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120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8Km/h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천천히 달리기 동작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196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180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10Km/h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일반 달리기 동작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196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240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16Km/h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빨리 달리기 동작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196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300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20Km/h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스프린트 동작</a:t>
                      </a:r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547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28055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배경 관련 기획</a:t>
            </a:r>
            <a:r>
              <a:rPr lang="en-US" altLang="ko-KR" sz="1600" b="1" dirty="0" smtClean="0"/>
              <a:t>(</a:t>
            </a:r>
            <a:r>
              <a:rPr lang="ko-KR" altLang="en-US" sz="1600" b="1" dirty="0" err="1" smtClean="0"/>
              <a:t>프로토타입</a:t>
            </a:r>
            <a:r>
              <a:rPr lang="en-US" altLang="ko-KR" sz="1600" b="1" dirty="0" smtClean="0"/>
              <a:t>)</a:t>
            </a:r>
            <a:endParaRPr lang="ko-KR" altLang="en-US" sz="1600" b="1" dirty="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151822"/>
              </p:ext>
            </p:extLst>
          </p:nvPr>
        </p:nvGraphicFramePr>
        <p:xfrm>
          <a:off x="467544" y="4096529"/>
          <a:ext cx="854917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180"/>
                <a:gridCol w="439253"/>
                <a:gridCol w="439253"/>
                <a:gridCol w="439253"/>
                <a:gridCol w="439253"/>
                <a:gridCol w="439253"/>
                <a:gridCol w="439253"/>
                <a:gridCol w="906780"/>
                <a:gridCol w="439253"/>
                <a:gridCol w="608330"/>
                <a:gridCol w="608330"/>
                <a:gridCol w="439253"/>
                <a:gridCol w="906780"/>
                <a:gridCol w="779780"/>
                <a:gridCol w="673968"/>
              </a:tblGrid>
              <a:tr h="196167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코스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높낮이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기타 분류</a:t>
                      </a:r>
                      <a:endParaRPr lang="en-US" altLang="ko-KR" sz="1000" dirty="0" smtClean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속도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보정</a:t>
                      </a:r>
                      <a:endParaRPr lang="en-US" altLang="ko-KR" sz="1000" dirty="0" smtClean="0"/>
                    </a:p>
                  </a:txBody>
                  <a:tcPr anchor="ctr"/>
                </a:tc>
              </a:tr>
              <a:tr h="19616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직선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ㄱ자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ㄴ자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</a:t>
                      </a:r>
                      <a:r>
                        <a:rPr lang="ko-KR" altLang="en-US" sz="1000" dirty="0" smtClean="0"/>
                        <a:t>자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U</a:t>
                      </a:r>
                      <a:r>
                        <a:rPr lang="ko-KR" altLang="en-US" sz="1000" dirty="0" smtClean="0"/>
                        <a:t>자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+</a:t>
                      </a:r>
                      <a:r>
                        <a:rPr lang="ko-KR" altLang="en-US" sz="1000" dirty="0" smtClean="0"/>
                        <a:t>자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기타 유니크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평지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내리막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오르막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요철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기타 유니크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날씨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1961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패턴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0%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1961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패턴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+5%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1961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패턴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0%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1961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패턴</a:t>
                      </a:r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0%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1961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패턴</a:t>
                      </a:r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0%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1961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패턴</a:t>
                      </a:r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-5%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1961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...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50" name="그룹 49"/>
          <p:cNvGrpSpPr/>
          <p:nvPr/>
        </p:nvGrpSpPr>
        <p:grpSpPr>
          <a:xfrm>
            <a:off x="4278967" y="620688"/>
            <a:ext cx="4325481" cy="2969826"/>
            <a:chOff x="3796521" y="429925"/>
            <a:chExt cx="5311983" cy="3647147"/>
          </a:xfrm>
        </p:grpSpPr>
        <p:grpSp>
          <p:nvGrpSpPr>
            <p:cNvPr id="9" name="그룹 8"/>
            <p:cNvGrpSpPr/>
            <p:nvPr/>
          </p:nvGrpSpPr>
          <p:grpSpPr>
            <a:xfrm>
              <a:off x="3796521" y="1884479"/>
              <a:ext cx="898732" cy="898732"/>
              <a:chOff x="683568" y="836712"/>
              <a:chExt cx="898732" cy="898732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683568" y="836712"/>
                <a:ext cx="898732" cy="8987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cxnSp>
            <p:nvCxnSpPr>
              <p:cNvPr id="7" name="직선 연결선 6"/>
              <p:cNvCxnSpPr/>
              <p:nvPr/>
            </p:nvCxnSpPr>
            <p:spPr>
              <a:xfrm>
                <a:off x="899592" y="836712"/>
                <a:ext cx="0" cy="8987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1366144" y="836712"/>
                <a:ext cx="0" cy="8987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직사각형 10"/>
            <p:cNvSpPr/>
            <p:nvPr/>
          </p:nvSpPr>
          <p:spPr>
            <a:xfrm>
              <a:off x="3796521" y="2785947"/>
              <a:ext cx="1136606" cy="111716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4" name="L 도형 13"/>
            <p:cNvSpPr/>
            <p:nvPr/>
          </p:nvSpPr>
          <p:spPr>
            <a:xfrm>
              <a:off x="4011646" y="2785487"/>
              <a:ext cx="924656" cy="898732"/>
            </a:xfrm>
            <a:prstGeom prst="corner">
              <a:avLst>
                <a:gd name="adj1" fmla="val 50000"/>
                <a:gd name="adj2" fmla="val 51766"/>
              </a:avLst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grpSp>
          <p:nvGrpSpPr>
            <p:cNvPr id="15" name="그룹 14"/>
            <p:cNvGrpSpPr/>
            <p:nvPr/>
          </p:nvGrpSpPr>
          <p:grpSpPr>
            <a:xfrm rot="5400000">
              <a:off x="4936250" y="2999462"/>
              <a:ext cx="898732" cy="898732"/>
              <a:chOff x="683568" y="836712"/>
              <a:chExt cx="898732" cy="898732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683568" y="836712"/>
                <a:ext cx="898732" cy="8987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cxnSp>
            <p:nvCxnSpPr>
              <p:cNvPr id="17" name="직선 연결선 16"/>
              <p:cNvCxnSpPr/>
              <p:nvPr/>
            </p:nvCxnSpPr>
            <p:spPr>
              <a:xfrm>
                <a:off x="922452" y="836712"/>
                <a:ext cx="0" cy="8987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/>
              <p:nvPr/>
            </p:nvCxnSpPr>
            <p:spPr>
              <a:xfrm>
                <a:off x="1366144" y="836712"/>
                <a:ext cx="0" cy="8987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직사각형 18"/>
            <p:cNvSpPr/>
            <p:nvPr/>
          </p:nvSpPr>
          <p:spPr>
            <a:xfrm>
              <a:off x="5834982" y="2820584"/>
              <a:ext cx="938485" cy="125648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0" name="십자형 19"/>
            <p:cNvSpPr/>
            <p:nvPr/>
          </p:nvSpPr>
          <p:spPr>
            <a:xfrm>
              <a:off x="5837363" y="3017061"/>
              <a:ext cx="936104" cy="888206"/>
            </a:xfrm>
            <a:prstGeom prst="plus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grpSp>
          <p:nvGrpSpPr>
            <p:cNvPr id="24" name="그룹 23"/>
            <p:cNvGrpSpPr/>
            <p:nvPr/>
          </p:nvGrpSpPr>
          <p:grpSpPr>
            <a:xfrm rot="16200000">
              <a:off x="6763944" y="2764418"/>
              <a:ext cx="1136606" cy="1117622"/>
              <a:chOff x="4211960" y="1731085"/>
              <a:chExt cx="1136606" cy="1117622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4211960" y="1731544"/>
                <a:ext cx="1136606" cy="11171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3" name="L 도형 22"/>
              <p:cNvSpPr/>
              <p:nvPr/>
            </p:nvSpPr>
            <p:spPr>
              <a:xfrm>
                <a:off x="4420734" y="1731085"/>
                <a:ext cx="924656" cy="898732"/>
              </a:xfrm>
              <a:prstGeom prst="corner">
                <a:avLst>
                  <a:gd name="adj1" fmla="val 50000"/>
                  <a:gd name="adj2" fmla="val 49646"/>
                </a:avLst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 flipV="1">
              <a:off x="6994732" y="1624173"/>
              <a:ext cx="2113772" cy="2096860"/>
              <a:chOff x="3898388" y="2124229"/>
              <a:chExt cx="2113772" cy="2096860"/>
            </a:xfrm>
          </p:grpSpPr>
          <p:sp>
            <p:nvSpPr>
              <p:cNvPr id="25" name="막힌 원호 24"/>
              <p:cNvSpPr/>
              <p:nvPr/>
            </p:nvSpPr>
            <p:spPr>
              <a:xfrm flipV="1">
                <a:off x="4126017" y="2124229"/>
                <a:ext cx="1598111" cy="1927359"/>
              </a:xfrm>
              <a:prstGeom prst="blockArc">
                <a:avLst>
                  <a:gd name="adj1" fmla="val 10800000"/>
                  <a:gd name="adj2" fmla="val 5"/>
                  <a:gd name="adj3" fmla="val 27823"/>
                </a:avLst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3898388" y="3088370"/>
                <a:ext cx="2113772" cy="113271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3796521" y="985747"/>
              <a:ext cx="898732" cy="898732"/>
              <a:chOff x="683568" y="836712"/>
              <a:chExt cx="898732" cy="898732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683568" y="836712"/>
                <a:ext cx="898732" cy="8987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cxnSp>
            <p:nvCxnSpPr>
              <p:cNvPr id="35" name="직선 연결선 34"/>
              <p:cNvCxnSpPr/>
              <p:nvPr/>
            </p:nvCxnSpPr>
            <p:spPr>
              <a:xfrm>
                <a:off x="899592" y="836712"/>
                <a:ext cx="0" cy="8987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1366144" y="836712"/>
                <a:ext cx="0" cy="8987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3990047" y="1312002"/>
              <a:ext cx="547664" cy="264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패턴</a:t>
              </a:r>
              <a:r>
                <a:rPr lang="en-US" altLang="ko-KR" sz="800" dirty="0"/>
                <a:t>1</a:t>
              </a:r>
              <a:endParaRPr lang="ko-KR" altLang="en-US" sz="8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990047" y="2210734"/>
              <a:ext cx="547664" cy="264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패턴</a:t>
              </a:r>
              <a:r>
                <a:rPr lang="en-US" altLang="ko-KR" sz="800" dirty="0" smtClean="0"/>
                <a:t>2</a:t>
              </a:r>
              <a:endParaRPr lang="ko-KR" altLang="en-US" sz="8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108984" y="3338053"/>
              <a:ext cx="547664" cy="264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패턴</a:t>
              </a:r>
              <a:r>
                <a:rPr lang="en-US" altLang="ko-KR" sz="800" dirty="0" smtClean="0"/>
                <a:t>3</a:t>
              </a:r>
              <a:endParaRPr lang="ko-KR" altLang="en-US" sz="8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049576" y="3338053"/>
              <a:ext cx="547664" cy="264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패턴</a:t>
              </a:r>
              <a:r>
                <a:rPr lang="en-US" altLang="ko-KR" sz="800" dirty="0" smtClean="0"/>
                <a:t>4</a:t>
              </a:r>
              <a:endParaRPr lang="ko-KR" altLang="en-US" sz="8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160170" y="3338053"/>
              <a:ext cx="547664" cy="264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패턴</a:t>
              </a:r>
              <a:r>
                <a:rPr lang="en-US" altLang="ko-KR" sz="800" dirty="0"/>
                <a:t>1</a:t>
              </a:r>
              <a:endParaRPr lang="ko-KR" altLang="en-US" sz="8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076637" y="3338053"/>
              <a:ext cx="547664" cy="264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패턴</a:t>
              </a:r>
              <a:r>
                <a:rPr lang="en-US" altLang="ko-KR" sz="800" dirty="0" smtClean="0"/>
                <a:t>5</a:t>
              </a:r>
              <a:endParaRPr lang="ko-KR" altLang="en-US" sz="8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770346" y="1912656"/>
              <a:ext cx="547664" cy="264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패턴</a:t>
              </a:r>
              <a:r>
                <a:rPr lang="en-US" altLang="ko-KR" sz="800" dirty="0" smtClean="0"/>
                <a:t>6</a:t>
              </a:r>
              <a:endParaRPr lang="ko-KR" altLang="en-US" sz="800" dirty="0"/>
            </a:p>
          </p:txBody>
        </p:sp>
        <p:cxnSp>
          <p:nvCxnSpPr>
            <p:cNvPr id="46" name="직선 화살표 연결선 45"/>
            <p:cNvCxnSpPr>
              <a:endCxn id="34" idx="0"/>
            </p:cNvCxnSpPr>
            <p:nvPr/>
          </p:nvCxnSpPr>
          <p:spPr>
            <a:xfrm>
              <a:off x="4245887" y="429925"/>
              <a:ext cx="0" cy="555822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/>
            <p:nvPr/>
          </p:nvCxnSpPr>
          <p:spPr>
            <a:xfrm>
              <a:off x="8647881" y="2762637"/>
              <a:ext cx="0" cy="555822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395536" y="700245"/>
            <a:ext cx="352211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 smtClean="0"/>
              <a:t>배경은 각각 고유의 테마를 가진다</a:t>
            </a:r>
            <a:r>
              <a:rPr lang="en-US" altLang="ko-KR" sz="1000" dirty="0" smtClean="0"/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 smtClean="0"/>
              <a:t>배경은 다양한 패턴들로 구성된다</a:t>
            </a:r>
            <a:r>
              <a:rPr lang="en-US" altLang="ko-KR" sz="1000" dirty="0" smtClean="0"/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 smtClean="0"/>
              <a:t>배경은 패턴 단위로 로딩 된다</a:t>
            </a:r>
            <a:r>
              <a:rPr lang="en-US" altLang="ko-KR" sz="1000" dirty="0" smtClean="0"/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 smtClean="0"/>
              <a:t>로딩될 패턴은 레벨디자인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이벤트 모음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으로 구성한다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>
                <a:solidFill>
                  <a:srgbClr val="FF0000"/>
                </a:solidFill>
              </a:rPr>
              <a:t>※ </a:t>
            </a:r>
            <a:r>
              <a:rPr lang="ko-KR" altLang="en-US" sz="1000" dirty="0" smtClean="0">
                <a:solidFill>
                  <a:srgbClr val="FF0000"/>
                </a:solidFill>
              </a:rPr>
              <a:t>배경이 이벤트를 가지고 있는 것이 아니고 이벤트가 자신이 플레이 되어야 할 배경패턴을 들고 있는 구조</a:t>
            </a:r>
            <a:r>
              <a:rPr lang="en-US" altLang="ko-KR" sz="1000" dirty="0" smtClean="0">
                <a:solidFill>
                  <a:srgbClr val="FF0000"/>
                </a:solidFill>
              </a:rPr>
              <a:t>?</a:t>
            </a:r>
            <a:br>
              <a:rPr lang="en-US" altLang="ko-KR" sz="1000" dirty="0" smtClean="0">
                <a:solidFill>
                  <a:srgbClr val="FF0000"/>
                </a:solidFill>
              </a:rPr>
            </a:br>
            <a:r>
              <a:rPr lang="en-US" altLang="ko-KR" sz="1000" dirty="0" smtClean="0">
                <a:solidFill>
                  <a:srgbClr val="FF0000"/>
                </a:solidFill>
              </a:rPr>
              <a:t>※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보스전</a:t>
            </a:r>
            <a:r>
              <a:rPr lang="en-US" altLang="ko-KR" sz="1000" dirty="0" smtClean="0">
                <a:solidFill>
                  <a:srgbClr val="FF0000"/>
                </a:solidFill>
              </a:rPr>
              <a:t>, </a:t>
            </a:r>
            <a:r>
              <a:rPr lang="ko-KR" altLang="en-US" sz="1000" dirty="0" smtClean="0">
                <a:solidFill>
                  <a:srgbClr val="FF0000"/>
                </a:solidFill>
              </a:rPr>
              <a:t>캐릭터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케어</a:t>
            </a:r>
            <a:r>
              <a:rPr lang="ko-KR" altLang="en-US" sz="1000" dirty="0" smtClean="0">
                <a:solidFill>
                  <a:srgbClr val="FF0000"/>
                </a:solidFill>
              </a:rPr>
              <a:t> 등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유니크한</a:t>
            </a:r>
            <a:r>
              <a:rPr lang="ko-KR" altLang="en-US" sz="1000" dirty="0" smtClean="0">
                <a:solidFill>
                  <a:srgbClr val="FF0000"/>
                </a:solidFill>
              </a:rPr>
              <a:t> 이벤트를 제외하고 대부분의 경우에는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순환형</a:t>
            </a:r>
            <a:r>
              <a:rPr lang="ko-KR" altLang="en-US" sz="1000" dirty="0" smtClean="0">
                <a:solidFill>
                  <a:srgbClr val="FF0000"/>
                </a:solidFill>
              </a:rPr>
              <a:t> 단순 패턴으로 진행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 smtClean="0"/>
              <a:t>배경 패턴은 레벨 속성에 따라 속도 관련 보정 수치를 가지고 있다</a:t>
            </a:r>
            <a:r>
              <a:rPr lang="en-US" altLang="ko-KR" sz="1000" dirty="0" smtClean="0"/>
              <a:t>? (</a:t>
            </a:r>
            <a:r>
              <a:rPr lang="ko-KR" altLang="en-US" sz="1000" dirty="0" smtClean="0"/>
              <a:t>논의 필요</a:t>
            </a:r>
            <a:r>
              <a:rPr lang="en-US" altLang="ko-KR" sz="1000" dirty="0" smtClean="0"/>
              <a:t>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95536" y="3789040"/>
            <a:ext cx="13452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배경 패턴의 속성 예</a:t>
            </a:r>
            <a:endParaRPr lang="ko-KR" altLang="en-US" sz="1000" b="1" dirty="0"/>
          </a:p>
        </p:txBody>
      </p:sp>
      <p:sp>
        <p:nvSpPr>
          <p:cNvPr id="51" name="직사각형 50"/>
          <p:cNvSpPr/>
          <p:nvPr/>
        </p:nvSpPr>
        <p:spPr>
          <a:xfrm>
            <a:off x="4133678" y="568875"/>
            <a:ext cx="4542778" cy="32201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308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238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/>
              <a:t>프로토타입</a:t>
            </a:r>
            <a:r>
              <a:rPr lang="ko-KR" altLang="en-US" sz="1600" b="1" dirty="0" smtClean="0"/>
              <a:t> 플레이 </a:t>
            </a:r>
            <a:r>
              <a:rPr lang="ko-KR" altLang="en-US" sz="1600" b="1" dirty="0" err="1" smtClean="0"/>
              <a:t>스펙</a:t>
            </a:r>
            <a:endParaRPr lang="ko-KR" altLang="en-US" sz="1600" b="1" dirty="0"/>
          </a:p>
        </p:txBody>
      </p:sp>
      <p:grpSp>
        <p:nvGrpSpPr>
          <p:cNvPr id="71" name="그룹 70"/>
          <p:cNvGrpSpPr/>
          <p:nvPr/>
        </p:nvGrpSpPr>
        <p:grpSpPr>
          <a:xfrm>
            <a:off x="2339752" y="751453"/>
            <a:ext cx="6423356" cy="2101483"/>
            <a:chOff x="395536" y="692696"/>
            <a:chExt cx="8141866" cy="2663716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641774" y="2361661"/>
              <a:ext cx="7200000" cy="0"/>
            </a:xfrm>
            <a:prstGeom prst="line">
              <a:avLst/>
            </a:prstGeom>
            <a:ln>
              <a:solidFill>
                <a:schemeClr val="tx1"/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41774" y="2446411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48718" y="2446411"/>
              <a:ext cx="3481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10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97343" y="2446411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5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86941" y="1668172"/>
              <a:ext cx="3850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2.5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23324" y="1668172"/>
              <a:ext cx="3850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9.5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50199" y="2446411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01099" y="2446411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2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02066" y="2446411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3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72172" y="2446411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4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18238" y="2446411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6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14360" y="2446411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7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197407" y="2446411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8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834462" y="2446411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9</a:t>
              </a:r>
            </a:p>
          </p:txBody>
        </p:sp>
        <p:sp>
          <p:nvSpPr>
            <p:cNvPr id="20" name="타원 19"/>
            <p:cNvSpPr/>
            <p:nvPr/>
          </p:nvSpPr>
          <p:spPr>
            <a:xfrm>
              <a:off x="1351061" y="2772606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/>
                <a:t>C</a:t>
              </a:r>
              <a:endParaRPr lang="ko-KR" altLang="en-US" sz="1100" b="1" dirty="0"/>
            </a:p>
          </p:txBody>
        </p:sp>
        <p:sp>
          <p:nvSpPr>
            <p:cNvPr id="21" name="타원 20"/>
            <p:cNvSpPr/>
            <p:nvPr/>
          </p:nvSpPr>
          <p:spPr>
            <a:xfrm>
              <a:off x="2001099" y="2772606"/>
              <a:ext cx="305718" cy="288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/>
                <a:t>C</a:t>
              </a:r>
              <a:endParaRPr lang="ko-KR" altLang="en-US" sz="1100" b="1" dirty="0"/>
            </a:p>
          </p:txBody>
        </p:sp>
        <p:sp>
          <p:nvSpPr>
            <p:cNvPr id="22" name="타원 21"/>
            <p:cNvSpPr/>
            <p:nvPr/>
          </p:nvSpPr>
          <p:spPr>
            <a:xfrm>
              <a:off x="3372172" y="2772606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/>
                <a:t>C</a:t>
              </a:r>
              <a:endParaRPr lang="ko-KR" altLang="en-US" sz="1100" b="1" dirty="0"/>
            </a:p>
          </p:txBody>
        </p:sp>
        <p:sp>
          <p:nvSpPr>
            <p:cNvPr id="23" name="타원 22"/>
            <p:cNvSpPr/>
            <p:nvPr/>
          </p:nvSpPr>
          <p:spPr>
            <a:xfrm>
              <a:off x="5514360" y="2772606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/>
                <a:t>C</a:t>
              </a:r>
              <a:endParaRPr lang="ko-KR" altLang="en-US" sz="1100" b="1" dirty="0"/>
            </a:p>
          </p:txBody>
        </p:sp>
        <p:sp>
          <p:nvSpPr>
            <p:cNvPr id="24" name="타원 23"/>
            <p:cNvSpPr/>
            <p:nvPr/>
          </p:nvSpPr>
          <p:spPr>
            <a:xfrm>
              <a:off x="6835324" y="2772606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/>
                <a:t>C</a:t>
              </a:r>
              <a:endParaRPr lang="ko-KR" altLang="en-US" sz="1100" b="1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4244607" y="2277407"/>
              <a:ext cx="0" cy="1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타원 25"/>
            <p:cNvSpPr/>
            <p:nvPr/>
          </p:nvSpPr>
          <p:spPr>
            <a:xfrm>
              <a:off x="4097343" y="2772606"/>
              <a:ext cx="288000" cy="288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/>
                <a:t>B</a:t>
              </a:r>
              <a:endParaRPr lang="ko-KR" altLang="en-US" sz="1100" b="1" dirty="0"/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2491425" y="2277407"/>
              <a:ext cx="0" cy="1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6046122" y="2277407"/>
              <a:ext cx="0" cy="1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타원 28"/>
            <p:cNvSpPr/>
            <p:nvPr/>
          </p:nvSpPr>
          <p:spPr>
            <a:xfrm>
              <a:off x="2702066" y="2772606"/>
              <a:ext cx="288000" cy="288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/>
                <a:t>A</a:t>
              </a:r>
              <a:endParaRPr lang="ko-KR" altLang="en-US" sz="1100" b="1" dirty="0"/>
            </a:p>
          </p:txBody>
        </p:sp>
        <p:sp>
          <p:nvSpPr>
            <p:cNvPr id="30" name="타원 29"/>
            <p:cNvSpPr/>
            <p:nvPr/>
          </p:nvSpPr>
          <p:spPr>
            <a:xfrm>
              <a:off x="2347977" y="981883"/>
              <a:ext cx="288000" cy="288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/>
                <a:t>S</a:t>
              </a:r>
              <a:endParaRPr lang="ko-KR" altLang="en-US" sz="1100" b="1" dirty="0"/>
            </a:p>
          </p:txBody>
        </p:sp>
        <p:sp>
          <p:nvSpPr>
            <p:cNvPr id="31" name="타원 30"/>
            <p:cNvSpPr/>
            <p:nvPr/>
          </p:nvSpPr>
          <p:spPr>
            <a:xfrm>
              <a:off x="5913139" y="981883"/>
              <a:ext cx="288000" cy="288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/>
                <a:t>S</a:t>
              </a:r>
              <a:endParaRPr lang="ko-KR" altLang="en-US" sz="1100" b="1" dirty="0"/>
            </a:p>
          </p:txBody>
        </p:sp>
        <p:sp>
          <p:nvSpPr>
            <p:cNvPr id="32" name="타원 31"/>
            <p:cNvSpPr/>
            <p:nvPr/>
          </p:nvSpPr>
          <p:spPr>
            <a:xfrm>
              <a:off x="6197407" y="2772606"/>
              <a:ext cx="288000" cy="288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/>
                <a:t>A</a:t>
              </a:r>
              <a:endParaRPr lang="ko-KR" altLang="en-US" sz="1100" b="1" dirty="0"/>
            </a:p>
          </p:txBody>
        </p:sp>
        <p:sp>
          <p:nvSpPr>
            <p:cNvPr id="33" name="타원 32"/>
            <p:cNvSpPr/>
            <p:nvPr/>
          </p:nvSpPr>
          <p:spPr>
            <a:xfrm>
              <a:off x="4386205" y="981883"/>
              <a:ext cx="288000" cy="288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/>
                <a:t>A</a:t>
              </a:r>
              <a:endParaRPr lang="ko-KR" altLang="en-US" sz="11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10433" y="1668172"/>
              <a:ext cx="3850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5.5</a:t>
              </a:r>
            </a:p>
          </p:txBody>
        </p:sp>
        <p:cxnSp>
          <p:nvCxnSpPr>
            <p:cNvPr id="35" name="직선 연결선 34"/>
            <p:cNvCxnSpPr/>
            <p:nvPr/>
          </p:nvCxnSpPr>
          <p:spPr>
            <a:xfrm>
              <a:off x="4514917" y="2277407"/>
              <a:ext cx="0" cy="1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타원 35"/>
            <p:cNvSpPr/>
            <p:nvPr/>
          </p:nvSpPr>
          <p:spPr>
            <a:xfrm>
              <a:off x="4819100" y="2772606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/>
                <a:t>C</a:t>
              </a:r>
              <a:endParaRPr lang="ko-KR" altLang="en-US" sz="1100" b="1" dirty="0"/>
            </a:p>
          </p:txBody>
        </p:sp>
        <p:sp>
          <p:nvSpPr>
            <p:cNvPr id="37" name="타원 36"/>
            <p:cNvSpPr/>
            <p:nvPr/>
          </p:nvSpPr>
          <p:spPr>
            <a:xfrm>
              <a:off x="7501246" y="2772606"/>
              <a:ext cx="288000" cy="288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/>
                <a:t>A</a:t>
              </a:r>
              <a:endParaRPr lang="ko-KR" altLang="en-US" sz="1100" b="1" dirty="0"/>
            </a:p>
          </p:txBody>
        </p:sp>
        <p:sp>
          <p:nvSpPr>
            <p:cNvPr id="38" name="타원 37"/>
            <p:cNvSpPr/>
            <p:nvPr/>
          </p:nvSpPr>
          <p:spPr>
            <a:xfrm>
              <a:off x="7208537" y="997730"/>
              <a:ext cx="288000" cy="288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/>
                <a:t>B</a:t>
              </a:r>
              <a:endParaRPr lang="ko-KR" altLang="en-US" sz="1100" b="1" dirty="0"/>
            </a:p>
          </p:txBody>
        </p:sp>
        <p:cxnSp>
          <p:nvCxnSpPr>
            <p:cNvPr id="39" name="직선 연결선 38"/>
            <p:cNvCxnSpPr/>
            <p:nvPr/>
          </p:nvCxnSpPr>
          <p:spPr>
            <a:xfrm>
              <a:off x="7343096" y="2277407"/>
              <a:ext cx="0" cy="1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자유형 39"/>
            <p:cNvSpPr/>
            <p:nvPr/>
          </p:nvSpPr>
          <p:spPr>
            <a:xfrm>
              <a:off x="646363" y="1372937"/>
              <a:ext cx="7206236" cy="985635"/>
            </a:xfrm>
            <a:custGeom>
              <a:avLst/>
              <a:gdLst>
                <a:gd name="connsiteX0" fmla="*/ 0 w 6334699"/>
                <a:gd name="connsiteY0" fmla="*/ 980502 h 991518"/>
                <a:gd name="connsiteX1" fmla="*/ 1850834 w 6334699"/>
                <a:gd name="connsiteY1" fmla="*/ 627962 h 991518"/>
                <a:gd name="connsiteX2" fmla="*/ 2203373 w 6334699"/>
                <a:gd name="connsiteY2" fmla="*/ 980502 h 991518"/>
                <a:gd name="connsiteX3" fmla="*/ 2842352 w 6334699"/>
                <a:gd name="connsiteY3" fmla="*/ 627962 h 991518"/>
                <a:gd name="connsiteX4" fmla="*/ 3602516 w 6334699"/>
                <a:gd name="connsiteY4" fmla="*/ 231355 h 991518"/>
                <a:gd name="connsiteX5" fmla="*/ 3877937 w 6334699"/>
                <a:gd name="connsiteY5" fmla="*/ 991518 h 991518"/>
                <a:gd name="connsiteX6" fmla="*/ 5409282 w 6334699"/>
                <a:gd name="connsiteY6" fmla="*/ 638979 h 991518"/>
                <a:gd name="connsiteX7" fmla="*/ 5684703 w 6334699"/>
                <a:gd name="connsiteY7" fmla="*/ 991518 h 991518"/>
                <a:gd name="connsiteX8" fmla="*/ 6334699 w 6334699"/>
                <a:gd name="connsiteY8" fmla="*/ 0 h 991518"/>
                <a:gd name="connsiteX9" fmla="*/ 6323682 w 6334699"/>
                <a:gd name="connsiteY9" fmla="*/ 0 h 991518"/>
                <a:gd name="connsiteX0" fmla="*/ 0 w 6334699"/>
                <a:gd name="connsiteY0" fmla="*/ 980502 h 991518"/>
                <a:gd name="connsiteX1" fmla="*/ 1850834 w 6334699"/>
                <a:gd name="connsiteY1" fmla="*/ 627962 h 991518"/>
                <a:gd name="connsiteX2" fmla="*/ 2203373 w 6334699"/>
                <a:gd name="connsiteY2" fmla="*/ 980502 h 991518"/>
                <a:gd name="connsiteX3" fmla="*/ 2842352 w 6334699"/>
                <a:gd name="connsiteY3" fmla="*/ 627962 h 991518"/>
                <a:gd name="connsiteX4" fmla="*/ 3602516 w 6334699"/>
                <a:gd name="connsiteY4" fmla="*/ 231355 h 991518"/>
                <a:gd name="connsiteX5" fmla="*/ 3877937 w 6334699"/>
                <a:gd name="connsiteY5" fmla="*/ 991518 h 991518"/>
                <a:gd name="connsiteX6" fmla="*/ 5409282 w 6334699"/>
                <a:gd name="connsiteY6" fmla="*/ 638979 h 991518"/>
                <a:gd name="connsiteX7" fmla="*/ 5684703 w 6334699"/>
                <a:gd name="connsiteY7" fmla="*/ 991518 h 991518"/>
                <a:gd name="connsiteX8" fmla="*/ 6334699 w 6334699"/>
                <a:gd name="connsiteY8" fmla="*/ 0 h 991518"/>
                <a:gd name="connsiteX0" fmla="*/ 0 w 6706174"/>
                <a:gd name="connsiteY0" fmla="*/ 985265 h 996281"/>
                <a:gd name="connsiteX1" fmla="*/ 1850834 w 6706174"/>
                <a:gd name="connsiteY1" fmla="*/ 632725 h 996281"/>
                <a:gd name="connsiteX2" fmla="*/ 2203373 w 6706174"/>
                <a:gd name="connsiteY2" fmla="*/ 985265 h 996281"/>
                <a:gd name="connsiteX3" fmla="*/ 2842352 w 6706174"/>
                <a:gd name="connsiteY3" fmla="*/ 632725 h 996281"/>
                <a:gd name="connsiteX4" fmla="*/ 3602516 w 6706174"/>
                <a:gd name="connsiteY4" fmla="*/ 236118 h 996281"/>
                <a:gd name="connsiteX5" fmla="*/ 3877937 w 6706174"/>
                <a:gd name="connsiteY5" fmla="*/ 996281 h 996281"/>
                <a:gd name="connsiteX6" fmla="*/ 5409282 w 6706174"/>
                <a:gd name="connsiteY6" fmla="*/ 643742 h 996281"/>
                <a:gd name="connsiteX7" fmla="*/ 5684703 w 6706174"/>
                <a:gd name="connsiteY7" fmla="*/ 996281 h 996281"/>
                <a:gd name="connsiteX8" fmla="*/ 6706174 w 6706174"/>
                <a:gd name="connsiteY8" fmla="*/ 0 h 996281"/>
                <a:gd name="connsiteX0" fmla="*/ 0 w 6706174"/>
                <a:gd name="connsiteY0" fmla="*/ 985265 h 996281"/>
                <a:gd name="connsiteX1" fmla="*/ 1850834 w 6706174"/>
                <a:gd name="connsiteY1" fmla="*/ 632725 h 996281"/>
                <a:gd name="connsiteX2" fmla="*/ 2203373 w 6706174"/>
                <a:gd name="connsiteY2" fmla="*/ 985265 h 996281"/>
                <a:gd name="connsiteX3" fmla="*/ 2842352 w 6706174"/>
                <a:gd name="connsiteY3" fmla="*/ 632725 h 996281"/>
                <a:gd name="connsiteX4" fmla="*/ 3602516 w 6706174"/>
                <a:gd name="connsiteY4" fmla="*/ 236118 h 996281"/>
                <a:gd name="connsiteX5" fmla="*/ 3877937 w 6706174"/>
                <a:gd name="connsiteY5" fmla="*/ 996281 h 996281"/>
                <a:gd name="connsiteX6" fmla="*/ 5409282 w 6706174"/>
                <a:gd name="connsiteY6" fmla="*/ 643742 h 996281"/>
                <a:gd name="connsiteX7" fmla="*/ 5684703 w 6706174"/>
                <a:gd name="connsiteY7" fmla="*/ 996281 h 996281"/>
                <a:gd name="connsiteX8" fmla="*/ 6697910 w 6706174"/>
                <a:gd name="connsiteY8" fmla="*/ 14490 h 996281"/>
                <a:gd name="connsiteX9" fmla="*/ 6706174 w 6706174"/>
                <a:gd name="connsiteY9" fmla="*/ 0 h 996281"/>
                <a:gd name="connsiteX0" fmla="*/ 0 w 7206236"/>
                <a:gd name="connsiteY0" fmla="*/ 970775 h 985635"/>
                <a:gd name="connsiteX1" fmla="*/ 1850834 w 7206236"/>
                <a:gd name="connsiteY1" fmla="*/ 618235 h 985635"/>
                <a:gd name="connsiteX2" fmla="*/ 2203373 w 7206236"/>
                <a:gd name="connsiteY2" fmla="*/ 970775 h 985635"/>
                <a:gd name="connsiteX3" fmla="*/ 2842352 w 7206236"/>
                <a:gd name="connsiteY3" fmla="*/ 618235 h 985635"/>
                <a:gd name="connsiteX4" fmla="*/ 3602516 w 7206236"/>
                <a:gd name="connsiteY4" fmla="*/ 221628 h 985635"/>
                <a:gd name="connsiteX5" fmla="*/ 3877937 w 7206236"/>
                <a:gd name="connsiteY5" fmla="*/ 981791 h 985635"/>
                <a:gd name="connsiteX6" fmla="*/ 5409282 w 7206236"/>
                <a:gd name="connsiteY6" fmla="*/ 629252 h 985635"/>
                <a:gd name="connsiteX7" fmla="*/ 5684703 w 7206236"/>
                <a:gd name="connsiteY7" fmla="*/ 981791 h 985635"/>
                <a:gd name="connsiteX8" fmla="*/ 6697910 w 7206236"/>
                <a:gd name="connsiteY8" fmla="*/ 0 h 985635"/>
                <a:gd name="connsiteX9" fmla="*/ 7206236 w 7206236"/>
                <a:gd name="connsiteY9" fmla="*/ 985635 h 985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06236" h="985635">
                  <a:moveTo>
                    <a:pt x="0" y="970775"/>
                  </a:moveTo>
                  <a:lnTo>
                    <a:pt x="1850834" y="618235"/>
                  </a:lnTo>
                  <a:lnTo>
                    <a:pt x="2203373" y="970775"/>
                  </a:lnTo>
                  <a:lnTo>
                    <a:pt x="2842352" y="618235"/>
                  </a:lnTo>
                  <a:lnTo>
                    <a:pt x="3602516" y="221628"/>
                  </a:lnTo>
                  <a:lnTo>
                    <a:pt x="3877937" y="981791"/>
                  </a:lnTo>
                  <a:lnTo>
                    <a:pt x="5409282" y="629252"/>
                  </a:lnTo>
                  <a:lnTo>
                    <a:pt x="5684703" y="981791"/>
                  </a:lnTo>
                  <a:lnTo>
                    <a:pt x="6697910" y="0"/>
                  </a:lnTo>
                  <a:lnTo>
                    <a:pt x="7206236" y="985635"/>
                  </a:lnTo>
                </a:path>
              </a:pathLst>
            </a:cu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826350" y="1668172"/>
              <a:ext cx="3850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7.5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852599" y="2470949"/>
              <a:ext cx="68480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 dirty="0" smtClean="0"/>
                <a:t>시간</a:t>
              </a:r>
              <a:r>
                <a:rPr lang="en-US" altLang="ko-KR" sz="1050" b="1" dirty="0" smtClean="0"/>
                <a:t>(</a:t>
              </a:r>
              <a:r>
                <a:rPr lang="ko-KR" altLang="en-US" sz="1050" b="1" dirty="0"/>
                <a:t>분</a:t>
              </a:r>
              <a:r>
                <a:rPr lang="en-US" altLang="ko-KR" sz="1050" b="1" dirty="0" smtClean="0"/>
                <a:t>)</a:t>
              </a:r>
              <a:endParaRPr lang="ko-KR" altLang="en-US" sz="1050" b="1" dirty="0"/>
            </a:p>
          </p:txBody>
        </p:sp>
        <p:cxnSp>
          <p:nvCxnSpPr>
            <p:cNvPr id="43" name="직선 연결선 42"/>
            <p:cNvCxnSpPr/>
            <p:nvPr/>
          </p:nvCxnSpPr>
          <p:spPr>
            <a:xfrm flipV="1">
              <a:off x="636838" y="1125883"/>
              <a:ext cx="0" cy="1228846"/>
            </a:xfrm>
            <a:prstGeom prst="line">
              <a:avLst/>
            </a:prstGeom>
            <a:ln>
              <a:solidFill>
                <a:schemeClr val="tx1"/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95536" y="692696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 dirty="0" err="1" smtClean="0"/>
                <a:t>텐션</a:t>
              </a:r>
              <a:endParaRPr lang="ko-KR" altLang="en-US" sz="105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338177" y="3140968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물</a:t>
              </a:r>
              <a:endParaRPr lang="ko-KR" altLang="en-US" sz="8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001099" y="3140968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땀</a:t>
              </a:r>
              <a:endParaRPr lang="ko-KR" altLang="en-US" sz="8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231909" y="3140968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smtClean="0"/>
                <a:t>전단지</a:t>
              </a:r>
              <a:endParaRPr lang="ko-KR" altLang="en-US" sz="8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678406" y="3140968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마사지</a:t>
              </a:r>
              <a:endParaRPr lang="ko-KR" altLang="en-US" sz="8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374097" y="3140968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넘어</a:t>
              </a:r>
              <a:r>
                <a:rPr lang="ko-KR" altLang="en-US" sz="800" dirty="0"/>
                <a:t>짐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822871" y="3140968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smtClean="0"/>
                <a:t>땀</a:t>
              </a:r>
              <a:endParaRPr lang="ko-KR" altLang="en-US" sz="8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476703" y="1021822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돌</a:t>
              </a:r>
              <a:endParaRPr lang="ko-KR" altLang="en-US" sz="8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960818" y="3140968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smtClean="0"/>
                <a:t>라이벌</a:t>
              </a:r>
              <a:endParaRPr lang="ko-KR" altLang="en-US" sz="8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625493" y="3140968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smtClean="0"/>
                <a:t>질주</a:t>
              </a:r>
              <a:endParaRPr lang="ko-KR" altLang="en-US" sz="8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310511" y="692696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smtClean="0"/>
                <a:t>질주</a:t>
              </a:r>
              <a:endParaRPr lang="ko-KR" altLang="en-US" sz="8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120834" y="3140967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smtClean="0"/>
                <a:t>질주</a:t>
              </a:r>
              <a:endParaRPr lang="ko-KR" altLang="en-US" sz="8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424673" y="3140967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smtClean="0"/>
                <a:t>질주</a:t>
              </a:r>
              <a:endParaRPr lang="ko-KR" altLang="en-US" sz="8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627784" y="1007255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언덕</a:t>
              </a:r>
              <a:endParaRPr lang="ko-KR" altLang="en-US" sz="8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197407" y="1007255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언덕</a:t>
              </a:r>
              <a:endParaRPr lang="ko-KR" altLang="en-US" sz="800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95536" y="4581128"/>
            <a:ext cx="12202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배경</a:t>
            </a:r>
            <a:r>
              <a:rPr lang="en-US" altLang="ko-KR" sz="1000" b="1" dirty="0" smtClean="0"/>
              <a:t>(</a:t>
            </a:r>
            <a:r>
              <a:rPr lang="ko-KR" altLang="en-US" sz="1000" b="1" dirty="0" smtClean="0"/>
              <a:t>한적한 도심</a:t>
            </a:r>
            <a:r>
              <a:rPr lang="en-US" altLang="ko-KR" sz="1000" b="1" dirty="0" smtClean="0"/>
              <a:t>)</a:t>
            </a:r>
            <a:endParaRPr lang="ko-KR" altLang="en-US" sz="10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95536" y="4767308"/>
            <a:ext cx="29386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20000"/>
              </a:lnSpc>
              <a:buAutoNum type="arabicPeriod"/>
            </a:pPr>
            <a:r>
              <a:rPr lang="ko-KR" altLang="en-US" sz="1000" dirty="0" err="1" smtClean="0"/>
              <a:t>루프형</a:t>
            </a:r>
            <a:r>
              <a:rPr lang="ko-KR" altLang="en-US" sz="1000" dirty="0" smtClean="0"/>
              <a:t> 평지 직선코스</a:t>
            </a:r>
            <a:endParaRPr lang="en-US" altLang="ko-KR" sz="1000" dirty="0" smtClean="0"/>
          </a:p>
          <a:p>
            <a:pPr marL="228600" indent="-228600">
              <a:lnSpc>
                <a:spcPct val="120000"/>
              </a:lnSpc>
              <a:buAutoNum type="arabicPeriod"/>
            </a:pPr>
            <a:r>
              <a:rPr lang="ko-KR" altLang="en-US" sz="1000" dirty="0" err="1" smtClean="0"/>
              <a:t>루프형</a:t>
            </a:r>
            <a:r>
              <a:rPr lang="ko-KR" altLang="en-US" sz="1000" dirty="0" smtClean="0"/>
              <a:t> 오르막 직선코스</a:t>
            </a:r>
            <a:endParaRPr lang="en-US" altLang="ko-KR" sz="1000" dirty="0" smtClean="0"/>
          </a:p>
          <a:p>
            <a:pPr marL="228600" indent="-228600">
              <a:lnSpc>
                <a:spcPct val="120000"/>
              </a:lnSpc>
              <a:buAutoNum type="arabicPeriod"/>
            </a:pPr>
            <a:r>
              <a:rPr lang="ko-KR" altLang="en-US" sz="1000" dirty="0" err="1" smtClean="0"/>
              <a:t>루프형</a:t>
            </a:r>
            <a:r>
              <a:rPr lang="ko-KR" altLang="en-US" sz="1000" dirty="0" smtClean="0"/>
              <a:t> 내리막 직선코스 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보스전에서</a:t>
            </a:r>
            <a:r>
              <a:rPr lang="ko-KR" altLang="en-US" sz="1000" dirty="0" smtClean="0"/>
              <a:t> 사용</a:t>
            </a:r>
            <a:endParaRPr lang="en-US" altLang="ko-KR" sz="1000" dirty="0" smtClean="0"/>
          </a:p>
          <a:p>
            <a:pPr marL="228600" indent="-228600">
              <a:lnSpc>
                <a:spcPct val="120000"/>
              </a:lnSpc>
              <a:buAutoNum type="arabicPeriod"/>
            </a:pPr>
            <a:r>
              <a:rPr lang="ko-KR" altLang="en-US" sz="1000" dirty="0" smtClean="0"/>
              <a:t>단일 평지 </a:t>
            </a:r>
            <a:r>
              <a:rPr lang="ko-KR" altLang="en-US" sz="1000" dirty="0" err="1" smtClean="0"/>
              <a:t>ㄴ자코스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보스전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클리어</a:t>
            </a:r>
            <a:r>
              <a:rPr lang="ko-KR" altLang="en-US" sz="1000" dirty="0" smtClean="0"/>
              <a:t> 시 사용</a:t>
            </a:r>
            <a:endParaRPr lang="ko-KR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4001546" y="3284984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캐릭터 애니메이션</a:t>
            </a:r>
            <a:endParaRPr lang="ko-KR" altLang="en-US" sz="10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4013127" y="3489394"/>
            <a:ext cx="462338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20000"/>
              </a:lnSpc>
              <a:buAutoNum type="arabicPeriod"/>
            </a:pPr>
            <a:r>
              <a:rPr lang="ko-KR" altLang="en-US" sz="1000" dirty="0" smtClean="0"/>
              <a:t>기본 아이들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정지 시 아이들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터치 피드백</a:t>
            </a:r>
            <a:endParaRPr lang="en-US" altLang="ko-KR" sz="1000" dirty="0" smtClean="0"/>
          </a:p>
          <a:p>
            <a:pPr marL="228600" indent="-228600">
              <a:lnSpc>
                <a:spcPct val="120000"/>
              </a:lnSpc>
              <a:buAutoNum type="arabicPeriod"/>
            </a:pPr>
            <a:r>
              <a:rPr lang="ko-KR" altLang="en-US" sz="1000" dirty="0" smtClean="0"/>
              <a:t>기본 주행용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걷기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조깅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달리기</a:t>
            </a:r>
            <a:r>
              <a:rPr lang="en-US" altLang="ko-KR" sz="1000" dirty="0" smtClean="0"/>
              <a:t>1~3, </a:t>
            </a:r>
            <a:r>
              <a:rPr lang="ko-KR" altLang="en-US" sz="1000" dirty="0" smtClean="0"/>
              <a:t>질</a:t>
            </a:r>
            <a:r>
              <a:rPr lang="ko-KR" altLang="en-US" sz="1000" dirty="0"/>
              <a:t>주</a:t>
            </a:r>
            <a:endParaRPr lang="en-US" altLang="ko-KR" sz="1000" dirty="0" smtClean="0"/>
          </a:p>
          <a:p>
            <a:pPr marL="228600" indent="-228600">
              <a:lnSpc>
                <a:spcPct val="120000"/>
              </a:lnSpc>
              <a:buAutoNum type="arabicPeriod"/>
            </a:pPr>
            <a:r>
              <a:rPr lang="ko-KR" altLang="en-US" sz="1000" dirty="0" smtClean="0"/>
              <a:t>이벤트용</a:t>
            </a:r>
            <a:endParaRPr lang="en-US" altLang="ko-KR" sz="1000" dirty="0" smtClean="0"/>
          </a:p>
          <a:p>
            <a:pPr marL="685800" lvl="1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000" dirty="0" smtClean="0"/>
              <a:t>물 마시기 관련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상태 아이들 </a:t>
            </a:r>
            <a:r>
              <a:rPr lang="en-US" altLang="ko-KR" sz="1000" dirty="0" smtClean="0"/>
              <a:t>– </a:t>
            </a:r>
            <a:r>
              <a:rPr lang="ko-KR" altLang="en-US" sz="1000" dirty="0" smtClean="0"/>
              <a:t>피드백 </a:t>
            </a:r>
            <a:r>
              <a:rPr lang="en-US" altLang="ko-KR" sz="1000" dirty="0" smtClean="0"/>
              <a:t>– (</a:t>
            </a:r>
            <a:r>
              <a:rPr lang="ko-KR" altLang="en-US" sz="1000" dirty="0" smtClean="0"/>
              <a:t>일상아이들 복귀</a:t>
            </a:r>
            <a:r>
              <a:rPr lang="en-US" altLang="ko-KR" sz="1000" dirty="0" smtClean="0"/>
              <a:t>)</a:t>
            </a:r>
          </a:p>
          <a:p>
            <a:pPr marL="685800" lvl="1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000" dirty="0" smtClean="0"/>
              <a:t>땀 닦기 관련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상태 아이들 </a:t>
            </a:r>
            <a:r>
              <a:rPr lang="en-US" altLang="ko-KR" sz="1000" dirty="0" smtClean="0"/>
              <a:t>– </a:t>
            </a:r>
            <a:r>
              <a:rPr lang="ko-KR" altLang="en-US" sz="1000" dirty="0" smtClean="0"/>
              <a:t>피드백 </a:t>
            </a:r>
            <a:r>
              <a:rPr lang="en-US" altLang="ko-KR" sz="1000" dirty="0" smtClean="0"/>
              <a:t>– (</a:t>
            </a:r>
            <a:r>
              <a:rPr lang="ko-KR" altLang="en-US" sz="1000" dirty="0" smtClean="0"/>
              <a:t>일상아이들 복귀</a:t>
            </a:r>
            <a:r>
              <a:rPr lang="en-US" altLang="ko-KR" sz="1000" dirty="0" smtClean="0"/>
              <a:t>)</a:t>
            </a:r>
          </a:p>
          <a:p>
            <a:pPr marL="685800" lvl="1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000" dirty="0" err="1" smtClean="0"/>
              <a:t>전단지</a:t>
            </a:r>
            <a:r>
              <a:rPr lang="ko-KR" altLang="en-US" sz="1000" dirty="0" smtClean="0"/>
              <a:t> 관련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상태 아이들 </a:t>
            </a:r>
            <a:r>
              <a:rPr lang="en-US" altLang="ko-KR" sz="1000" dirty="0" smtClean="0"/>
              <a:t>– </a:t>
            </a:r>
            <a:r>
              <a:rPr lang="ko-KR" altLang="en-US" sz="1000" dirty="0" smtClean="0"/>
              <a:t>피드백 </a:t>
            </a:r>
            <a:r>
              <a:rPr lang="en-US" altLang="ko-KR" sz="1000" dirty="0" smtClean="0"/>
              <a:t>– (</a:t>
            </a:r>
            <a:r>
              <a:rPr lang="ko-KR" altLang="en-US" sz="1000" dirty="0" smtClean="0"/>
              <a:t>일상아이들 복귀</a:t>
            </a:r>
            <a:r>
              <a:rPr lang="en-US" altLang="ko-KR" sz="1000" dirty="0" smtClean="0"/>
              <a:t>)</a:t>
            </a:r>
          </a:p>
          <a:p>
            <a:pPr marL="685800" lvl="1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000" dirty="0" smtClean="0"/>
              <a:t>마사지 관련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상태 아이들 </a:t>
            </a:r>
            <a:r>
              <a:rPr lang="en-US" altLang="ko-KR" sz="1000" dirty="0" smtClean="0"/>
              <a:t>– </a:t>
            </a:r>
            <a:r>
              <a:rPr lang="ko-KR" altLang="en-US" sz="1000" dirty="0" smtClean="0"/>
              <a:t>피드백 </a:t>
            </a:r>
            <a:r>
              <a:rPr lang="en-US" altLang="ko-KR" sz="1000" dirty="0" smtClean="0"/>
              <a:t>– (</a:t>
            </a:r>
            <a:r>
              <a:rPr lang="ko-KR" altLang="en-US" sz="1000" dirty="0" smtClean="0"/>
              <a:t>일상아이들 복귀</a:t>
            </a:r>
            <a:r>
              <a:rPr lang="en-US" altLang="ko-KR" sz="1000" dirty="0" smtClean="0"/>
              <a:t>)</a:t>
            </a:r>
          </a:p>
          <a:p>
            <a:pPr marL="685800" lvl="1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000" dirty="0" smtClean="0"/>
              <a:t>낙상 관련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낙상동작 </a:t>
            </a:r>
            <a:r>
              <a:rPr lang="en-US" altLang="ko-KR" sz="1000" dirty="0" smtClean="0"/>
              <a:t>– </a:t>
            </a:r>
            <a:r>
              <a:rPr lang="ko-KR" altLang="en-US" sz="1000" dirty="0" smtClean="0"/>
              <a:t>상태 아이들 </a:t>
            </a:r>
            <a:r>
              <a:rPr lang="en-US" altLang="ko-KR" sz="1000" dirty="0" smtClean="0"/>
              <a:t>– </a:t>
            </a:r>
            <a:r>
              <a:rPr lang="ko-KR" altLang="en-US" sz="1000" dirty="0" smtClean="0"/>
              <a:t>피드백 </a:t>
            </a:r>
            <a:r>
              <a:rPr lang="en-US" altLang="ko-KR" sz="1000" dirty="0" smtClean="0"/>
              <a:t>– (</a:t>
            </a:r>
            <a:r>
              <a:rPr lang="ko-KR" altLang="en-US" sz="1000" dirty="0" smtClean="0"/>
              <a:t>일상아이들 복귀</a:t>
            </a:r>
            <a:r>
              <a:rPr lang="en-US" altLang="ko-KR" sz="1000" dirty="0" smtClean="0"/>
              <a:t>)</a:t>
            </a:r>
          </a:p>
          <a:p>
            <a:pPr marL="685800" lvl="1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000" dirty="0" smtClean="0"/>
              <a:t>라이벌 경주 관련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어깨 싸움</a:t>
            </a:r>
            <a:r>
              <a:rPr lang="en-US" altLang="ko-KR" sz="1000" dirty="0" smtClean="0"/>
              <a:t> (</a:t>
            </a:r>
            <a:r>
              <a:rPr lang="ko-KR" altLang="en-US" sz="1000" dirty="0" smtClean="0"/>
              <a:t>좌우 동작</a:t>
            </a:r>
            <a:r>
              <a:rPr lang="en-US" altLang="ko-KR" sz="1000" dirty="0" smtClean="0"/>
              <a:t>)</a:t>
            </a:r>
          </a:p>
          <a:p>
            <a:pPr marL="685800" lvl="1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000" dirty="0" err="1" smtClean="0"/>
              <a:t>보스전</a:t>
            </a:r>
            <a:r>
              <a:rPr lang="ko-KR" altLang="en-US" sz="1000" dirty="0" smtClean="0"/>
              <a:t> 관련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쫓기는 달리기 동작</a:t>
            </a:r>
            <a:r>
              <a:rPr lang="en-US" altLang="ko-KR" sz="1000" dirty="0" smtClean="0"/>
              <a:t>?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95536" y="558924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이펙트</a:t>
            </a:r>
            <a:endParaRPr lang="ko-KR" altLang="en-US" sz="10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395536" y="5785520"/>
            <a:ext cx="26981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20000"/>
              </a:lnSpc>
              <a:buAutoNum type="arabicPeriod"/>
            </a:pPr>
            <a:r>
              <a:rPr lang="ko-KR" altLang="en-US" sz="1000" dirty="0" smtClean="0"/>
              <a:t>달리기 단계별 바람 </a:t>
            </a:r>
            <a:r>
              <a:rPr lang="ko-KR" altLang="en-US" sz="1000" dirty="0" err="1" smtClean="0"/>
              <a:t>이펙트</a:t>
            </a:r>
            <a:endParaRPr lang="en-US" altLang="ko-KR" sz="1000" dirty="0" smtClean="0"/>
          </a:p>
          <a:p>
            <a:pPr marL="228600" indent="-228600">
              <a:lnSpc>
                <a:spcPct val="120000"/>
              </a:lnSpc>
              <a:buAutoNum type="arabicPeriod"/>
            </a:pPr>
            <a:r>
              <a:rPr lang="ko-KR" altLang="en-US" sz="1000" dirty="0" smtClean="0"/>
              <a:t>돌 굴러 올 때 붙일 먼지 및 기타 </a:t>
            </a:r>
            <a:r>
              <a:rPr lang="ko-KR" altLang="en-US" sz="1000" dirty="0" err="1" smtClean="0"/>
              <a:t>이펙트</a:t>
            </a:r>
            <a:endParaRPr lang="en-US" altLang="ko-KR" sz="1000" dirty="0" smtClean="0"/>
          </a:p>
          <a:p>
            <a:pPr marL="228600" indent="-228600">
              <a:lnSpc>
                <a:spcPct val="120000"/>
              </a:lnSpc>
              <a:buAutoNum type="arabicPeriod"/>
            </a:pPr>
            <a:r>
              <a:rPr lang="ko-KR" altLang="en-US" sz="1000" dirty="0" smtClean="0"/>
              <a:t>질주 및 게이지에 붙일 화면 </a:t>
            </a:r>
            <a:r>
              <a:rPr lang="ko-KR" altLang="en-US" sz="1000" dirty="0" err="1" smtClean="0"/>
              <a:t>이펙트</a:t>
            </a:r>
            <a:endParaRPr lang="en-US" altLang="ko-KR" sz="1000" dirty="0" smtClean="0"/>
          </a:p>
          <a:p>
            <a:pPr marL="228600" indent="-228600">
              <a:lnSpc>
                <a:spcPct val="120000"/>
              </a:lnSpc>
              <a:buAutoNum type="arabicPeriod"/>
            </a:pPr>
            <a:r>
              <a:rPr lang="ko-KR" altLang="en-US" sz="1000" dirty="0" smtClean="0"/>
              <a:t>땀 </a:t>
            </a:r>
            <a:r>
              <a:rPr lang="ko-KR" altLang="en-US" sz="1000" dirty="0" err="1" smtClean="0"/>
              <a:t>이펙트</a:t>
            </a:r>
            <a:endParaRPr lang="en-US" altLang="ko-KR" sz="1000" dirty="0" smtClean="0"/>
          </a:p>
          <a:p>
            <a:pPr marL="228600" indent="-228600">
              <a:lnSpc>
                <a:spcPct val="120000"/>
              </a:lnSpc>
              <a:buAutoNum type="arabicPeriod"/>
            </a:pPr>
            <a:r>
              <a:rPr lang="ko-KR" altLang="en-US" sz="1000" dirty="0" err="1" smtClean="0"/>
              <a:t>전단지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이펙트</a:t>
            </a:r>
            <a:endParaRPr lang="ko-KR" alt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395536" y="3717032"/>
            <a:ext cx="12827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캐릭터 </a:t>
            </a:r>
            <a:r>
              <a:rPr lang="en-US" altLang="ko-KR" sz="1000" b="1" dirty="0" smtClean="0"/>
              <a:t>&amp; </a:t>
            </a:r>
            <a:r>
              <a:rPr lang="ko-KR" altLang="en-US" sz="1000" b="1" dirty="0" smtClean="0"/>
              <a:t>오브젝트</a:t>
            </a:r>
            <a:endParaRPr lang="ko-KR" altLang="en-US" sz="1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395536" y="3917667"/>
            <a:ext cx="2834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20000"/>
              </a:lnSpc>
              <a:buAutoNum type="arabicPeriod"/>
            </a:pPr>
            <a:r>
              <a:rPr lang="en-US" altLang="ko-KR" sz="1000" dirty="0" smtClean="0"/>
              <a:t>PC : 1</a:t>
            </a:r>
            <a:r>
              <a:rPr lang="ko-KR" altLang="en-US" sz="1000" dirty="0" smtClean="0"/>
              <a:t>종</a:t>
            </a:r>
            <a:endParaRPr lang="en-US" altLang="ko-KR" sz="1000" dirty="0" smtClean="0"/>
          </a:p>
          <a:p>
            <a:pPr marL="228600" indent="-228600">
              <a:lnSpc>
                <a:spcPct val="120000"/>
              </a:lnSpc>
              <a:buAutoNum type="arabicPeriod"/>
            </a:pPr>
            <a:r>
              <a:rPr lang="en-US" altLang="ko-KR" sz="1000" dirty="0" smtClean="0"/>
              <a:t>NPC : PC</a:t>
            </a:r>
            <a:r>
              <a:rPr lang="ko-KR" altLang="en-US" sz="1000" dirty="0" smtClean="0"/>
              <a:t>를 컬러 배리 하여 라이벌로 사용</a:t>
            </a:r>
            <a:endParaRPr lang="en-US" altLang="ko-KR" sz="1000" dirty="0" smtClean="0"/>
          </a:p>
          <a:p>
            <a:pPr marL="228600" indent="-228600">
              <a:lnSpc>
                <a:spcPct val="120000"/>
              </a:lnSpc>
              <a:buAutoNum type="arabicPeriod"/>
            </a:pPr>
            <a:r>
              <a:rPr lang="ko-KR" altLang="en-US" sz="1000" dirty="0" smtClean="0"/>
              <a:t>돌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보스용 돌</a:t>
            </a:r>
            <a:endParaRPr lang="ko-KR" alt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4055347" y="5669223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기타 애니메이션</a:t>
            </a:r>
            <a:endParaRPr lang="ko-KR" altLang="en-US" sz="10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4066928" y="5843436"/>
            <a:ext cx="2464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20000"/>
              </a:lnSpc>
              <a:buAutoNum type="arabicPeriod"/>
            </a:pPr>
            <a:r>
              <a:rPr lang="ko-KR" altLang="en-US" sz="1000" dirty="0" smtClean="0"/>
              <a:t>보스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돌 굴러 내려오는 애니메이션</a:t>
            </a:r>
            <a:endParaRPr lang="en-US" altLang="ko-KR" sz="10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6860649" y="5669223"/>
            <a:ext cx="317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UI</a:t>
            </a:r>
            <a:endParaRPr lang="ko-KR" altLang="en-US" sz="10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6860649" y="5843436"/>
            <a:ext cx="1229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20000"/>
              </a:lnSpc>
              <a:buAutoNum type="arabicPeriod"/>
            </a:pPr>
            <a:r>
              <a:rPr lang="ko-KR" altLang="en-US" sz="1000" dirty="0" smtClean="0"/>
              <a:t>페이스 게이지</a:t>
            </a:r>
            <a:endParaRPr lang="en-US" altLang="ko-KR" sz="1000" dirty="0" smtClean="0"/>
          </a:p>
          <a:p>
            <a:pPr marL="228600" indent="-228600">
              <a:lnSpc>
                <a:spcPct val="120000"/>
              </a:lnSpc>
              <a:buAutoNum type="arabicPeriod"/>
            </a:pPr>
            <a:r>
              <a:rPr lang="ko-KR" altLang="en-US" sz="1000" dirty="0" smtClean="0"/>
              <a:t>근성 게이지</a:t>
            </a:r>
            <a:endParaRPr lang="en-US" altLang="ko-KR" sz="1000" dirty="0" smtClean="0"/>
          </a:p>
          <a:p>
            <a:pPr marL="228600" indent="-228600">
              <a:lnSpc>
                <a:spcPct val="120000"/>
              </a:lnSpc>
              <a:buAutoNum type="arabicPeriod"/>
            </a:pPr>
            <a:r>
              <a:rPr lang="ko-KR" altLang="en-US" sz="1000" dirty="0" smtClean="0"/>
              <a:t>현재 속도</a:t>
            </a:r>
            <a:endParaRPr lang="en-US" altLang="ko-KR" sz="1000" dirty="0" smtClean="0"/>
          </a:p>
        </p:txBody>
      </p:sp>
      <p:grpSp>
        <p:nvGrpSpPr>
          <p:cNvPr id="72" name="그룹 71"/>
          <p:cNvGrpSpPr/>
          <p:nvPr/>
        </p:nvGrpSpPr>
        <p:grpSpPr>
          <a:xfrm>
            <a:off x="395536" y="725407"/>
            <a:ext cx="1765795" cy="2942991"/>
            <a:chOff x="6287045" y="2510429"/>
            <a:chExt cx="2329031" cy="3881719"/>
          </a:xfrm>
        </p:grpSpPr>
        <p:sp>
          <p:nvSpPr>
            <p:cNvPr id="73" name="직사각형 72"/>
            <p:cNvSpPr/>
            <p:nvPr/>
          </p:nvSpPr>
          <p:spPr>
            <a:xfrm>
              <a:off x="6287045" y="2510429"/>
              <a:ext cx="2329031" cy="388171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pic>
          <p:nvPicPr>
            <p:cNvPr id="7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441" b="97695" l="8871" r="8871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0372" y="3140968"/>
              <a:ext cx="970266" cy="2497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" name="TextBox 74"/>
            <p:cNvSpPr txBox="1"/>
            <p:nvPr/>
          </p:nvSpPr>
          <p:spPr>
            <a:xfrm>
              <a:off x="7206850" y="2566181"/>
              <a:ext cx="772148" cy="243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b="1" dirty="0" smtClean="0"/>
                <a:t>12.34Km/h</a:t>
              </a:r>
              <a:endParaRPr lang="ko-KR" altLang="en-US" sz="600" b="1" dirty="0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6287045" y="6170336"/>
              <a:ext cx="2328524" cy="2218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77" name="그룹 76"/>
            <p:cNvGrpSpPr/>
            <p:nvPr/>
          </p:nvGrpSpPr>
          <p:grpSpPr>
            <a:xfrm>
              <a:off x="6862450" y="2696193"/>
              <a:ext cx="1173070" cy="245969"/>
              <a:chOff x="5259439" y="3415593"/>
              <a:chExt cx="1777155" cy="372634"/>
            </a:xfrm>
          </p:grpSpPr>
          <p:sp>
            <p:nvSpPr>
              <p:cNvPr id="80" name="직사각형 79"/>
              <p:cNvSpPr/>
              <p:nvPr/>
            </p:nvSpPr>
            <p:spPr>
              <a:xfrm>
                <a:off x="5641800" y="3513044"/>
                <a:ext cx="1394794" cy="56452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5613248" y="3590253"/>
                <a:ext cx="1394794" cy="116556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79" name="하트 78"/>
              <p:cNvSpPr/>
              <p:nvPr/>
            </p:nvSpPr>
            <p:spPr>
              <a:xfrm>
                <a:off x="5265466" y="3422474"/>
                <a:ext cx="446633" cy="365753"/>
              </a:xfrm>
              <a:prstGeom prst="hear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5259439" y="3415593"/>
                <a:ext cx="458684" cy="368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600" b="1" dirty="0" smtClean="0"/>
                  <a:t>3</a:t>
                </a:r>
                <a:endParaRPr lang="ko-KR" altLang="en-US" sz="600" b="1" dirty="0"/>
              </a:p>
            </p:txBody>
          </p:sp>
        </p:grpSp>
        <p:sp>
          <p:nvSpPr>
            <p:cNvPr id="78" name="직사각형 77"/>
            <p:cNvSpPr/>
            <p:nvPr/>
          </p:nvSpPr>
          <p:spPr>
            <a:xfrm>
              <a:off x="6436986" y="4951474"/>
              <a:ext cx="2036930" cy="1026159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달리기 터치영역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5754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41664" y="410657"/>
            <a:ext cx="308129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/>
              <a:t>v = v0 +</a:t>
            </a:r>
            <a:r>
              <a:rPr lang="en-US" altLang="ko-KR" sz="1000" dirty="0" err="1"/>
              <a:t>a∙t</a:t>
            </a:r>
            <a:r>
              <a:rPr lang="en-US" altLang="ko-KR" sz="1000" dirty="0"/>
              <a:t> + </a:t>
            </a:r>
            <a:r>
              <a:rPr lang="en-US" altLang="ko-KR" sz="1000" dirty="0" err="1"/>
              <a:t>tba∙</a:t>
            </a:r>
            <a:r>
              <a:rPr lang="en-US" altLang="ko-KR" sz="1000" dirty="0" err="1" smtClean="0"/>
              <a:t>t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a = </a:t>
            </a:r>
            <a:r>
              <a:rPr lang="ko-KR" altLang="en-US" sz="1000" dirty="0" smtClean="0"/>
              <a:t>자연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감속도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탭 하지 않을 경우 감속할 값</a:t>
            </a:r>
            <a:r>
              <a:rPr lang="en-US" altLang="ko-KR" sz="1000" dirty="0" smtClean="0"/>
              <a:t>, -</a:t>
            </a:r>
            <a:r>
              <a:rPr lang="ko-KR" altLang="en-US" sz="1000" dirty="0" smtClean="0"/>
              <a:t>값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err="1" smtClean="0"/>
              <a:t>tba</a:t>
            </a:r>
            <a:r>
              <a:rPr lang="en-US" altLang="ko-KR" sz="1000" dirty="0" smtClean="0"/>
              <a:t> = </a:t>
            </a:r>
            <a:r>
              <a:rPr lang="ko-KR" altLang="en-US" sz="1000" dirty="0" smtClean="0"/>
              <a:t>탭 속도에 따라 정의되어 있는 가속도</a:t>
            </a:r>
            <a:r>
              <a:rPr lang="en-US" altLang="ko-KR" sz="1000" dirty="0" smtClean="0"/>
              <a:t>, +</a:t>
            </a:r>
            <a:r>
              <a:rPr lang="ko-KR" altLang="en-US" sz="1000" dirty="0" smtClean="0"/>
              <a:t>값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255821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474494"/>
            <a:ext cx="5357557" cy="27330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b="1" dirty="0" smtClean="0"/>
              <a:t>캐릭터</a:t>
            </a:r>
            <a:endParaRPr lang="en-US" altLang="ko-KR" sz="1200" b="1" dirty="0" smtClean="0"/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000" dirty="0" err="1" smtClean="0"/>
              <a:t>스탯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캐릭터의 </a:t>
            </a:r>
            <a:r>
              <a:rPr lang="ko-KR" altLang="en-US" sz="1000" dirty="0" err="1" smtClean="0"/>
              <a:t>스탯은</a:t>
            </a:r>
            <a:r>
              <a:rPr lang="ko-KR" altLang="en-US" sz="1000" dirty="0" smtClean="0"/>
              <a:t> 무엇 무엇이 있고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각 </a:t>
            </a:r>
            <a:r>
              <a:rPr lang="ko-KR" altLang="en-US" sz="1000" dirty="0" err="1" smtClean="0"/>
              <a:t>스탯은</a:t>
            </a:r>
            <a:r>
              <a:rPr lang="ko-KR" altLang="en-US" sz="1000" dirty="0" smtClean="0"/>
              <a:t> 달리기 및 플레이에 어떻게 적용되는가</a:t>
            </a:r>
            <a:r>
              <a:rPr lang="en-US" altLang="ko-KR" sz="1000" dirty="0" smtClean="0"/>
              <a:t>?</a:t>
            </a:r>
            <a:br>
              <a:rPr lang="en-US" altLang="ko-KR" sz="1000" dirty="0" smtClean="0"/>
            </a:br>
            <a:r>
              <a:rPr lang="ko-KR" altLang="en-US" sz="1000" dirty="0" err="1" smtClean="0"/>
              <a:t>레벨업</a:t>
            </a:r>
            <a:r>
              <a:rPr lang="en-US" altLang="ko-KR" sz="1000" dirty="0" smtClean="0"/>
              <a:t>? </a:t>
            </a:r>
            <a:r>
              <a:rPr lang="ko-KR" altLang="en-US" sz="1000" dirty="0" smtClean="0"/>
              <a:t>있다면 </a:t>
            </a:r>
            <a:r>
              <a:rPr lang="ko-KR" altLang="en-US" sz="1000" dirty="0" err="1" smtClean="0"/>
              <a:t>레벨업</a:t>
            </a:r>
            <a:r>
              <a:rPr lang="ko-KR" altLang="en-US" sz="1000" dirty="0" smtClean="0"/>
              <a:t> 시 </a:t>
            </a:r>
            <a:r>
              <a:rPr lang="ko-KR" altLang="en-US" sz="1000" dirty="0" err="1" smtClean="0"/>
              <a:t>스탯은</a:t>
            </a:r>
            <a:r>
              <a:rPr lang="ko-KR" altLang="en-US" sz="1000" dirty="0" smtClean="0"/>
              <a:t> 어떻게 변하는가</a:t>
            </a:r>
            <a:r>
              <a:rPr lang="en-US" altLang="ko-KR" sz="1000" dirty="0" smtClean="0"/>
              <a:t>?</a:t>
            </a: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000" dirty="0" err="1" smtClean="0"/>
              <a:t>파츠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어태치</a:t>
            </a:r>
            <a:r>
              <a:rPr lang="ko-KR" altLang="en-US" sz="1000" dirty="0" smtClean="0"/>
              <a:t> 포함</a:t>
            </a:r>
            <a:r>
              <a:rPr lang="en-US" altLang="ko-KR" sz="1000" dirty="0" smtClean="0"/>
              <a:t>)</a:t>
            </a:r>
            <a:br>
              <a:rPr lang="en-US" altLang="ko-KR" sz="1000" dirty="0" smtClean="0"/>
            </a:br>
            <a:r>
              <a:rPr lang="ko-KR" altLang="en-US" sz="1000" dirty="0" smtClean="0"/>
              <a:t>캐릭터 </a:t>
            </a:r>
            <a:r>
              <a:rPr lang="ko-KR" altLang="en-US" sz="1000" dirty="0" err="1" smtClean="0"/>
              <a:t>파츠는</a:t>
            </a:r>
            <a:r>
              <a:rPr lang="ko-KR" altLang="en-US" sz="1000" dirty="0" smtClean="0"/>
              <a:t> 어떻게 할건가</a:t>
            </a:r>
            <a:r>
              <a:rPr lang="en-US" altLang="ko-KR" sz="1000" dirty="0" smtClean="0"/>
              <a:t>? </a:t>
            </a:r>
            <a:r>
              <a:rPr lang="ko-KR" altLang="en-US" sz="1000" dirty="0" smtClean="0"/>
              <a:t>어떤 </a:t>
            </a:r>
            <a:r>
              <a:rPr lang="ko-KR" altLang="en-US" sz="1000" dirty="0" err="1" smtClean="0"/>
              <a:t>스탯에</a:t>
            </a:r>
            <a:r>
              <a:rPr lang="ko-KR" altLang="en-US" sz="1000" dirty="0" smtClean="0"/>
              <a:t> 관계가 있는가</a:t>
            </a:r>
            <a:endParaRPr lang="en-US" altLang="ko-KR" sz="1000" dirty="0" smtClean="0"/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000" dirty="0" smtClean="0"/>
              <a:t>액세서리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눈에 보이지 않는 </a:t>
            </a:r>
            <a:r>
              <a:rPr lang="ko-KR" altLang="en-US" sz="1000" dirty="0" err="1" smtClean="0"/>
              <a:t>파츠</a:t>
            </a:r>
            <a:r>
              <a:rPr lang="en-US" altLang="ko-KR" sz="1000" dirty="0" smtClean="0"/>
              <a:t>?</a:t>
            </a: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000" dirty="0" smtClean="0"/>
              <a:t>상태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캐릭터는 플레이 도중 어떤 상태를 가지는가</a:t>
            </a:r>
            <a:r>
              <a:rPr lang="en-US" altLang="ko-KR" sz="1000" dirty="0" smtClean="0"/>
              <a:t>? (</a:t>
            </a:r>
            <a:r>
              <a:rPr lang="ko-KR" altLang="en-US" sz="1000" dirty="0" smtClean="0"/>
              <a:t>보통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피버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지침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그로기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등등</a:t>
            </a:r>
            <a:r>
              <a:rPr lang="en-US" altLang="ko-KR" sz="1000" dirty="0" smtClean="0"/>
              <a:t>)</a:t>
            </a: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000" dirty="0" smtClean="0"/>
              <a:t>캐릭터 뽑기 </a:t>
            </a:r>
            <a:r>
              <a:rPr lang="en-US" altLang="ko-KR" sz="1000" dirty="0" smtClean="0"/>
              <a:t>&amp; </a:t>
            </a:r>
            <a:r>
              <a:rPr lang="ko-KR" altLang="en-US" sz="1000" dirty="0" smtClean="0"/>
              <a:t>선택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캐릭터 뽑기 관련 기획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각 캐릭터들의 차이는 어떻게 되는가</a:t>
            </a:r>
            <a:r>
              <a:rPr lang="en-US" altLang="ko-KR" sz="1000" dirty="0" smtClean="0"/>
              <a:t>?</a:t>
            </a:r>
            <a:br>
              <a:rPr lang="en-US" altLang="ko-KR" sz="1000" dirty="0" smtClean="0"/>
            </a:br>
            <a:r>
              <a:rPr lang="ko-KR" altLang="en-US" sz="1000" dirty="0" smtClean="0"/>
              <a:t>여러 명의 캐릭터가 있는 경우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어떻게 선택하고 어떻게 활용할 것인가</a:t>
            </a:r>
            <a:r>
              <a:rPr lang="en-US" altLang="ko-KR" sz="1000" dirty="0" smtClean="0"/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3392179"/>
            <a:ext cx="4976042" cy="313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b="1" dirty="0" smtClean="0"/>
              <a:t>플레이</a:t>
            </a:r>
            <a:endParaRPr lang="en-US" altLang="ko-KR" sz="1200" b="1" dirty="0" smtClean="0"/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000" dirty="0" smtClean="0"/>
              <a:t>달리기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탭 당 달리기 속도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애니메이션과 관련된 기획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캐릭터 상태에 따른 달리기나 애니메이션에 관련된 기획 필요</a:t>
            </a:r>
            <a:endParaRPr lang="en-US" altLang="ko-KR" sz="1000" dirty="0" smtClean="0"/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000" dirty="0" smtClean="0"/>
              <a:t>이벤트</a:t>
            </a:r>
            <a:endParaRPr lang="en-US" altLang="ko-KR" sz="1000" dirty="0" smtClean="0"/>
          </a:p>
          <a:p>
            <a:pPr marL="685800" lvl="1" indent="-228600">
              <a:lnSpc>
                <a:spcPct val="130000"/>
              </a:lnSpc>
              <a:buFont typeface="+mj-ea"/>
              <a:buAutoNum type="circleNumDbPlain"/>
            </a:pPr>
            <a:r>
              <a:rPr lang="ko-KR" altLang="en-US" sz="1000" dirty="0" smtClean="0"/>
              <a:t>캐릭터 </a:t>
            </a:r>
            <a:r>
              <a:rPr lang="ko-KR" altLang="en-US" sz="1000" dirty="0" err="1" smtClean="0"/>
              <a:t>케어</a:t>
            </a:r>
            <a:endParaRPr lang="en-US" altLang="ko-KR" sz="1000" dirty="0" smtClean="0"/>
          </a:p>
          <a:p>
            <a:pPr marL="685800" lvl="1" indent="-228600">
              <a:lnSpc>
                <a:spcPct val="130000"/>
              </a:lnSpc>
              <a:buFont typeface="+mj-ea"/>
              <a:buAutoNum type="circleNumDbPlain"/>
            </a:pPr>
            <a:r>
              <a:rPr lang="ko-KR" altLang="en-US" sz="1000" dirty="0" smtClean="0"/>
              <a:t>스프린</a:t>
            </a:r>
            <a:r>
              <a:rPr lang="ko-KR" altLang="en-US" sz="1000" dirty="0"/>
              <a:t>트</a:t>
            </a:r>
            <a:endParaRPr lang="en-US" altLang="ko-KR" sz="1000" dirty="0" smtClean="0"/>
          </a:p>
          <a:p>
            <a:pPr marL="685800" lvl="1" indent="-228600">
              <a:lnSpc>
                <a:spcPct val="130000"/>
              </a:lnSpc>
              <a:buAutoNum type="circleNumDbPlain"/>
            </a:pPr>
            <a:r>
              <a:rPr lang="ko-KR" altLang="en-US" sz="1000" dirty="0" err="1" smtClean="0"/>
              <a:t>보스전</a:t>
            </a:r>
            <a:endParaRPr lang="en-US" altLang="ko-KR" sz="1000" dirty="0" smtClean="0"/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000" dirty="0" err="1" smtClean="0"/>
              <a:t>마일리지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속도</a:t>
            </a:r>
            <a:r>
              <a:rPr lang="en-US" altLang="ko-KR" sz="1000" dirty="0" smtClean="0"/>
              <a:t>&amp;</a:t>
            </a:r>
            <a:r>
              <a:rPr lang="ko-KR" altLang="en-US" sz="1000" dirty="0" smtClean="0"/>
              <a:t>주행에 따른 </a:t>
            </a:r>
            <a:r>
              <a:rPr lang="ko-KR" altLang="en-US" sz="1000" dirty="0" err="1" smtClean="0"/>
              <a:t>게임머니</a:t>
            </a:r>
            <a:r>
              <a:rPr lang="ko-KR" altLang="en-US" sz="1000" dirty="0" smtClean="0"/>
              <a:t> 획득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쉬고 있을 때도 획득이 되면 좋겠다</a:t>
            </a:r>
            <a:r>
              <a:rPr lang="en-US" altLang="ko-KR" sz="1000" dirty="0" smtClean="0"/>
              <a:t>.</a:t>
            </a: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000" dirty="0" smtClean="0"/>
              <a:t>환생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환생이란 무엇인가</a:t>
            </a:r>
            <a:r>
              <a:rPr lang="en-US" altLang="ko-KR" sz="1000" dirty="0" smtClean="0"/>
              <a:t>? </a:t>
            </a:r>
            <a:r>
              <a:rPr lang="ko-KR" altLang="en-US" sz="1000" dirty="0" smtClean="0"/>
              <a:t>어떻게 표현할 것인가</a:t>
            </a:r>
            <a:r>
              <a:rPr lang="en-US" altLang="ko-KR" sz="1000" dirty="0" smtClean="0"/>
              <a:t>? </a:t>
            </a:r>
            <a:r>
              <a:rPr lang="ko-KR" altLang="en-US" sz="1000" dirty="0" smtClean="0"/>
              <a:t>등등 기획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환생 시 </a:t>
            </a:r>
            <a:r>
              <a:rPr lang="ko-KR" altLang="en-US" sz="1000" dirty="0" err="1" smtClean="0"/>
              <a:t>마일리지나</a:t>
            </a:r>
            <a:r>
              <a:rPr lang="ko-KR" altLang="en-US" sz="1000" dirty="0" smtClean="0"/>
              <a:t> 보석을 사용하여 캐릭터</a:t>
            </a:r>
            <a:r>
              <a:rPr lang="en-US" altLang="ko-KR" sz="1000" dirty="0" smtClean="0"/>
              <a:t>(or </a:t>
            </a:r>
            <a:r>
              <a:rPr lang="ko-KR" altLang="en-US" sz="1000" dirty="0" smtClean="0"/>
              <a:t>계정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인챈트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– </a:t>
            </a:r>
            <a:r>
              <a:rPr lang="ko-KR" altLang="en-US" sz="1000" dirty="0" err="1" smtClean="0"/>
              <a:t>탭타이탄의</a:t>
            </a:r>
            <a:r>
              <a:rPr lang="ko-KR" altLang="en-US" sz="1000" dirty="0" smtClean="0"/>
              <a:t> 유물</a:t>
            </a:r>
            <a:endParaRPr lang="en-US" altLang="ko-KR" sz="1000" dirty="0" smtClean="0"/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000" dirty="0" smtClean="0"/>
              <a:t>스테이지 구성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레벨 디자인</a:t>
            </a:r>
            <a:r>
              <a:rPr lang="en-US" altLang="ko-KR" sz="1000" dirty="0" smtClean="0"/>
              <a:t>)</a:t>
            </a:r>
            <a:br>
              <a:rPr lang="en-US" altLang="ko-KR" sz="1000" dirty="0" smtClean="0"/>
            </a:br>
            <a:r>
              <a:rPr lang="ko-KR" altLang="en-US" sz="1000" dirty="0" smtClean="0"/>
              <a:t>레벨 데이터의 구성방법 기획</a:t>
            </a:r>
            <a:endParaRPr lang="en-US" altLang="ko-KR" sz="1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066331" y="908720"/>
            <a:ext cx="2592376" cy="17107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b="1" dirty="0" smtClean="0"/>
              <a:t>UI</a:t>
            </a: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000" dirty="0" smtClean="0"/>
              <a:t>속도표시</a:t>
            </a:r>
            <a:endParaRPr lang="en-US" altLang="ko-KR" sz="1000" dirty="0" smtClean="0"/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000" dirty="0" smtClean="0"/>
              <a:t>총 거리표시</a:t>
            </a:r>
            <a:endParaRPr lang="en-US" altLang="ko-KR" sz="1000" dirty="0" smtClean="0"/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000" dirty="0" smtClean="0"/>
              <a:t>페이스 게이지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캐릭터의 </a:t>
            </a:r>
            <a:r>
              <a:rPr lang="ko-KR" altLang="en-US" sz="1000" dirty="0" err="1" smtClean="0"/>
              <a:t>탭수를</a:t>
            </a:r>
            <a:r>
              <a:rPr lang="ko-KR" altLang="en-US" sz="1000" dirty="0" smtClean="0"/>
              <a:t> 보여줌</a:t>
            </a:r>
            <a:endParaRPr lang="en-US" altLang="ko-KR" sz="1000" dirty="0" smtClean="0"/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000" dirty="0" smtClean="0"/>
              <a:t>근성게이지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달리면 획득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캐릭터 </a:t>
            </a:r>
            <a:r>
              <a:rPr lang="ko-KR" altLang="en-US" sz="1000" dirty="0" err="1" smtClean="0"/>
              <a:t>케어</a:t>
            </a:r>
            <a:r>
              <a:rPr lang="ko-KR" altLang="en-US" sz="1000" dirty="0" smtClean="0"/>
              <a:t> 시 추가획득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어떤 형태로 사용할지</a:t>
            </a:r>
            <a:r>
              <a:rPr lang="en-US" altLang="ko-KR" sz="1000" dirty="0" smtClean="0"/>
              <a:t>?</a:t>
            </a: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5292080" y="3251685"/>
            <a:ext cx="3366627" cy="1732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b="1" dirty="0" smtClean="0"/>
              <a:t>기타</a:t>
            </a:r>
            <a:endParaRPr lang="en-US" altLang="ko-KR" sz="1200" b="1" dirty="0" smtClean="0"/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000" dirty="0" smtClean="0"/>
              <a:t>토너먼트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일주일에 한번 무작위 그룹과 경쟁하기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ko-KR" altLang="en-US" sz="1000" dirty="0" smtClean="0"/>
              <a:t>플레이 방법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보상 기획</a:t>
            </a:r>
            <a:endParaRPr lang="en-US" altLang="ko-KR" sz="1000" dirty="0" smtClean="0"/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en-US" altLang="ko-KR" sz="1000" dirty="0" smtClean="0"/>
              <a:t>SNS </a:t>
            </a:r>
            <a:r>
              <a:rPr lang="ko-KR" altLang="en-US" sz="1000" dirty="0" smtClean="0"/>
              <a:t>연동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기기 정보 바탕으로 계정 자동생성 이후</a:t>
            </a:r>
            <a:r>
              <a:rPr lang="en-US" altLang="ko-KR" sz="1000" dirty="0" smtClean="0"/>
              <a:t>,</a:t>
            </a:r>
            <a:br>
              <a:rPr lang="en-US" altLang="ko-KR" sz="1000" dirty="0" smtClean="0"/>
            </a:br>
            <a:r>
              <a:rPr lang="ko-KR" altLang="en-US" sz="1000" dirty="0" smtClean="0"/>
              <a:t>게임센터</a:t>
            </a:r>
            <a:r>
              <a:rPr lang="en-US" altLang="ko-KR" sz="1000" dirty="0" smtClean="0"/>
              <a:t>(iOS), </a:t>
            </a:r>
            <a:r>
              <a:rPr lang="ko-KR" altLang="en-US" sz="1000" dirty="0" err="1" smtClean="0"/>
              <a:t>구글플레이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페이스북으로</a:t>
            </a:r>
            <a:r>
              <a:rPr lang="ko-KR" altLang="en-US" sz="1000" dirty="0" smtClean="0"/>
              <a:t> 계정 생성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SNS</a:t>
            </a:r>
            <a:r>
              <a:rPr lang="ko-KR" altLang="en-US" sz="1000" dirty="0" smtClean="0"/>
              <a:t>를 통해 친구 리스트 생성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포스팅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푸시하기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85952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4946</TotalTime>
  <Words>562</Words>
  <Application>Microsoft Office PowerPoint</Application>
  <PresentationFormat>화면 슬라이드 쇼(4:3)</PresentationFormat>
  <Paragraphs>228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Yaho</dc:creator>
  <cp:lastModifiedBy>Yaho</cp:lastModifiedBy>
  <cp:revision>35</cp:revision>
  <dcterms:created xsi:type="dcterms:W3CDTF">2015-11-16T06:45:40Z</dcterms:created>
  <dcterms:modified xsi:type="dcterms:W3CDTF">2015-11-24T09:10:35Z</dcterms:modified>
</cp:coreProperties>
</file>