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56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5600-242A-4C60-B7D6-11579B6EA778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230B-43A5-4878-B2F7-FC25B5B96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4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2230B-43A5-4878-B2F7-FC25B5B963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72359"/>
            <a:ext cx="3528392" cy="5880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78003" y="783102"/>
            <a:ext cx="3263277" cy="446472"/>
            <a:chOff x="678003" y="995968"/>
            <a:chExt cx="3263277" cy="44647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01894" y="1208440"/>
              <a:ext cx="1612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36536" y="1208440"/>
              <a:ext cx="1612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33542" y="1298440"/>
              <a:ext cx="3168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3" descr="C:\Users\Yaho\AppData\Local\Microsoft\Windows\INetCache\IE\XWNXN7U5\지적장애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6813" y="995968"/>
              <a:ext cx="221621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678003" y="1154440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/>
                <a:t>S</a:t>
              </a:r>
              <a:endParaRPr lang="ko-KR" altLang="en-US" sz="1200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653280" y="1154440"/>
              <a:ext cx="288000" cy="28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/>
                <a:t>G</a:t>
              </a:r>
              <a:endParaRPr lang="en-US" altLang="ko-KR" sz="1200" b="1" dirty="0" smtClean="0"/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1435844" y="1075204"/>
              <a:ext cx="183828" cy="15847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flipV="1">
              <a:off x="2246297" y="1075204"/>
              <a:ext cx="183828" cy="15847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flipV="1">
              <a:off x="3003948" y="1075204"/>
              <a:ext cx="183828" cy="15847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16610" y="11049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스테이지</a:t>
            </a:r>
            <a:r>
              <a:rPr lang="ko-KR" altLang="en-US" sz="1400" b="1" dirty="0" err="1"/>
              <a:t>명</a:t>
            </a:r>
            <a:endParaRPr lang="ko-KR" altLang="en-US" sz="1400" b="1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39552" y="2055265"/>
            <a:ext cx="864096" cy="343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192831" y="2055265"/>
            <a:ext cx="864096" cy="34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1" b="97695" l="8871" r="8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16" y="1625642"/>
            <a:ext cx="1469916" cy="37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3304727" y="1599360"/>
            <a:ext cx="763217" cy="276999"/>
            <a:chOff x="3313393" y="687403"/>
            <a:chExt cx="763217" cy="276999"/>
          </a:xfrm>
        </p:grpSpPr>
        <p:pic>
          <p:nvPicPr>
            <p:cNvPr id="23" name="Picture 13" descr="C:\Users\Yaho\AppData\Local\Microsoft\Windows\INetCache\IE\XWNXN7U5\gemstone-26087_64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393" y="750126"/>
              <a:ext cx="159188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443103" y="68740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99999</a:t>
              </a:r>
              <a:endParaRPr lang="ko-KR" altLang="en-US" sz="12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33021" y="5569495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12.34Km/h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539552" y="6216975"/>
            <a:ext cx="3527624" cy="3360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261265" y="1340768"/>
            <a:ext cx="799059" cy="276999"/>
            <a:chOff x="2379940" y="703439"/>
            <a:chExt cx="799059" cy="276999"/>
          </a:xfrm>
        </p:grpSpPr>
        <p:pic>
          <p:nvPicPr>
            <p:cNvPr id="36" name="Picture 4" descr="C:\Users\Yaho\AppData\Local\Microsoft\Windows\INetCache\IE\9RJFZ6Y6\gold-293939_64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940" y="779944"/>
              <a:ext cx="204801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545492" y="703439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99999</a:t>
              </a:r>
              <a:endParaRPr lang="ko-KR" altLang="en-US" sz="1200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331640" y="5797832"/>
            <a:ext cx="1856784" cy="307777"/>
            <a:chOff x="5179810" y="3446957"/>
            <a:chExt cx="1856784" cy="307777"/>
          </a:xfrm>
        </p:grpSpPr>
        <p:sp>
          <p:nvSpPr>
            <p:cNvPr id="46" name="순서도: 준비 45"/>
            <p:cNvSpPr/>
            <p:nvPr/>
          </p:nvSpPr>
          <p:spPr>
            <a:xfrm>
              <a:off x="5179810" y="3486149"/>
              <a:ext cx="446633" cy="220659"/>
            </a:xfrm>
            <a:prstGeom prst="flowChartPreparation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41800" y="3513043"/>
              <a:ext cx="1394794" cy="5645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1800" y="3590252"/>
              <a:ext cx="1394794" cy="11655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66741" y="344695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</a:t>
              </a:r>
              <a:endParaRPr lang="ko-KR" altLang="en-US" sz="1400" b="1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1520" y="251356"/>
            <a:ext cx="776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게임화면 개요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필요요소들만 들어있는 것으로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플레이패턴에 따른 위치 및 디자인 변경이슈 있습니다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>
            <a:stCxn id="37" idx="3"/>
          </p:cNvCxnSpPr>
          <p:nvPr/>
        </p:nvCxnSpPr>
        <p:spPr>
          <a:xfrm flipV="1">
            <a:off x="4060324" y="1479267"/>
            <a:ext cx="367660" cy="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4060324" y="1737858"/>
            <a:ext cx="367660" cy="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27984" y="13561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게임머니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427984" y="16149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마법석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>
            <a:stCxn id="49" idx="3"/>
          </p:cNvCxnSpPr>
          <p:nvPr/>
        </p:nvCxnSpPr>
        <p:spPr>
          <a:xfrm>
            <a:off x="3188424" y="5892144"/>
            <a:ext cx="12395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7984" y="5752306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페이스 게이지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현재의 페이스를 표시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탭하면</a:t>
            </a:r>
            <a:r>
              <a:rPr lang="ko-KR" altLang="en-US" sz="1000" dirty="0" smtClean="0"/>
              <a:t> 올라감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속도와 관련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성장시킬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188424" y="5999405"/>
            <a:ext cx="12395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27984" y="5919083"/>
            <a:ext cx="4903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근성 게이지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달리면 누적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 달성 시 획득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 시 </a:t>
            </a:r>
            <a:r>
              <a:rPr lang="ko-KR" altLang="en-US" sz="1000" dirty="0" err="1" smtClean="0"/>
              <a:t>부스트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성장시킬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>
            <a:stCxn id="25" idx="3"/>
          </p:cNvCxnSpPr>
          <p:nvPr/>
        </p:nvCxnSpPr>
        <p:spPr>
          <a:xfrm flipV="1">
            <a:off x="3049032" y="5723383"/>
            <a:ext cx="1378952" cy="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27984" y="5600272"/>
            <a:ext cx="2451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속도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탭에 따른 현재 달리기 속도</a:t>
            </a:r>
            <a:endParaRPr lang="ko-KR" altLang="en-US" sz="1000" dirty="0"/>
          </a:p>
        </p:txBody>
      </p:sp>
      <p:cxnSp>
        <p:nvCxnSpPr>
          <p:cNvPr id="69" name="꺾인 연결선 68"/>
          <p:cNvCxnSpPr>
            <a:stCxn id="51" idx="0"/>
          </p:cNvCxnSpPr>
          <p:nvPr/>
        </p:nvCxnSpPr>
        <p:spPr>
          <a:xfrm rot="5400000" flipH="1" flipV="1">
            <a:off x="2801560" y="4171408"/>
            <a:ext cx="387866" cy="286498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27984" y="5286855"/>
            <a:ext cx="3768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게이지 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사용할 수 있는 </a:t>
            </a:r>
            <a:r>
              <a:rPr lang="ko-KR" altLang="en-US" sz="1000" dirty="0" err="1" smtClean="0"/>
              <a:t>부스트의</a:t>
            </a:r>
            <a:r>
              <a:rPr lang="ko-KR" altLang="en-US" sz="1000" dirty="0" smtClean="0"/>
              <a:t> 레벨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성장시킬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060324" y="6398826"/>
            <a:ext cx="367660" cy="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27984" y="62757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78003" y="4045681"/>
            <a:ext cx="3263277" cy="155459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달리기 터치영역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52682" y="1625643"/>
            <a:ext cx="1129085" cy="35315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리액션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터치영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47618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1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캐릭터</a:t>
            </a:r>
            <a:endParaRPr lang="ko-KR" altLang="en-US" sz="16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1" b="97695" l="8871" r="8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7220"/>
            <a:ext cx="1267656" cy="32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62620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캐릭터 </a:t>
            </a:r>
            <a:r>
              <a:rPr lang="ko-KR" altLang="en-US" sz="1200" b="1" dirty="0" err="1" smtClean="0"/>
              <a:t>컨셉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25651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달리기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페이스 게이지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6169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케어에</a:t>
            </a:r>
            <a:r>
              <a:rPr lang="ko-KR" altLang="en-US" sz="1200" b="1" dirty="0" smtClean="0"/>
              <a:t> 따른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리액션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48" y="5325163"/>
            <a:ext cx="1304543" cy="87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73" y="4171661"/>
            <a:ext cx="1368893" cy="10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5001" y="906285"/>
            <a:ext cx="69628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덕후ㄴ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타깃 미소녀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섬란카구라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컨셉의</a:t>
            </a:r>
            <a:r>
              <a:rPr lang="ko-KR" altLang="en-US" sz="1000" dirty="0" smtClean="0"/>
              <a:t> 캐릭터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최초 실행 시 하나의 캐릭터를 뽑고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일정한 조건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퀘스트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갖추면 </a:t>
            </a:r>
            <a:r>
              <a:rPr lang="ko-KR" altLang="en-US" sz="1000" dirty="0" smtClean="0"/>
              <a:t>추가 캐릭터를 뽑을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strike="sngStrike" dirty="0" smtClean="0"/>
              <a:t>다양한 캐릭터들을 가지고 있는 경우</a:t>
            </a:r>
            <a:r>
              <a:rPr lang="en-US" altLang="ko-KR" sz="1000" strike="sngStrike" dirty="0" smtClean="0"/>
              <a:t>, </a:t>
            </a:r>
            <a:r>
              <a:rPr lang="ko-KR" altLang="en-US" sz="1000" strike="sngStrike" dirty="0" smtClean="0"/>
              <a:t>더 수월하게</a:t>
            </a:r>
            <a:r>
              <a:rPr lang="en-US" altLang="ko-KR" sz="1000" strike="sngStrike" dirty="0" smtClean="0"/>
              <a:t> </a:t>
            </a:r>
            <a:r>
              <a:rPr lang="ko-KR" altLang="en-US" sz="1000" strike="sngStrike" dirty="0" smtClean="0"/>
              <a:t>더 멀리 달릴 수 있는 형태로 기획한다</a:t>
            </a:r>
            <a:r>
              <a:rPr lang="en-US" altLang="ko-KR" sz="1000" strike="sngStrike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게임머니나</a:t>
            </a:r>
            <a:r>
              <a:rPr lang="ko-KR" altLang="en-US" sz="1000" dirty="0" smtClean="0"/>
              <a:t> 캐시를 사용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머신을</a:t>
            </a:r>
            <a:r>
              <a:rPr lang="ko-KR" altLang="en-US" sz="1000" dirty="0" smtClean="0"/>
              <a:t> 통해 뽑을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※ </a:t>
            </a:r>
            <a:r>
              <a:rPr lang="ko-KR" altLang="en-US" sz="1000" dirty="0" smtClean="0"/>
              <a:t>캡슐 안에 사람을 넣는 것이 문제가 된다면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설정을 다르게 가져가던가 </a:t>
            </a:r>
            <a:r>
              <a:rPr lang="en-US" altLang="ko-KR" sz="1000" dirty="0" smtClean="0"/>
              <a:t>DNA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정보가 들어있는 캡슐로 </a:t>
            </a:r>
            <a:r>
              <a:rPr lang="ko-KR" altLang="en-US" sz="1000" dirty="0" smtClean="0"/>
              <a:t>우회</a:t>
            </a:r>
            <a:r>
              <a:rPr lang="ko-KR" altLang="en-US" sz="1000" dirty="0" smtClean="0"/>
              <a:t>해보자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05001" y="2486967"/>
            <a:ext cx="696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화면의 </a:t>
            </a:r>
            <a:r>
              <a:rPr lang="ko-KR" altLang="en-US" sz="1000" dirty="0" smtClean="0">
                <a:solidFill>
                  <a:srgbClr val="FF0000"/>
                </a:solidFill>
              </a:rPr>
              <a:t>달리기 영역</a:t>
            </a:r>
            <a:r>
              <a:rPr lang="ko-KR" altLang="en-US" sz="1000" dirty="0" smtClean="0"/>
              <a:t>을 탭 하면 페이스 게이지가 올라가며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게이지의 수준에 맞는 속도로 캐릭터가 달린다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탭을 멈추면 약간의 </a:t>
            </a:r>
            <a:r>
              <a:rPr lang="ko-KR" altLang="en-US" sz="1000" dirty="0" err="1" smtClean="0"/>
              <a:t>딜레이를</a:t>
            </a:r>
            <a:r>
              <a:rPr lang="ko-KR" altLang="en-US" sz="1000" dirty="0" smtClean="0"/>
              <a:t> 두고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게이지가 내려가며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게이지에 맞춰 캐릭터의 속도가 줄어든다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아무 입력이 없으면 </a:t>
            </a:r>
            <a:r>
              <a:rPr lang="ko-KR" altLang="en-US" sz="1000" dirty="0" smtClean="0"/>
              <a:t>페이스 게이지가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캐릭터는 제자리에 멈춘다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캐릭터의 성장에 따라 페이스 게이지가 확장 될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5001" y="3838689"/>
            <a:ext cx="69628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여러가지</a:t>
            </a:r>
            <a:r>
              <a:rPr lang="ko-KR" altLang="en-US" sz="1000" dirty="0" smtClean="0"/>
              <a:t> 조건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레벨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따른 다양한 상태가 존재하며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리액션</a:t>
            </a:r>
            <a:r>
              <a:rPr lang="ko-KR" altLang="en-US" sz="1000" dirty="0" smtClean="0">
                <a:solidFill>
                  <a:srgbClr val="FF0000"/>
                </a:solidFill>
              </a:rPr>
              <a:t> 터치영역</a:t>
            </a:r>
            <a:r>
              <a:rPr lang="ko-KR" altLang="en-US" sz="1000" dirty="0" smtClean="0"/>
              <a:t>을 터치함으로 해당 상태를 </a:t>
            </a:r>
            <a:r>
              <a:rPr lang="ko-KR" altLang="en-US" sz="1000" dirty="0" err="1" smtClean="0"/>
              <a:t>케어해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줄 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케어를</a:t>
            </a:r>
            <a:r>
              <a:rPr lang="ko-KR" altLang="en-US" sz="1000" dirty="0" smtClean="0"/>
              <a:t> 해주면 캐릭터는 각 </a:t>
            </a:r>
            <a:r>
              <a:rPr lang="ko-KR" altLang="en-US" sz="1000" dirty="0" err="1" smtClean="0"/>
              <a:t>케어에</a:t>
            </a:r>
            <a:r>
              <a:rPr lang="ko-KR" altLang="en-US" sz="1000" dirty="0" smtClean="0"/>
              <a:t> 맞는 </a:t>
            </a:r>
            <a:r>
              <a:rPr lang="ko-KR" altLang="en-US" sz="1000" dirty="0" err="1" smtClean="0"/>
              <a:t>리액션을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보여주고 근성게이지 포인트를 받는다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케어의</a:t>
            </a:r>
            <a:r>
              <a:rPr lang="ko-KR" altLang="en-US" sz="1000" dirty="0" smtClean="0"/>
              <a:t> 종류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아이템 제공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땀 닦아 주기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다독이기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쓰다듬기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때리기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기타 등등</a:t>
            </a:r>
            <a:endParaRPr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1520" y="58772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복장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5001" y="6115362"/>
            <a:ext cx="6962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다양한 복장을 입힐 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파츠</a:t>
            </a:r>
            <a:r>
              <a:rPr lang="ko-KR" altLang="en-US" sz="1000" dirty="0" smtClean="0"/>
              <a:t> 논의 필요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102200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액티브 스킬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근성 게이지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001" y="5323274"/>
            <a:ext cx="6962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캐릭터가 달릴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캐릭터를 </a:t>
            </a:r>
            <a:r>
              <a:rPr lang="ko-KR" altLang="en-US" sz="1000" dirty="0" err="1" smtClean="0"/>
              <a:t>케어</a:t>
            </a:r>
            <a:r>
              <a:rPr lang="ko-KR" altLang="en-US" sz="1000" dirty="0" smtClean="0"/>
              <a:t> 해주면 조금씩 차며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이용해서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부스트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스킬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사용할 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캐릭터의 성장에 따라 총량과 레벨이 증가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확장될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5063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13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스테이지</a:t>
            </a:r>
            <a:endParaRPr lang="ko-KR" altLang="en-US" sz="16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38115" y="771993"/>
            <a:ext cx="5311691" cy="726730"/>
            <a:chOff x="338115" y="750280"/>
            <a:chExt cx="3263277" cy="44647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562006" y="962752"/>
              <a:ext cx="1612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96648" y="962752"/>
              <a:ext cx="1612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93654" y="1052752"/>
              <a:ext cx="3168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3" descr="C:\Users\Yaho\AppData\Local\Microsoft\Windows\INetCache\IE\XWNXN7U5\지적장애4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6925" y="750280"/>
              <a:ext cx="221621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338115" y="908752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/>
                <a:t>S</a:t>
              </a:r>
              <a:endParaRPr lang="ko-KR" altLang="en-US" sz="1200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13392" y="908752"/>
              <a:ext cx="288000" cy="28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/>
                <a:t>G</a:t>
              </a:r>
              <a:endParaRPr lang="en-US" altLang="ko-KR" sz="1200" b="1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1520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구성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4257450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스테이지 </a:t>
            </a:r>
            <a:r>
              <a:rPr lang="ko-KR" altLang="en-US" sz="1200" b="1" dirty="0" smtClean="0"/>
              <a:t>이벤트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플레이 디자인 참고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5001" y="2193831"/>
            <a:ext cx="8161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플레이어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달릴 </a:t>
            </a:r>
            <a:r>
              <a:rPr lang="ko-KR" altLang="en-US" sz="1000" dirty="0" err="1" smtClean="0"/>
              <a:t>맵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배경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구분 단위를 스테이지라 정의한다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각 스테이지는 유한한 거리를 가지고 있으며</a:t>
            </a:r>
            <a:r>
              <a:rPr lang="en-US" altLang="ko-KR" sz="1000" dirty="0" smtClean="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다양한 종류의 테마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도심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바다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사막 등등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구성된다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스테이지 별로 시작과 골이 있으나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스테이지는 연결되어 있어 스테이지 </a:t>
            </a: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이상의 의미를 가지지는 않는다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※ </a:t>
            </a:r>
            <a:r>
              <a:rPr lang="ko-KR" altLang="en-US" sz="1000" dirty="0" smtClean="0"/>
              <a:t>현재 스테이지의 골은 다음스테이지의 </a:t>
            </a:r>
            <a:r>
              <a:rPr lang="ko-KR" altLang="en-US" sz="1000" dirty="0" err="1" smtClean="0"/>
              <a:t>스타트와</a:t>
            </a:r>
            <a:r>
              <a:rPr lang="ko-KR" altLang="en-US" sz="1000" dirty="0" smtClean="0"/>
              <a:t> 같은 개념으로 스테이지는 연속된다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스테이지 끝에는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다양한 형태의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보스가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보스를 </a:t>
            </a: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하지 못하면 스테이지에서 </a:t>
            </a:r>
            <a:r>
              <a:rPr lang="ko-KR" altLang="en-US" sz="1000" dirty="0" err="1" smtClean="0"/>
              <a:t>리타이어</a:t>
            </a:r>
            <a:r>
              <a:rPr lang="ko-KR" altLang="en-US" sz="1000" dirty="0" smtClean="0"/>
              <a:t> 하며 스테이지의 처음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혹은 첫 스테이지의 처음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돌아가며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플레이 해야 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스테이지에는 다양한 이벤트들이 배치되어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001" y="4536319"/>
            <a:ext cx="8161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주로 캐릭터들의 곤란한 상황을 해결해 주는 캐릭터 터치 타입의 이벤트 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스프린트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스프린트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보스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히든보스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dirty="0" smtClean="0"/>
              <a:t>플레이어</a:t>
            </a:r>
            <a:r>
              <a:rPr lang="en-US" altLang="ko-KR" sz="1000" dirty="0" smtClean="0"/>
              <a:t>, NPC, </a:t>
            </a:r>
            <a:r>
              <a:rPr lang="ko-KR" altLang="en-US" sz="1000" dirty="0" smtClean="0"/>
              <a:t>보스</a:t>
            </a:r>
            <a:r>
              <a:rPr lang="en-US" altLang="ko-KR" sz="1000" dirty="0" smtClean="0"/>
              <a:t>NPC </a:t>
            </a:r>
            <a:r>
              <a:rPr lang="ko-KR" altLang="en-US" sz="1000" dirty="0" smtClean="0"/>
              <a:t>등 화면을 연타하는 식으로 극복하는 타입의 이벤트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화면 터치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광고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피버타임</a:t>
            </a:r>
            <a:r>
              <a:rPr lang="en-US" altLang="ko-KR" sz="1000" dirty="0" smtClean="0"/>
              <a:t>(?) </a:t>
            </a:r>
            <a:r>
              <a:rPr lang="ko-KR" altLang="en-US" sz="1000" dirty="0" smtClean="0"/>
              <a:t>등 화면에 나타나는 객체를 터치하는 식으로 보상을 받는 타입의 이벤트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어드밴티지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각종 이벤트를 </a:t>
            </a:r>
            <a:r>
              <a:rPr lang="ko-KR" altLang="en-US" sz="1000" dirty="0" err="1" smtClean="0"/>
              <a:t>클리어함으로써</a:t>
            </a:r>
            <a:r>
              <a:rPr lang="ko-KR" altLang="en-US" sz="1000" dirty="0" smtClean="0"/>
              <a:t> 얻게 되는 보상</a:t>
            </a:r>
            <a:endParaRPr lang="en-US" altLang="ko-KR" sz="1000" dirty="0" smtClean="0"/>
          </a:p>
        </p:txBody>
      </p:sp>
      <p:sp>
        <p:nvSpPr>
          <p:cNvPr id="27" name="왼쪽 중괄호 26"/>
          <p:cNvSpPr/>
          <p:nvPr/>
        </p:nvSpPr>
        <p:spPr>
          <a:xfrm rot="16200000">
            <a:off x="2875264" y="-817009"/>
            <a:ext cx="216000" cy="4896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40179" y="17865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스테이지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33669" y="17865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스테이</a:t>
            </a:r>
            <a:r>
              <a:rPr lang="ko-KR" altLang="en-US" sz="1000" dirty="0" smtClean="0"/>
              <a:t>지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0" name="왼쪽 중괄호 29"/>
          <p:cNvSpPr/>
          <p:nvPr/>
        </p:nvSpPr>
        <p:spPr>
          <a:xfrm rot="16200000">
            <a:off x="6109749" y="874991"/>
            <a:ext cx="216000" cy="1512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 rot="16200000">
            <a:off x="7650324" y="874991"/>
            <a:ext cx="216000" cy="1512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74244" y="17865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스테이지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22115" y="1131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Endless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965364" y="95634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...</a:t>
            </a:r>
            <a:endParaRPr lang="ko-KR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2823" y="95634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...</a:t>
            </a:r>
            <a:endParaRPr lang="ko-KR" altLang="en-US" sz="2400" dirty="0"/>
          </a:p>
        </p:txBody>
      </p:sp>
      <p:sp>
        <p:nvSpPr>
          <p:cNvPr id="41" name="타원 40"/>
          <p:cNvSpPr/>
          <p:nvPr/>
        </p:nvSpPr>
        <p:spPr>
          <a:xfrm>
            <a:off x="4718173" y="84955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sp>
        <p:nvSpPr>
          <p:cNvPr id="42" name="타원 41"/>
          <p:cNvSpPr/>
          <p:nvPr/>
        </p:nvSpPr>
        <p:spPr>
          <a:xfrm>
            <a:off x="2839263" y="84955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sp>
        <p:nvSpPr>
          <p:cNvPr id="43" name="타원 42"/>
          <p:cNvSpPr/>
          <p:nvPr/>
        </p:nvSpPr>
        <p:spPr>
          <a:xfrm>
            <a:off x="1615164" y="843261"/>
            <a:ext cx="305718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44" name="타원 43"/>
          <p:cNvSpPr/>
          <p:nvPr/>
        </p:nvSpPr>
        <p:spPr>
          <a:xfrm>
            <a:off x="3357154" y="84955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45" name="타원 44"/>
          <p:cNvSpPr/>
          <p:nvPr/>
        </p:nvSpPr>
        <p:spPr>
          <a:xfrm>
            <a:off x="2402901" y="843261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31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755576" y="2874074"/>
            <a:ext cx="7200000" cy="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520" y="29588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145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0743" y="21805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7126" y="21805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4001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4901" y="2958824"/>
            <a:ext cx="30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5868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5974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040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8162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1209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8264" y="29588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</a:t>
            </a:r>
          </a:p>
        </p:txBody>
      </p:sp>
      <p:sp>
        <p:nvSpPr>
          <p:cNvPr id="21" name="타원 20"/>
          <p:cNvSpPr/>
          <p:nvPr/>
        </p:nvSpPr>
        <p:spPr>
          <a:xfrm>
            <a:off x="1464863" y="3285019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22" name="타원 21"/>
          <p:cNvSpPr/>
          <p:nvPr/>
        </p:nvSpPr>
        <p:spPr>
          <a:xfrm>
            <a:off x="2114901" y="3285019"/>
            <a:ext cx="305718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24" name="타원 23"/>
          <p:cNvSpPr/>
          <p:nvPr/>
        </p:nvSpPr>
        <p:spPr>
          <a:xfrm>
            <a:off x="3485974" y="3285019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26" name="타원 25"/>
          <p:cNvSpPr/>
          <p:nvPr/>
        </p:nvSpPr>
        <p:spPr>
          <a:xfrm>
            <a:off x="5628162" y="3285019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28" name="타원 27"/>
          <p:cNvSpPr/>
          <p:nvPr/>
        </p:nvSpPr>
        <p:spPr>
          <a:xfrm>
            <a:off x="6949126" y="3285019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4358409" y="278982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211145" y="3285019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605227" y="278982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59924" y="278982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815868" y="3285019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46" name="타원 45"/>
          <p:cNvSpPr/>
          <p:nvPr/>
        </p:nvSpPr>
        <p:spPr>
          <a:xfrm>
            <a:off x="2461779" y="1494296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S</a:t>
            </a:r>
            <a:endParaRPr lang="ko-KR" altLang="en-US" sz="1400" b="1" dirty="0"/>
          </a:p>
        </p:txBody>
      </p:sp>
      <p:sp>
        <p:nvSpPr>
          <p:cNvPr id="47" name="타원 46"/>
          <p:cNvSpPr/>
          <p:nvPr/>
        </p:nvSpPr>
        <p:spPr>
          <a:xfrm>
            <a:off x="6026941" y="1494296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S</a:t>
            </a:r>
            <a:endParaRPr lang="ko-KR" altLang="en-US" sz="1400" b="1" dirty="0"/>
          </a:p>
        </p:txBody>
      </p:sp>
      <p:sp>
        <p:nvSpPr>
          <p:cNvPr id="48" name="타원 47"/>
          <p:cNvSpPr/>
          <p:nvPr/>
        </p:nvSpPr>
        <p:spPr>
          <a:xfrm>
            <a:off x="6311209" y="3285019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4500007" y="1494296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24235" y="21805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5.5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628719" y="278982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4932902" y="3285019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58" name="타원 57"/>
          <p:cNvSpPr/>
          <p:nvPr/>
        </p:nvSpPr>
        <p:spPr>
          <a:xfrm>
            <a:off x="7615048" y="3285019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59" name="타원 58"/>
          <p:cNvSpPr/>
          <p:nvPr/>
        </p:nvSpPr>
        <p:spPr>
          <a:xfrm>
            <a:off x="7322339" y="151014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456898" y="278982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760165" y="1885350"/>
            <a:ext cx="7206236" cy="985635"/>
          </a:xfrm>
          <a:custGeom>
            <a:avLst/>
            <a:gdLst>
              <a:gd name="connsiteX0" fmla="*/ 0 w 6334699"/>
              <a:gd name="connsiteY0" fmla="*/ 980502 h 991518"/>
              <a:gd name="connsiteX1" fmla="*/ 1850834 w 6334699"/>
              <a:gd name="connsiteY1" fmla="*/ 627962 h 991518"/>
              <a:gd name="connsiteX2" fmla="*/ 2203373 w 6334699"/>
              <a:gd name="connsiteY2" fmla="*/ 980502 h 991518"/>
              <a:gd name="connsiteX3" fmla="*/ 2842352 w 6334699"/>
              <a:gd name="connsiteY3" fmla="*/ 627962 h 991518"/>
              <a:gd name="connsiteX4" fmla="*/ 3602516 w 6334699"/>
              <a:gd name="connsiteY4" fmla="*/ 231355 h 991518"/>
              <a:gd name="connsiteX5" fmla="*/ 3877937 w 6334699"/>
              <a:gd name="connsiteY5" fmla="*/ 991518 h 991518"/>
              <a:gd name="connsiteX6" fmla="*/ 5409282 w 6334699"/>
              <a:gd name="connsiteY6" fmla="*/ 638979 h 991518"/>
              <a:gd name="connsiteX7" fmla="*/ 5684703 w 6334699"/>
              <a:gd name="connsiteY7" fmla="*/ 991518 h 991518"/>
              <a:gd name="connsiteX8" fmla="*/ 6334699 w 6334699"/>
              <a:gd name="connsiteY8" fmla="*/ 0 h 991518"/>
              <a:gd name="connsiteX9" fmla="*/ 6323682 w 6334699"/>
              <a:gd name="connsiteY9" fmla="*/ 0 h 991518"/>
              <a:gd name="connsiteX0" fmla="*/ 0 w 6334699"/>
              <a:gd name="connsiteY0" fmla="*/ 980502 h 991518"/>
              <a:gd name="connsiteX1" fmla="*/ 1850834 w 6334699"/>
              <a:gd name="connsiteY1" fmla="*/ 627962 h 991518"/>
              <a:gd name="connsiteX2" fmla="*/ 2203373 w 6334699"/>
              <a:gd name="connsiteY2" fmla="*/ 980502 h 991518"/>
              <a:gd name="connsiteX3" fmla="*/ 2842352 w 6334699"/>
              <a:gd name="connsiteY3" fmla="*/ 627962 h 991518"/>
              <a:gd name="connsiteX4" fmla="*/ 3602516 w 6334699"/>
              <a:gd name="connsiteY4" fmla="*/ 231355 h 991518"/>
              <a:gd name="connsiteX5" fmla="*/ 3877937 w 6334699"/>
              <a:gd name="connsiteY5" fmla="*/ 991518 h 991518"/>
              <a:gd name="connsiteX6" fmla="*/ 5409282 w 6334699"/>
              <a:gd name="connsiteY6" fmla="*/ 638979 h 991518"/>
              <a:gd name="connsiteX7" fmla="*/ 5684703 w 6334699"/>
              <a:gd name="connsiteY7" fmla="*/ 991518 h 991518"/>
              <a:gd name="connsiteX8" fmla="*/ 6334699 w 6334699"/>
              <a:gd name="connsiteY8" fmla="*/ 0 h 991518"/>
              <a:gd name="connsiteX0" fmla="*/ 0 w 6706174"/>
              <a:gd name="connsiteY0" fmla="*/ 985265 h 996281"/>
              <a:gd name="connsiteX1" fmla="*/ 1850834 w 6706174"/>
              <a:gd name="connsiteY1" fmla="*/ 632725 h 996281"/>
              <a:gd name="connsiteX2" fmla="*/ 2203373 w 6706174"/>
              <a:gd name="connsiteY2" fmla="*/ 985265 h 996281"/>
              <a:gd name="connsiteX3" fmla="*/ 2842352 w 6706174"/>
              <a:gd name="connsiteY3" fmla="*/ 632725 h 996281"/>
              <a:gd name="connsiteX4" fmla="*/ 3602516 w 6706174"/>
              <a:gd name="connsiteY4" fmla="*/ 236118 h 996281"/>
              <a:gd name="connsiteX5" fmla="*/ 3877937 w 6706174"/>
              <a:gd name="connsiteY5" fmla="*/ 996281 h 996281"/>
              <a:gd name="connsiteX6" fmla="*/ 5409282 w 6706174"/>
              <a:gd name="connsiteY6" fmla="*/ 643742 h 996281"/>
              <a:gd name="connsiteX7" fmla="*/ 5684703 w 6706174"/>
              <a:gd name="connsiteY7" fmla="*/ 996281 h 996281"/>
              <a:gd name="connsiteX8" fmla="*/ 6706174 w 6706174"/>
              <a:gd name="connsiteY8" fmla="*/ 0 h 996281"/>
              <a:gd name="connsiteX0" fmla="*/ 0 w 6706174"/>
              <a:gd name="connsiteY0" fmla="*/ 985265 h 996281"/>
              <a:gd name="connsiteX1" fmla="*/ 1850834 w 6706174"/>
              <a:gd name="connsiteY1" fmla="*/ 632725 h 996281"/>
              <a:gd name="connsiteX2" fmla="*/ 2203373 w 6706174"/>
              <a:gd name="connsiteY2" fmla="*/ 985265 h 996281"/>
              <a:gd name="connsiteX3" fmla="*/ 2842352 w 6706174"/>
              <a:gd name="connsiteY3" fmla="*/ 632725 h 996281"/>
              <a:gd name="connsiteX4" fmla="*/ 3602516 w 6706174"/>
              <a:gd name="connsiteY4" fmla="*/ 236118 h 996281"/>
              <a:gd name="connsiteX5" fmla="*/ 3877937 w 6706174"/>
              <a:gd name="connsiteY5" fmla="*/ 996281 h 996281"/>
              <a:gd name="connsiteX6" fmla="*/ 5409282 w 6706174"/>
              <a:gd name="connsiteY6" fmla="*/ 643742 h 996281"/>
              <a:gd name="connsiteX7" fmla="*/ 5684703 w 6706174"/>
              <a:gd name="connsiteY7" fmla="*/ 996281 h 996281"/>
              <a:gd name="connsiteX8" fmla="*/ 6697910 w 6706174"/>
              <a:gd name="connsiteY8" fmla="*/ 14490 h 996281"/>
              <a:gd name="connsiteX9" fmla="*/ 6706174 w 6706174"/>
              <a:gd name="connsiteY9" fmla="*/ 0 h 996281"/>
              <a:gd name="connsiteX0" fmla="*/ 0 w 7206236"/>
              <a:gd name="connsiteY0" fmla="*/ 970775 h 985635"/>
              <a:gd name="connsiteX1" fmla="*/ 1850834 w 7206236"/>
              <a:gd name="connsiteY1" fmla="*/ 618235 h 985635"/>
              <a:gd name="connsiteX2" fmla="*/ 2203373 w 7206236"/>
              <a:gd name="connsiteY2" fmla="*/ 970775 h 985635"/>
              <a:gd name="connsiteX3" fmla="*/ 2842352 w 7206236"/>
              <a:gd name="connsiteY3" fmla="*/ 618235 h 985635"/>
              <a:gd name="connsiteX4" fmla="*/ 3602516 w 7206236"/>
              <a:gd name="connsiteY4" fmla="*/ 221628 h 985635"/>
              <a:gd name="connsiteX5" fmla="*/ 3877937 w 7206236"/>
              <a:gd name="connsiteY5" fmla="*/ 981791 h 985635"/>
              <a:gd name="connsiteX6" fmla="*/ 5409282 w 7206236"/>
              <a:gd name="connsiteY6" fmla="*/ 629252 h 985635"/>
              <a:gd name="connsiteX7" fmla="*/ 5684703 w 7206236"/>
              <a:gd name="connsiteY7" fmla="*/ 981791 h 985635"/>
              <a:gd name="connsiteX8" fmla="*/ 6697910 w 7206236"/>
              <a:gd name="connsiteY8" fmla="*/ 0 h 985635"/>
              <a:gd name="connsiteX9" fmla="*/ 7206236 w 7206236"/>
              <a:gd name="connsiteY9" fmla="*/ 985635 h 98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6236" h="985635">
                <a:moveTo>
                  <a:pt x="0" y="970775"/>
                </a:moveTo>
                <a:lnTo>
                  <a:pt x="1850834" y="618235"/>
                </a:lnTo>
                <a:lnTo>
                  <a:pt x="2203373" y="970775"/>
                </a:lnTo>
                <a:lnTo>
                  <a:pt x="2842352" y="618235"/>
                </a:lnTo>
                <a:lnTo>
                  <a:pt x="3602516" y="221628"/>
                </a:lnTo>
                <a:lnTo>
                  <a:pt x="3877937" y="981791"/>
                </a:lnTo>
                <a:lnTo>
                  <a:pt x="5409282" y="629252"/>
                </a:lnTo>
                <a:lnTo>
                  <a:pt x="5684703" y="981791"/>
                </a:lnTo>
                <a:lnTo>
                  <a:pt x="6697910" y="0"/>
                </a:lnTo>
                <a:lnTo>
                  <a:pt x="7206236" y="985635"/>
                </a:lnTo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940152" y="21805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056324" y="298336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시간</a:t>
            </a:r>
            <a:r>
              <a:rPr lang="en-US" altLang="ko-KR" sz="1200" b="1" dirty="0" smtClean="0"/>
              <a:t>(</a:t>
            </a:r>
            <a:r>
              <a:rPr lang="ko-KR" altLang="en-US" sz="1200" b="1" dirty="0"/>
              <a:t>분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750640" y="1638296"/>
            <a:ext cx="0" cy="122884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9338" y="12051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텐션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51520" y="251356"/>
            <a:ext cx="357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플레이 디자인</a:t>
            </a:r>
            <a:r>
              <a:rPr lang="en-US" altLang="ko-KR" sz="1600" b="1" dirty="0" smtClean="0"/>
              <a:t>(1</a:t>
            </a:r>
            <a:r>
              <a:rPr lang="ko-KR" altLang="en-US" sz="1600" b="1" dirty="0" smtClean="0"/>
              <a:t>스테이지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분 기준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44348"/>
              </p:ext>
            </p:extLst>
          </p:nvPr>
        </p:nvGraphicFramePr>
        <p:xfrm>
          <a:off x="611560" y="3861051"/>
          <a:ext cx="7992888" cy="1800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캐릭터 </a:t>
                      </a:r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케어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스프린트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보스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어드밴티지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땀 닦아주기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자전거와 경주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라이벌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스케이트보드 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물병 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스케이트보드와 경주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굴러오는 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타임어택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인라인</a:t>
                      </a:r>
                      <a:r>
                        <a:rPr lang="ko-KR" altLang="en-US" sz="1000" dirty="0" smtClean="0"/>
                        <a:t> 스케이트 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전단지</a:t>
                      </a:r>
                      <a:r>
                        <a:rPr lang="ko-KR" altLang="en-US" sz="1000" dirty="0" smtClean="0"/>
                        <a:t> 떼어주기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자전거 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마사지 해주기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탭별</a:t>
                      </a:r>
                      <a:r>
                        <a:rPr lang="ko-KR" altLang="en-US" sz="1000" dirty="0" smtClean="0"/>
                        <a:t> 게임 머니 획득</a:t>
                      </a:r>
                      <a:endParaRPr lang="ko-KR" altLang="en-US" sz="1000" dirty="0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자동달리기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근성 포인트 </a:t>
                      </a:r>
                      <a:r>
                        <a:rPr lang="ko-KR" altLang="en-US" sz="1000" dirty="0" smtClean="0"/>
                        <a:t>보너스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3885931" y="620691"/>
            <a:ext cx="4862533" cy="576064"/>
            <a:chOff x="3136097" y="3212976"/>
            <a:chExt cx="4862533" cy="576064"/>
          </a:xfrm>
        </p:grpSpPr>
        <p:sp>
          <p:nvSpPr>
            <p:cNvPr id="31" name="타원 30"/>
            <p:cNvSpPr/>
            <p:nvPr/>
          </p:nvSpPr>
          <p:spPr>
            <a:xfrm>
              <a:off x="3282762" y="3346802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C</a:t>
              </a:r>
              <a:endParaRPr lang="ko-KR" alt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2960" y="334678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캐릭터 </a:t>
              </a:r>
              <a:r>
                <a:rPr lang="ko-KR" altLang="en-US" sz="1200" dirty="0" err="1" smtClean="0"/>
                <a:t>케어</a:t>
              </a:r>
              <a:endParaRPr lang="ko-KR" altLang="en-US" sz="12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5775306" y="3346785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/>
                <a:t>A</a:t>
              </a:r>
              <a:endParaRPr lang="ko-KR" alt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5504" y="334678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어드밴티지</a:t>
              </a:r>
              <a:endParaRPr lang="ko-KR" altLang="en-US" sz="12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653065" y="3352302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/>
                <a:t>S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02286" y="33523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스프린트</a:t>
              </a:r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7142637" y="3346784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 smtClean="0"/>
                <a:t>B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42835" y="33467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보스</a:t>
              </a:r>
              <a:endParaRPr lang="ko-KR" altLang="en-US" sz="12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36097" y="3212976"/>
              <a:ext cx="4862533" cy="5760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6900" y="1317546"/>
            <a:ext cx="90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524" y="17495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83733" y="196561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연타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935644" y="221232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화면 터치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65724" y="24585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스킬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성장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1756900" y="1497546"/>
            <a:ext cx="68417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45022" y="1317546"/>
            <a:ext cx="90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보스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1" idx="2"/>
            <a:endCxn id="23" idx="3"/>
          </p:cNvCxnSpPr>
          <p:nvPr/>
        </p:nvCxnSpPr>
        <p:spPr>
          <a:xfrm rot="5400000">
            <a:off x="1684270" y="2326240"/>
            <a:ext cx="1859446" cy="562058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55865" y="12252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클리어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68932" y="17495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리타이어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432964" y="3356992"/>
            <a:ext cx="90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환생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23" idx="1"/>
            <a:endCxn id="4" idx="1"/>
          </p:cNvCxnSpPr>
          <p:nvPr/>
        </p:nvCxnSpPr>
        <p:spPr>
          <a:xfrm rot="10800000">
            <a:off x="856900" y="1497546"/>
            <a:ext cx="576064" cy="2039446"/>
          </a:xfrm>
          <a:prstGeom prst="bentConnector3">
            <a:avLst>
              <a:gd name="adj1" fmla="val 189287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345022" y="1497546"/>
            <a:ext cx="68417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9552" y="949558"/>
            <a:ext cx="2981644" cy="20241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32332" y="949558"/>
            <a:ext cx="1178468" cy="80003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08502" y="37890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강화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성장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43655" y="692696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스테이지 </a:t>
            </a:r>
            <a:r>
              <a:rPr lang="en-US" altLang="ko-KR" sz="1000" b="1" dirty="0" smtClean="0"/>
              <a:t>S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25252" y="69269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스테이지 </a:t>
            </a:r>
            <a:r>
              <a:rPr lang="en-US" altLang="ko-KR" sz="1000" b="1" dirty="0" smtClean="0"/>
              <a:t>S+1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41607" y="12252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클리어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130764" y="1497546"/>
            <a:ext cx="68417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251356"/>
            <a:ext cx="321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플레이 디자인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전체 플레이 패턴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41" name="직사각형 40"/>
          <p:cNvSpPr/>
          <p:nvPr/>
        </p:nvSpPr>
        <p:spPr>
          <a:xfrm>
            <a:off x="5810994" y="949558"/>
            <a:ext cx="1178468" cy="80003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03914" y="69269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스테이지 </a:t>
            </a:r>
            <a:r>
              <a:rPr lang="en-US" altLang="ko-KR" sz="1000" b="1" dirty="0" smtClean="0"/>
              <a:t>S+2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121596" y="12252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클리어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010753" y="1497546"/>
            <a:ext cx="68417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90983" y="949558"/>
            <a:ext cx="1178468" cy="80003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83903" y="69269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스테이지 </a:t>
            </a:r>
            <a:r>
              <a:rPr lang="en-US" altLang="ko-KR" sz="1000" b="1" dirty="0" smtClean="0"/>
              <a:t>S+3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435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1356"/>
            <a:ext cx="288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므흣한</a:t>
            </a:r>
            <a:r>
              <a:rPr lang="ko-KR" altLang="en-US" sz="1600" b="1" dirty="0" smtClean="0"/>
              <a:t> 연출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지속적인 </a:t>
            </a:r>
            <a:r>
              <a:rPr lang="en-US" altLang="ko-KR" sz="1600" b="1" dirty="0" smtClean="0"/>
              <a:t>R&amp;D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58837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캐릭터 애니메이션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1314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카메라 연출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458112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서비스 씬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4439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스크린 </a:t>
            </a:r>
            <a:r>
              <a:rPr lang="ko-KR" altLang="en-US" sz="1200" b="1" dirty="0" err="1" smtClean="0"/>
              <a:t>이펙트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5001" y="2390853"/>
            <a:ext cx="6962818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속도에 따른 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아웃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리액션에</a:t>
            </a:r>
            <a:r>
              <a:rPr lang="ko-KR" altLang="en-US" sz="1000" dirty="0" smtClean="0"/>
              <a:t> 따른 </a:t>
            </a:r>
            <a:r>
              <a:rPr lang="ko-KR" altLang="en-US" sz="1000" dirty="0" err="1" smtClean="0"/>
              <a:t>므흣한</a:t>
            </a:r>
            <a:r>
              <a:rPr lang="ko-KR" altLang="en-US" sz="1000" dirty="0" smtClean="0"/>
              <a:t> 카메라 워크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05001" y="865371"/>
            <a:ext cx="696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속도에 따른 다양한 애니메이션이 필요하다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피로도에 따른 다양한 애니메이션이 필요하다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레벨에 따른 다양한 애니메이션이 필요하다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/>
              <a:t>각 애니메이션들 사이에 자연스러운 보간이 이루어져야 한다</a:t>
            </a:r>
            <a:r>
              <a:rPr lang="en-US" altLang="ko-KR" sz="1000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914" y="3720918"/>
            <a:ext cx="6962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속도에 따른 화면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리액션에</a:t>
            </a:r>
            <a:r>
              <a:rPr lang="ko-KR" altLang="en-US" sz="1000" dirty="0" smtClean="0"/>
              <a:t> 따른 </a:t>
            </a:r>
            <a:r>
              <a:rPr lang="ko-KR" altLang="en-US" sz="1000" dirty="0" err="1" smtClean="0"/>
              <a:t>므흣한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05001" y="4848105"/>
            <a:ext cx="6962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특정 조건 달성 </a:t>
            </a:r>
            <a:r>
              <a:rPr lang="ko-KR" altLang="en-US" sz="1000" dirty="0" smtClean="0"/>
              <a:t>시 보여줄 서비스 씬</a:t>
            </a:r>
            <a:r>
              <a:rPr lang="en-US" altLang="ko-KR" sz="1000" dirty="0" smtClean="0"/>
              <a:t>?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891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135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기타 아이디어 모음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95536" y="692696"/>
            <a:ext cx="90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케어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>
            <a:off x="1295536" y="872696"/>
            <a:ext cx="68417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83658" y="692696"/>
            <a:ext cx="90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친밀도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340768"/>
            <a:ext cx="3672408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특정 조건을 만족시키면 등장하는 조건부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보스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4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595</Words>
  <Application>Microsoft Office PowerPoint</Application>
  <PresentationFormat>화면 슬라이드 쇼(4:3)</PresentationFormat>
  <Paragraphs>165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Yaho</cp:lastModifiedBy>
  <cp:revision>40</cp:revision>
  <dcterms:created xsi:type="dcterms:W3CDTF">2006-10-05T04:04:58Z</dcterms:created>
  <dcterms:modified xsi:type="dcterms:W3CDTF">2015-11-12T05:34:27Z</dcterms:modified>
</cp:coreProperties>
</file>