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oppins"/>
      <p:bold r:id="rId14"/>
      <p:boldItalic r:id="rId15"/>
    </p:embeddedFont>
    <p:embeddedFont>
      <p:font typeface="Poppins Medium"/>
      <p:regular r:id="rId16"/>
      <p:bold r:id="rId17"/>
      <p:italic r:id="rId18"/>
      <p:boldItalic r:id="rId19"/>
    </p:embeddedFont>
    <p:embeddedFont>
      <p:font typeface="Poppins ExtraBold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oppinsExtra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boldItalic.fntdata"/><Relationship Id="rId14" Type="http://schemas.openxmlformats.org/officeDocument/2006/relationships/font" Target="fonts/Poppins-bold.fntdata"/><Relationship Id="rId17" Type="http://schemas.openxmlformats.org/officeDocument/2006/relationships/font" Target="fonts/PoppinsMedium-bold.fntdata"/><Relationship Id="rId16" Type="http://schemas.openxmlformats.org/officeDocument/2006/relationships/font" Target="fonts/Poppins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69d597a11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69d597a1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ed9a034275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overview of the course, instructors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links to materials</a:t>
            </a:r>
            <a:endParaRPr/>
          </a:p>
        </p:txBody>
      </p:sp>
      <p:sp>
        <p:nvSpPr>
          <p:cNvPr id="50" name="Google Shape;50;g2ed9a034275_1_3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d9a034275_1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ed9a034275_1_6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be6b75525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67" name="Google Shape;67;g21be6b75525_0_635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be6b75525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</p:txBody>
      </p:sp>
      <p:sp>
        <p:nvSpPr>
          <p:cNvPr id="121" name="Google Shape;121;g21be6b75525_0_688:notes"/>
          <p:cNvSpPr/>
          <p:nvPr>
            <p:ph idx="2" type="sldImg"/>
          </p:nvPr>
        </p:nvSpPr>
        <p:spPr>
          <a:xfrm>
            <a:off x="380206" y="685800"/>
            <a:ext cx="6097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5bf430f1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5bf430f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5bf430f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65bf430f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9d597a1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9d597a1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2399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CCC5"/>
              </a:buClr>
              <a:buSzPts val="2800"/>
              <a:buNone/>
              <a:defRPr sz="2800">
                <a:solidFill>
                  <a:srgbClr val="55CCC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CCC5"/>
              </a:buClr>
              <a:buSzPts val="2800"/>
              <a:buNone/>
              <a:defRPr sz="2800">
                <a:solidFill>
                  <a:srgbClr val="55CCC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CCC5"/>
              </a:buClr>
              <a:buSzPts val="2800"/>
              <a:buNone/>
              <a:defRPr sz="2800">
                <a:solidFill>
                  <a:srgbClr val="55CCC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CCC5"/>
              </a:buClr>
              <a:buSzPts val="2800"/>
              <a:buNone/>
              <a:defRPr sz="2800">
                <a:solidFill>
                  <a:srgbClr val="55CCC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CCC5"/>
              </a:buClr>
              <a:buSzPts val="2800"/>
              <a:buNone/>
              <a:defRPr sz="2800">
                <a:solidFill>
                  <a:srgbClr val="55CCC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CCC5"/>
              </a:buClr>
              <a:buSzPts val="2800"/>
              <a:buNone/>
              <a:defRPr sz="2800">
                <a:solidFill>
                  <a:srgbClr val="55CCC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CCC5"/>
              </a:buClr>
              <a:buSzPts val="2800"/>
              <a:buNone/>
              <a:defRPr sz="2800">
                <a:solidFill>
                  <a:srgbClr val="55CCC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CCC5"/>
              </a:buClr>
              <a:buSzPts val="2800"/>
              <a:buNone/>
              <a:defRPr sz="2800">
                <a:solidFill>
                  <a:srgbClr val="55CCC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CCC5"/>
              </a:buClr>
              <a:buSzPts val="2800"/>
              <a:buNone/>
              <a:defRPr sz="2800">
                <a:solidFill>
                  <a:srgbClr val="55CCC5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ermaidchart.com/app/projects/8ec149e2-92c2-4eec-b298-16b78c7e7db6/diagrams/64779d29-04f6-4a31-8df9-d2cc33fffef5/version/v0.1/edit" TargetMode="External"/><Relationship Id="rId4" Type="http://schemas.openxmlformats.org/officeDocument/2006/relationships/hyperlink" Target="https://huggingface.co/datasets/DenCT/codeforces-problems-7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099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C102D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/>
        </p:nvSpPr>
        <p:spPr>
          <a:xfrm>
            <a:off x="514350" y="1333488"/>
            <a:ext cx="81153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6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LevelUp </a:t>
            </a:r>
            <a:endParaRPr sz="36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  <a:p>
            <a:pPr indent="0" lvl="0" marL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FFFF00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Beyond the standard questions.</a:t>
            </a:r>
            <a:endParaRPr sz="2400">
              <a:solidFill>
                <a:srgbClr val="FFFF00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" name="Google Shape;53;p12"/>
          <p:cNvSpPr txBox="1"/>
          <p:nvPr/>
        </p:nvSpPr>
        <p:spPr>
          <a:xfrm>
            <a:off x="514350" y="3250750"/>
            <a:ext cx="40578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Team:</a:t>
            </a:r>
            <a:endParaRPr sz="16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30200" lvl="0" marL="4572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Medium"/>
              <a:buChar char="●"/>
            </a:pPr>
            <a:r>
              <a:rPr lang="en-GB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Giorgi Kurtanidze</a:t>
            </a:r>
            <a:endParaRPr sz="16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30200" lvl="0" marL="4572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Medium"/>
              <a:buChar char="●"/>
            </a:pPr>
            <a:r>
              <a:rPr lang="en-GB" sz="1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Raúl Ernesto Guillén Hernández</a:t>
            </a:r>
            <a:endParaRPr sz="16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4" name="Google Shape;54;p12"/>
          <p:cNvSpPr txBox="1"/>
          <p:nvPr/>
        </p:nvSpPr>
        <p:spPr>
          <a:xfrm>
            <a:off x="514350" y="4765375"/>
            <a:ext cx="2972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2024</a:t>
            </a:r>
            <a:endParaRPr sz="100">
              <a:solidFill>
                <a:schemeClr val="lt1"/>
              </a:solidFill>
            </a:endParaRPr>
          </a:p>
        </p:txBody>
      </p:sp>
      <p:sp>
        <p:nvSpPr>
          <p:cNvPr id="55" name="Google Shape;55;p12"/>
          <p:cNvSpPr txBox="1"/>
          <p:nvPr/>
        </p:nvSpPr>
        <p:spPr>
          <a:xfrm>
            <a:off x="514350" y="2552700"/>
            <a:ext cx="4866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ML System Design</a:t>
            </a:r>
            <a:endParaRPr sz="1800">
              <a:solidFill>
                <a:srgbClr val="00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/>
        </p:nvSpPr>
        <p:spPr>
          <a:xfrm>
            <a:off x="514350" y="481025"/>
            <a:ext cx="699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 sz="2600">
                <a:solidFill>
                  <a:srgbClr val="32388D"/>
                </a:solidFill>
                <a:latin typeface="Poppins"/>
                <a:ea typeface="Poppins"/>
                <a:cs typeface="Poppins"/>
                <a:sym typeface="Poppins"/>
              </a:rPr>
              <a:t>Overview</a:t>
            </a:r>
            <a:endParaRPr b="1" sz="2600">
              <a:solidFill>
                <a:srgbClr val="32388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14350" y="1310075"/>
            <a:ext cx="7614600" cy="1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2388D"/>
                </a:solidFill>
                <a:latin typeface="Poppins"/>
                <a:ea typeface="Poppins"/>
                <a:cs typeface="Poppins"/>
                <a:sym typeface="Poppins"/>
              </a:rPr>
              <a:t>Overview</a:t>
            </a:r>
            <a:endParaRPr b="1" sz="1200">
              <a:solidFill>
                <a:srgbClr val="32388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LevelUp streamlines the technical interview process by using generative AI to create unique, topic-specific problems at varying difficulty levels, addressing the challenge of candidates rehearsing common interview questions and providing a more effective and reliable evaluation of abilities.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47375" y="866525"/>
            <a:ext cx="645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A86E8"/>
                </a:solidFill>
              </a:rPr>
              <a:t>What is the project about? 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47375" y="2508125"/>
            <a:ext cx="7902600" cy="1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2388D"/>
                </a:solidFill>
                <a:latin typeface="Poppins"/>
                <a:ea typeface="Poppins"/>
                <a:cs typeface="Poppins"/>
                <a:sym typeface="Poppins"/>
              </a:rPr>
              <a:t>ML System Design patterns</a:t>
            </a:r>
            <a:endParaRPr b="1" sz="1200">
              <a:solidFill>
                <a:srgbClr val="32388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Retrieval Augmented Generation (RAG)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47375" y="3417600"/>
            <a:ext cx="79026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32388D"/>
                </a:solidFill>
                <a:latin typeface="Poppins"/>
                <a:ea typeface="Poppins"/>
                <a:cs typeface="Poppins"/>
                <a:sym typeface="Poppins"/>
              </a:rPr>
              <a:t>References</a:t>
            </a:r>
            <a:endParaRPr b="1" sz="1200">
              <a:solidFill>
                <a:srgbClr val="32388D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https://www.mermaidchart.com/app/projects/8ec149e2-92c2-4eec-b298-16b78c7e7db6/diagrams/64779d29-04f6-4a31-8df9-d2cc33fffef5/version/v0.1/edit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https://huggingface.co/datasets/DenCT/codeforces-problems-7k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456128" y="857250"/>
            <a:ext cx="8231700" cy="3886200"/>
          </a:xfrm>
          <a:prstGeom prst="rect">
            <a:avLst/>
          </a:prstGeom>
          <a:solidFill>
            <a:srgbClr val="E0F2FB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 cap="none" strike="noStrike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55525" y="3543300"/>
            <a:ext cx="2765700" cy="1200300"/>
          </a:xfrm>
          <a:prstGeom prst="rect">
            <a:avLst/>
          </a:prstGeom>
          <a:solidFill>
            <a:srgbClr val="D9EAD3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68800" lvl="0" marL="1980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Cost per token/call to the generative model API.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Hosting cost for the vector database.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Cost of servers for the backend and MLOps pipelines.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396507" y="2209800"/>
            <a:ext cx="1646400" cy="13335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4572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Interface: Simple, intuitive with clear input fields for parameters.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Generation: Single-click button produces problem in clean, easy-to-read format.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84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-GB" sz="27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ML Product Design</a:t>
            </a:r>
            <a:endParaRPr b="0" i="0" sz="2700" u="none" cap="none" strike="noStrike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101882" y="857250"/>
            <a:ext cx="1646400" cy="13524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l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4572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Inputs will include parameters like desired topic (e.g., "Graph Theory"), difficulty (e.g., "Medium")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455532" y="857250"/>
            <a:ext cx="1646400" cy="2686200"/>
          </a:xfrm>
          <a:prstGeom prst="rect">
            <a:avLst/>
          </a:prstGeom>
          <a:solidFill>
            <a:srgbClr val="D9EAD3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180000">
            <a:noAutofit/>
          </a:bodyPr>
          <a:lstStyle/>
          <a:p>
            <a:pPr indent="0" lvl="0" marL="4572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Interviewers struggle to assess skills due to rehearsed solutions.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Unique question creation is time-consuming and hard to scale.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The current technical recruitment process is highly predictable; candidates memorize solutions, hindering assessment of true problem-solving ability.</a:t>
            </a:r>
            <a:endParaRPr sz="800">
              <a:solidFill>
                <a:schemeClr val="dk1"/>
              </a:solidFill>
            </a:endParaRPr>
          </a:p>
          <a:p>
            <a:pPr indent="0" lvl="0" marL="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7042117" y="857250"/>
            <a:ext cx="1646400" cy="2686200"/>
          </a:xfrm>
          <a:prstGeom prst="rect">
            <a:avLst/>
          </a:prstGeom>
          <a:solidFill>
            <a:srgbClr val="D9EAD3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68800" lvl="0" marL="1980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Technical Interviewers.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Hiring Managers.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Lead Engineers.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749416" y="857250"/>
            <a:ext cx="1646400" cy="2686200"/>
          </a:xfrm>
          <a:prstGeom prst="rect">
            <a:avLst/>
          </a:prstGeom>
          <a:solidFill>
            <a:srgbClr val="D9EAD3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68800" lvl="0" marL="1980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Save Time: Generate unique problems instantly.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Improve Assessment: Assess problem-solving skills, not memorization.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Ensure Fairness: Provide standardized, unique challenges.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2101882" y="2209800"/>
            <a:ext cx="1646400" cy="13335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68800" lvl="0" marL="198000" marR="35999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Conduct a beta program with hiring managers to use problems in live interviews and provide feedback.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396510" y="857250"/>
            <a:ext cx="1646400" cy="13524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  Web-based, generates complete problem statements.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  Problem description, constraints, sample input/output.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6036450" y="3543300"/>
            <a:ext cx="2653200" cy="1200300"/>
          </a:xfrm>
          <a:prstGeom prst="rect">
            <a:avLst/>
          </a:prstGeom>
          <a:solidFill>
            <a:srgbClr val="D9EAD3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68800" lvl="0" marL="1980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Time reduction during interview preparation.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Cost.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Number of problems generated per week/month.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Traffic in the platform.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581891" y="946130"/>
            <a:ext cx="79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4D6E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2228253" y="946125"/>
            <a:ext cx="1057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4D6E"/>
                </a:solidFill>
              </a:rPr>
              <a:t>Methodology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3866729" y="946130"/>
            <a:ext cx="1004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000" u="none" cap="none" strike="noStrike">
                <a:solidFill>
                  <a:srgbClr val="004D6E"/>
                </a:solidFill>
              </a:rPr>
              <a:t>Value</a:t>
            </a:r>
            <a:endParaRPr b="1"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000" u="none" cap="none" strike="noStrike">
                <a:solidFill>
                  <a:srgbClr val="004D6E"/>
                </a:solidFill>
              </a:rPr>
              <a:t>Proposition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5498071" y="946130"/>
            <a:ext cx="1177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000">
                <a:solidFill>
                  <a:srgbClr val="004D6E"/>
                </a:solidFill>
              </a:rPr>
              <a:t>Solution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7145299" y="946130"/>
            <a:ext cx="937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000" u="none" cap="none" strike="noStrike">
                <a:solidFill>
                  <a:srgbClr val="004D6E"/>
                </a:solidFill>
              </a:rPr>
              <a:t>Customer</a:t>
            </a:r>
            <a:r>
              <a:rPr b="1" lang="en-GB" sz="1000">
                <a:solidFill>
                  <a:srgbClr val="004D6E"/>
                </a:solidFill>
              </a:rPr>
              <a:t>s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2205960" y="2244704"/>
            <a:ext cx="96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4D6E"/>
                </a:solidFill>
              </a:rPr>
              <a:t>Validation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570458" y="3643491"/>
            <a:ext cx="124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000">
                <a:solidFill>
                  <a:srgbClr val="004D6E"/>
                </a:solidFill>
              </a:rPr>
              <a:t>Cost Structure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6168075" y="3643500"/>
            <a:ext cx="204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4D6E"/>
                </a:solidFill>
              </a:rPr>
              <a:t>Business Metrics (Success)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grpSp>
        <p:nvGrpSpPr>
          <p:cNvPr id="88" name="Google Shape;88;p14"/>
          <p:cNvGrpSpPr/>
          <p:nvPr/>
        </p:nvGrpSpPr>
        <p:grpSpPr>
          <a:xfrm>
            <a:off x="1795832" y="989325"/>
            <a:ext cx="192741" cy="176158"/>
            <a:chOff x="5884863" y="0"/>
            <a:chExt cx="506413" cy="536576"/>
          </a:xfrm>
        </p:grpSpPr>
        <p:sp>
          <p:nvSpPr>
            <p:cNvPr id="89" name="Google Shape;89;p14"/>
            <p:cNvSpPr/>
            <p:nvPr/>
          </p:nvSpPr>
          <p:spPr>
            <a:xfrm>
              <a:off x="6057901" y="0"/>
              <a:ext cx="333375" cy="371475"/>
            </a:xfrm>
            <a:custGeom>
              <a:rect b="b" l="l" r="r" t="t"/>
              <a:pathLst>
                <a:path extrusionOk="0" h="234" w="210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884863" y="166688"/>
              <a:ext cx="331788" cy="369888"/>
            </a:xfrm>
            <a:custGeom>
              <a:rect b="b" l="l" r="r" t="t"/>
              <a:pathLst>
                <a:path extrusionOk="0" h="233" w="209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91" name="Google Shape;91;p14"/>
          <p:cNvSpPr/>
          <p:nvPr/>
        </p:nvSpPr>
        <p:spPr>
          <a:xfrm>
            <a:off x="5008211" y="1028700"/>
            <a:ext cx="244474" cy="241510"/>
          </a:xfrm>
          <a:custGeom>
            <a:rect b="b" l="l" r="r" t="t"/>
            <a:pathLst>
              <a:path extrusionOk="0" h="333" w="337">
                <a:moveTo>
                  <a:pt x="178" y="190"/>
                </a:moveTo>
                <a:lnTo>
                  <a:pt x="306" y="190"/>
                </a:lnTo>
                <a:lnTo>
                  <a:pt x="306" y="333"/>
                </a:lnTo>
                <a:lnTo>
                  <a:pt x="178" y="333"/>
                </a:lnTo>
                <a:lnTo>
                  <a:pt x="178" y="190"/>
                </a:lnTo>
                <a:close/>
                <a:moveTo>
                  <a:pt x="31" y="190"/>
                </a:moveTo>
                <a:lnTo>
                  <a:pt x="159" y="190"/>
                </a:lnTo>
                <a:lnTo>
                  <a:pt x="159" y="333"/>
                </a:lnTo>
                <a:lnTo>
                  <a:pt x="31" y="333"/>
                </a:lnTo>
                <a:lnTo>
                  <a:pt x="31" y="190"/>
                </a:lnTo>
                <a:close/>
                <a:moveTo>
                  <a:pt x="239" y="23"/>
                </a:moveTo>
                <a:lnTo>
                  <a:pt x="228" y="25"/>
                </a:lnTo>
                <a:lnTo>
                  <a:pt x="218" y="30"/>
                </a:lnTo>
                <a:lnTo>
                  <a:pt x="198" y="50"/>
                </a:lnTo>
                <a:lnTo>
                  <a:pt x="189" y="67"/>
                </a:lnTo>
                <a:lnTo>
                  <a:pt x="182" y="86"/>
                </a:lnTo>
                <a:lnTo>
                  <a:pt x="210" y="78"/>
                </a:lnTo>
                <a:lnTo>
                  <a:pt x="231" y="71"/>
                </a:lnTo>
                <a:lnTo>
                  <a:pt x="246" y="63"/>
                </a:lnTo>
                <a:lnTo>
                  <a:pt x="255" y="54"/>
                </a:lnTo>
                <a:lnTo>
                  <a:pt x="259" y="47"/>
                </a:lnTo>
                <a:lnTo>
                  <a:pt x="260" y="40"/>
                </a:lnTo>
                <a:lnTo>
                  <a:pt x="260" y="37"/>
                </a:lnTo>
                <a:lnTo>
                  <a:pt x="255" y="29"/>
                </a:lnTo>
                <a:lnTo>
                  <a:pt x="252" y="27"/>
                </a:lnTo>
                <a:lnTo>
                  <a:pt x="248" y="25"/>
                </a:lnTo>
                <a:lnTo>
                  <a:pt x="244" y="23"/>
                </a:lnTo>
                <a:lnTo>
                  <a:pt x="239" y="23"/>
                </a:lnTo>
                <a:close/>
                <a:moveTo>
                  <a:pt x="94" y="23"/>
                </a:moveTo>
                <a:lnTo>
                  <a:pt x="90" y="25"/>
                </a:lnTo>
                <a:lnTo>
                  <a:pt x="82" y="30"/>
                </a:lnTo>
                <a:lnTo>
                  <a:pt x="78" y="34"/>
                </a:lnTo>
                <a:lnTo>
                  <a:pt x="75" y="38"/>
                </a:lnTo>
                <a:lnTo>
                  <a:pt x="74" y="42"/>
                </a:lnTo>
                <a:lnTo>
                  <a:pt x="74" y="48"/>
                </a:lnTo>
                <a:lnTo>
                  <a:pt x="75" y="51"/>
                </a:lnTo>
                <a:lnTo>
                  <a:pt x="81" y="59"/>
                </a:lnTo>
                <a:lnTo>
                  <a:pt x="85" y="63"/>
                </a:lnTo>
                <a:lnTo>
                  <a:pt x="90" y="67"/>
                </a:lnTo>
                <a:lnTo>
                  <a:pt x="104" y="75"/>
                </a:lnTo>
                <a:lnTo>
                  <a:pt x="127" y="80"/>
                </a:lnTo>
                <a:lnTo>
                  <a:pt x="155" y="84"/>
                </a:lnTo>
                <a:lnTo>
                  <a:pt x="147" y="63"/>
                </a:lnTo>
                <a:lnTo>
                  <a:pt x="139" y="50"/>
                </a:lnTo>
                <a:lnTo>
                  <a:pt x="130" y="38"/>
                </a:lnTo>
                <a:lnTo>
                  <a:pt x="119" y="30"/>
                </a:lnTo>
                <a:lnTo>
                  <a:pt x="108" y="25"/>
                </a:lnTo>
                <a:lnTo>
                  <a:pt x="98" y="23"/>
                </a:lnTo>
                <a:lnTo>
                  <a:pt x="94" y="23"/>
                </a:lnTo>
                <a:close/>
                <a:moveTo>
                  <a:pt x="98" y="0"/>
                </a:moveTo>
                <a:lnTo>
                  <a:pt x="116" y="3"/>
                </a:lnTo>
                <a:lnTo>
                  <a:pt x="132" y="10"/>
                </a:lnTo>
                <a:lnTo>
                  <a:pt x="147" y="22"/>
                </a:lnTo>
                <a:lnTo>
                  <a:pt x="157" y="37"/>
                </a:lnTo>
                <a:lnTo>
                  <a:pt x="161" y="40"/>
                </a:lnTo>
                <a:lnTo>
                  <a:pt x="164" y="46"/>
                </a:lnTo>
                <a:lnTo>
                  <a:pt x="166" y="50"/>
                </a:lnTo>
                <a:lnTo>
                  <a:pt x="169" y="55"/>
                </a:lnTo>
                <a:lnTo>
                  <a:pt x="169" y="52"/>
                </a:lnTo>
                <a:lnTo>
                  <a:pt x="185" y="29"/>
                </a:lnTo>
                <a:lnTo>
                  <a:pt x="205" y="10"/>
                </a:lnTo>
                <a:lnTo>
                  <a:pt x="222" y="3"/>
                </a:lnTo>
                <a:lnTo>
                  <a:pt x="239" y="0"/>
                </a:lnTo>
                <a:lnTo>
                  <a:pt x="256" y="3"/>
                </a:lnTo>
                <a:lnTo>
                  <a:pt x="271" y="12"/>
                </a:lnTo>
                <a:lnTo>
                  <a:pt x="280" y="23"/>
                </a:lnTo>
                <a:lnTo>
                  <a:pt x="284" y="40"/>
                </a:lnTo>
                <a:lnTo>
                  <a:pt x="281" y="55"/>
                </a:lnTo>
                <a:lnTo>
                  <a:pt x="273" y="69"/>
                </a:lnTo>
                <a:lnTo>
                  <a:pt x="259" y="82"/>
                </a:lnTo>
                <a:lnTo>
                  <a:pt x="252" y="86"/>
                </a:lnTo>
                <a:lnTo>
                  <a:pt x="244" y="90"/>
                </a:lnTo>
                <a:lnTo>
                  <a:pt x="321" y="90"/>
                </a:lnTo>
                <a:lnTo>
                  <a:pt x="326" y="92"/>
                </a:lnTo>
                <a:lnTo>
                  <a:pt x="334" y="97"/>
                </a:lnTo>
                <a:lnTo>
                  <a:pt x="337" y="107"/>
                </a:lnTo>
                <a:lnTo>
                  <a:pt x="337" y="168"/>
                </a:lnTo>
                <a:lnTo>
                  <a:pt x="178" y="168"/>
                </a:lnTo>
                <a:lnTo>
                  <a:pt x="178" y="90"/>
                </a:lnTo>
                <a:lnTo>
                  <a:pt x="159" y="90"/>
                </a:lnTo>
                <a:lnTo>
                  <a:pt x="159" y="168"/>
                </a:lnTo>
                <a:lnTo>
                  <a:pt x="0" y="168"/>
                </a:lnTo>
                <a:lnTo>
                  <a:pt x="0" y="107"/>
                </a:lnTo>
                <a:lnTo>
                  <a:pt x="2" y="102"/>
                </a:lnTo>
                <a:lnTo>
                  <a:pt x="4" y="97"/>
                </a:lnTo>
                <a:lnTo>
                  <a:pt x="7" y="94"/>
                </a:lnTo>
                <a:lnTo>
                  <a:pt x="12" y="92"/>
                </a:lnTo>
                <a:lnTo>
                  <a:pt x="17" y="90"/>
                </a:lnTo>
                <a:lnTo>
                  <a:pt x="85" y="90"/>
                </a:lnTo>
                <a:lnTo>
                  <a:pt x="69" y="80"/>
                </a:lnTo>
                <a:lnTo>
                  <a:pt x="58" y="68"/>
                </a:lnTo>
                <a:lnTo>
                  <a:pt x="52" y="56"/>
                </a:lnTo>
                <a:lnTo>
                  <a:pt x="50" y="46"/>
                </a:lnTo>
                <a:lnTo>
                  <a:pt x="53" y="33"/>
                </a:lnTo>
                <a:lnTo>
                  <a:pt x="58" y="22"/>
                </a:lnTo>
                <a:lnTo>
                  <a:pt x="66" y="13"/>
                </a:lnTo>
                <a:lnTo>
                  <a:pt x="81" y="4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6675576" y="2327525"/>
            <a:ext cx="240121" cy="205972"/>
          </a:xfrm>
          <a:custGeom>
            <a:rect b="b" l="l" r="r" t="t"/>
            <a:pathLst>
              <a:path extrusionOk="0" h="284" w="331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grpSp>
        <p:nvGrpSpPr>
          <p:cNvPr id="93" name="Google Shape;93;p14"/>
          <p:cNvGrpSpPr/>
          <p:nvPr/>
        </p:nvGrpSpPr>
        <p:grpSpPr>
          <a:xfrm>
            <a:off x="3288058" y="2274255"/>
            <a:ext cx="345256" cy="252359"/>
            <a:chOff x="5715001" y="3627438"/>
            <a:chExt cx="755650" cy="552450"/>
          </a:xfrm>
        </p:grpSpPr>
        <p:sp>
          <p:nvSpPr>
            <p:cNvPr id="94" name="Google Shape;94;p14"/>
            <p:cNvSpPr/>
            <p:nvPr/>
          </p:nvSpPr>
          <p:spPr>
            <a:xfrm>
              <a:off x="6283326" y="3627438"/>
              <a:ext cx="161925" cy="61913"/>
            </a:xfrm>
            <a:custGeom>
              <a:rect b="b" l="l" r="r" t="t"/>
              <a:pathLst>
                <a:path extrusionOk="0" h="39" w="102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6122988" y="3689350"/>
              <a:ext cx="158750" cy="63500"/>
            </a:xfrm>
            <a:custGeom>
              <a:rect b="b" l="l" r="r" t="t"/>
              <a:pathLst>
                <a:path extrusionOk="0" h="40" w="10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6062663" y="3705225"/>
              <a:ext cx="407988" cy="444500"/>
            </a:xfrm>
            <a:custGeom>
              <a:rect b="b" l="l" r="r" t="t"/>
              <a:pathLst>
                <a:path extrusionOk="0" h="280" w="257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965826" y="3627438"/>
              <a:ext cx="158750" cy="61913"/>
            </a:xfrm>
            <a:custGeom>
              <a:rect b="b" l="l" r="r" t="t"/>
              <a:pathLst>
                <a:path extrusionOk="0" h="39" w="100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5715001" y="3843338"/>
              <a:ext cx="393700" cy="336550"/>
            </a:xfrm>
            <a:custGeom>
              <a:rect b="b" l="l" r="r" t="t"/>
              <a:pathLst>
                <a:path extrusionOk="0" h="212" w="248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99" name="Google Shape;99;p14"/>
          <p:cNvSpPr/>
          <p:nvPr/>
        </p:nvSpPr>
        <p:spPr>
          <a:xfrm>
            <a:off x="6661227" y="946132"/>
            <a:ext cx="289453" cy="202346"/>
          </a:xfrm>
          <a:custGeom>
            <a:rect b="b" l="l" r="r" t="t"/>
            <a:pathLst>
              <a:path extrusionOk="0" h="279" w="399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3383817" y="1030680"/>
            <a:ext cx="225584" cy="226751"/>
            <a:chOff x="2917825" y="3073401"/>
            <a:chExt cx="920750" cy="925513"/>
          </a:xfrm>
        </p:grpSpPr>
        <p:sp>
          <p:nvSpPr>
            <p:cNvPr id="101" name="Google Shape;101;p14"/>
            <p:cNvSpPr/>
            <p:nvPr/>
          </p:nvSpPr>
          <p:spPr>
            <a:xfrm>
              <a:off x="2917825" y="3073401"/>
              <a:ext cx="920750" cy="925513"/>
            </a:xfrm>
            <a:custGeom>
              <a:rect b="b" l="l" r="r" t="t"/>
              <a:pathLst>
                <a:path extrusionOk="0" h="583" w="580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084513" y="3319715"/>
              <a:ext cx="584200" cy="457200"/>
            </a:xfrm>
            <a:custGeom>
              <a:rect b="b" l="l" r="r" t="t"/>
              <a:pathLst>
                <a:path extrusionOk="0" h="288" w="368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8216102" y="1061622"/>
            <a:ext cx="317877" cy="176149"/>
            <a:chOff x="5961063" y="2919413"/>
            <a:chExt cx="1744662" cy="966788"/>
          </a:xfrm>
        </p:grpSpPr>
        <p:sp>
          <p:nvSpPr>
            <p:cNvPr id="104" name="Google Shape;104;p14"/>
            <p:cNvSpPr/>
            <p:nvPr/>
          </p:nvSpPr>
          <p:spPr>
            <a:xfrm>
              <a:off x="6635750" y="2971801"/>
              <a:ext cx="401638" cy="454025"/>
            </a:xfrm>
            <a:custGeom>
              <a:rect b="b" l="l" r="r" t="t"/>
              <a:pathLst>
                <a:path extrusionOk="0" h="286" w="253">
                  <a:moveTo>
                    <a:pt x="127" y="0"/>
                  </a:moveTo>
                  <a:lnTo>
                    <a:pt x="156" y="3"/>
                  </a:lnTo>
                  <a:lnTo>
                    <a:pt x="182" y="11"/>
                  </a:lnTo>
                  <a:lnTo>
                    <a:pt x="202" y="22"/>
                  </a:lnTo>
                  <a:lnTo>
                    <a:pt x="218" y="35"/>
                  </a:lnTo>
                  <a:lnTo>
                    <a:pt x="231" y="52"/>
                  </a:lnTo>
                  <a:lnTo>
                    <a:pt x="241" y="72"/>
                  </a:lnTo>
                  <a:lnTo>
                    <a:pt x="248" y="94"/>
                  </a:lnTo>
                  <a:lnTo>
                    <a:pt x="252" y="118"/>
                  </a:lnTo>
                  <a:lnTo>
                    <a:pt x="253" y="144"/>
                  </a:lnTo>
                  <a:lnTo>
                    <a:pt x="250" y="176"/>
                  </a:lnTo>
                  <a:lnTo>
                    <a:pt x="240" y="207"/>
                  </a:lnTo>
                  <a:lnTo>
                    <a:pt x="225" y="233"/>
                  </a:lnTo>
                  <a:lnTo>
                    <a:pt x="206" y="255"/>
                  </a:lnTo>
                  <a:lnTo>
                    <a:pt x="183" y="272"/>
                  </a:lnTo>
                  <a:lnTo>
                    <a:pt x="156" y="283"/>
                  </a:lnTo>
                  <a:lnTo>
                    <a:pt x="127" y="286"/>
                  </a:lnTo>
                  <a:lnTo>
                    <a:pt x="98" y="283"/>
                  </a:lnTo>
                  <a:lnTo>
                    <a:pt x="71" y="272"/>
                  </a:lnTo>
                  <a:lnTo>
                    <a:pt x="47" y="255"/>
                  </a:lnTo>
                  <a:lnTo>
                    <a:pt x="28" y="233"/>
                  </a:lnTo>
                  <a:lnTo>
                    <a:pt x="13" y="207"/>
                  </a:lnTo>
                  <a:lnTo>
                    <a:pt x="3" y="176"/>
                  </a:lnTo>
                  <a:lnTo>
                    <a:pt x="0" y="144"/>
                  </a:lnTo>
                  <a:lnTo>
                    <a:pt x="1" y="118"/>
                  </a:lnTo>
                  <a:lnTo>
                    <a:pt x="6" y="94"/>
                  </a:lnTo>
                  <a:lnTo>
                    <a:pt x="13" y="70"/>
                  </a:lnTo>
                  <a:lnTo>
                    <a:pt x="23" y="50"/>
                  </a:lnTo>
                  <a:lnTo>
                    <a:pt x="37" y="33"/>
                  </a:lnTo>
                  <a:lnTo>
                    <a:pt x="54" y="18"/>
                  </a:lnTo>
                  <a:lnTo>
                    <a:pt x="75" y="7"/>
                  </a:lnTo>
                  <a:lnTo>
                    <a:pt x="99" y="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7161213" y="2919413"/>
              <a:ext cx="334963" cy="379413"/>
            </a:xfrm>
            <a:custGeom>
              <a:rect b="b" l="l" r="r" t="t"/>
              <a:pathLst>
                <a:path extrusionOk="0" h="239" w="211">
                  <a:moveTo>
                    <a:pt x="105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3" y="22"/>
                  </a:lnTo>
                  <a:lnTo>
                    <a:pt x="188" y="36"/>
                  </a:lnTo>
                  <a:lnTo>
                    <a:pt x="199" y="53"/>
                  </a:lnTo>
                  <a:lnTo>
                    <a:pt x="206" y="73"/>
                  </a:lnTo>
                  <a:lnTo>
                    <a:pt x="210" y="95"/>
                  </a:lnTo>
                  <a:lnTo>
                    <a:pt x="211" y="119"/>
                  </a:lnTo>
                  <a:lnTo>
                    <a:pt x="208" y="146"/>
                  </a:lnTo>
                  <a:lnTo>
                    <a:pt x="200" y="172"/>
                  </a:lnTo>
                  <a:lnTo>
                    <a:pt x="188" y="194"/>
                  </a:lnTo>
                  <a:lnTo>
                    <a:pt x="171" y="212"/>
                  </a:lnTo>
                  <a:lnTo>
                    <a:pt x="151" y="227"/>
                  </a:lnTo>
                  <a:lnTo>
                    <a:pt x="130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4" y="34"/>
                  </a:lnTo>
                  <a:lnTo>
                    <a:pt x="39" y="19"/>
                  </a:lnTo>
                  <a:lnTo>
                    <a:pt x="57" y="8"/>
                  </a:lnTo>
                  <a:lnTo>
                    <a:pt x="7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173788" y="2919413"/>
              <a:ext cx="336550" cy="379413"/>
            </a:xfrm>
            <a:custGeom>
              <a:rect b="b" l="l" r="r" t="t"/>
              <a:pathLst>
                <a:path extrusionOk="0" h="239" w="212">
                  <a:moveTo>
                    <a:pt x="105" y="0"/>
                  </a:moveTo>
                  <a:lnTo>
                    <a:pt x="133" y="3"/>
                  </a:lnTo>
                  <a:lnTo>
                    <a:pt x="156" y="11"/>
                  </a:lnTo>
                  <a:lnTo>
                    <a:pt x="174" y="22"/>
                  </a:lnTo>
                  <a:lnTo>
                    <a:pt x="189" y="36"/>
                  </a:lnTo>
                  <a:lnTo>
                    <a:pt x="200" y="53"/>
                  </a:lnTo>
                  <a:lnTo>
                    <a:pt x="207" y="73"/>
                  </a:lnTo>
                  <a:lnTo>
                    <a:pt x="211" y="95"/>
                  </a:lnTo>
                  <a:lnTo>
                    <a:pt x="212" y="119"/>
                  </a:lnTo>
                  <a:lnTo>
                    <a:pt x="210" y="146"/>
                  </a:lnTo>
                  <a:lnTo>
                    <a:pt x="201" y="172"/>
                  </a:lnTo>
                  <a:lnTo>
                    <a:pt x="189" y="194"/>
                  </a:lnTo>
                  <a:lnTo>
                    <a:pt x="172" y="212"/>
                  </a:lnTo>
                  <a:lnTo>
                    <a:pt x="153" y="227"/>
                  </a:lnTo>
                  <a:lnTo>
                    <a:pt x="129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5" y="34"/>
                  </a:lnTo>
                  <a:lnTo>
                    <a:pt x="40" y="19"/>
                  </a:lnTo>
                  <a:lnTo>
                    <a:pt x="58" y="8"/>
                  </a:lnTo>
                  <a:lnTo>
                    <a:pt x="80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5961063" y="3308351"/>
              <a:ext cx="674688" cy="355600"/>
            </a:xfrm>
            <a:custGeom>
              <a:rect b="b" l="l" r="r" t="t"/>
              <a:pathLst>
                <a:path extrusionOk="0" h="224" w="425">
                  <a:moveTo>
                    <a:pt x="319" y="0"/>
                  </a:moveTo>
                  <a:lnTo>
                    <a:pt x="348" y="7"/>
                  </a:lnTo>
                  <a:lnTo>
                    <a:pt x="373" y="17"/>
                  </a:lnTo>
                  <a:lnTo>
                    <a:pt x="391" y="27"/>
                  </a:lnTo>
                  <a:lnTo>
                    <a:pt x="404" y="36"/>
                  </a:lnTo>
                  <a:lnTo>
                    <a:pt x="414" y="45"/>
                  </a:lnTo>
                  <a:lnTo>
                    <a:pt x="420" y="52"/>
                  </a:lnTo>
                  <a:lnTo>
                    <a:pt x="424" y="58"/>
                  </a:lnTo>
                  <a:lnTo>
                    <a:pt x="425" y="60"/>
                  </a:lnTo>
                  <a:lnTo>
                    <a:pt x="393" y="68"/>
                  </a:lnTo>
                  <a:lnTo>
                    <a:pt x="364" y="80"/>
                  </a:lnTo>
                  <a:lnTo>
                    <a:pt x="340" y="96"/>
                  </a:lnTo>
                  <a:lnTo>
                    <a:pt x="318" y="113"/>
                  </a:lnTo>
                  <a:lnTo>
                    <a:pt x="300" y="133"/>
                  </a:lnTo>
                  <a:lnTo>
                    <a:pt x="285" y="151"/>
                  </a:lnTo>
                  <a:lnTo>
                    <a:pt x="273" y="171"/>
                  </a:lnTo>
                  <a:lnTo>
                    <a:pt x="263" y="188"/>
                  </a:lnTo>
                  <a:lnTo>
                    <a:pt x="256" y="202"/>
                  </a:lnTo>
                  <a:lnTo>
                    <a:pt x="251" y="213"/>
                  </a:lnTo>
                  <a:lnTo>
                    <a:pt x="249" y="222"/>
                  </a:lnTo>
                  <a:lnTo>
                    <a:pt x="248" y="224"/>
                  </a:lnTo>
                  <a:lnTo>
                    <a:pt x="158" y="224"/>
                  </a:lnTo>
                  <a:lnTo>
                    <a:pt x="123" y="222"/>
                  </a:lnTo>
                  <a:lnTo>
                    <a:pt x="92" y="218"/>
                  </a:lnTo>
                  <a:lnTo>
                    <a:pt x="67" y="214"/>
                  </a:lnTo>
                  <a:lnTo>
                    <a:pt x="48" y="211"/>
                  </a:lnTo>
                  <a:lnTo>
                    <a:pt x="31" y="207"/>
                  </a:lnTo>
                  <a:lnTo>
                    <a:pt x="19" y="202"/>
                  </a:lnTo>
                  <a:lnTo>
                    <a:pt x="10" y="199"/>
                  </a:lnTo>
                  <a:lnTo>
                    <a:pt x="4" y="196"/>
                  </a:lnTo>
                  <a:lnTo>
                    <a:pt x="2" y="195"/>
                  </a:lnTo>
                  <a:lnTo>
                    <a:pt x="0" y="194"/>
                  </a:lnTo>
                  <a:lnTo>
                    <a:pt x="4" y="160"/>
                  </a:lnTo>
                  <a:lnTo>
                    <a:pt x="11" y="129"/>
                  </a:lnTo>
                  <a:lnTo>
                    <a:pt x="22" y="103"/>
                  </a:lnTo>
                  <a:lnTo>
                    <a:pt x="35" y="80"/>
                  </a:lnTo>
                  <a:lnTo>
                    <a:pt x="51" y="62"/>
                  </a:lnTo>
                  <a:lnTo>
                    <a:pt x="67" y="46"/>
                  </a:lnTo>
                  <a:lnTo>
                    <a:pt x="83" y="34"/>
                  </a:lnTo>
                  <a:lnTo>
                    <a:pt x="101" y="24"/>
                  </a:lnTo>
                  <a:lnTo>
                    <a:pt x="116" y="17"/>
                  </a:lnTo>
                  <a:lnTo>
                    <a:pt x="129" y="12"/>
                  </a:lnTo>
                  <a:lnTo>
                    <a:pt x="139" y="8"/>
                  </a:lnTo>
                  <a:lnTo>
                    <a:pt x="146" y="6"/>
                  </a:lnTo>
                  <a:lnTo>
                    <a:pt x="148" y="6"/>
                  </a:lnTo>
                  <a:lnTo>
                    <a:pt x="176" y="22"/>
                  </a:lnTo>
                  <a:lnTo>
                    <a:pt x="202" y="32"/>
                  </a:lnTo>
                  <a:lnTo>
                    <a:pt x="225" y="35"/>
                  </a:lnTo>
                  <a:lnTo>
                    <a:pt x="245" y="35"/>
                  </a:lnTo>
                  <a:lnTo>
                    <a:pt x="265" y="32"/>
                  </a:lnTo>
                  <a:lnTo>
                    <a:pt x="280" y="27"/>
                  </a:lnTo>
                  <a:lnTo>
                    <a:pt x="294" y="19"/>
                  </a:lnTo>
                  <a:lnTo>
                    <a:pt x="305" y="12"/>
                  </a:lnTo>
                  <a:lnTo>
                    <a:pt x="313" y="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6383338" y="3449638"/>
              <a:ext cx="900113" cy="436563"/>
            </a:xfrm>
            <a:custGeom>
              <a:rect b="b" l="l" r="r" t="t"/>
              <a:pathLst>
                <a:path extrusionOk="0" h="275" w="567">
                  <a:moveTo>
                    <a:pt x="377" y="0"/>
                  </a:moveTo>
                  <a:lnTo>
                    <a:pt x="411" y="7"/>
                  </a:lnTo>
                  <a:lnTo>
                    <a:pt x="441" y="19"/>
                  </a:lnTo>
                  <a:lnTo>
                    <a:pt x="467" y="34"/>
                  </a:lnTo>
                  <a:lnTo>
                    <a:pt x="490" y="51"/>
                  </a:lnTo>
                  <a:lnTo>
                    <a:pt x="508" y="71"/>
                  </a:lnTo>
                  <a:lnTo>
                    <a:pt x="523" y="91"/>
                  </a:lnTo>
                  <a:lnTo>
                    <a:pt x="536" y="112"/>
                  </a:lnTo>
                  <a:lnTo>
                    <a:pt x="546" y="134"/>
                  </a:lnTo>
                  <a:lnTo>
                    <a:pt x="553" y="155"/>
                  </a:lnTo>
                  <a:lnTo>
                    <a:pt x="559" y="174"/>
                  </a:lnTo>
                  <a:lnTo>
                    <a:pt x="563" y="191"/>
                  </a:lnTo>
                  <a:lnTo>
                    <a:pt x="565" y="206"/>
                  </a:lnTo>
                  <a:lnTo>
                    <a:pt x="566" y="217"/>
                  </a:lnTo>
                  <a:lnTo>
                    <a:pt x="567" y="224"/>
                  </a:lnTo>
                  <a:lnTo>
                    <a:pt x="567" y="227"/>
                  </a:lnTo>
                  <a:lnTo>
                    <a:pt x="502" y="246"/>
                  </a:lnTo>
                  <a:lnTo>
                    <a:pt x="439" y="260"/>
                  </a:lnTo>
                  <a:lnTo>
                    <a:pt x="380" y="269"/>
                  </a:lnTo>
                  <a:lnTo>
                    <a:pt x="324" y="274"/>
                  </a:lnTo>
                  <a:lnTo>
                    <a:pt x="272" y="275"/>
                  </a:lnTo>
                  <a:lnTo>
                    <a:pt x="223" y="274"/>
                  </a:lnTo>
                  <a:lnTo>
                    <a:pt x="178" y="269"/>
                  </a:lnTo>
                  <a:lnTo>
                    <a:pt x="138" y="264"/>
                  </a:lnTo>
                  <a:lnTo>
                    <a:pt x="103" y="257"/>
                  </a:lnTo>
                  <a:lnTo>
                    <a:pt x="73" y="250"/>
                  </a:lnTo>
                  <a:lnTo>
                    <a:pt x="47" y="242"/>
                  </a:lnTo>
                  <a:lnTo>
                    <a:pt x="27" y="235"/>
                  </a:lnTo>
                  <a:lnTo>
                    <a:pt x="12" y="229"/>
                  </a:lnTo>
                  <a:lnTo>
                    <a:pt x="4" y="225"/>
                  </a:lnTo>
                  <a:lnTo>
                    <a:pt x="0" y="224"/>
                  </a:lnTo>
                  <a:lnTo>
                    <a:pt x="2" y="188"/>
                  </a:lnTo>
                  <a:lnTo>
                    <a:pt x="8" y="155"/>
                  </a:lnTo>
                  <a:lnTo>
                    <a:pt x="19" y="127"/>
                  </a:lnTo>
                  <a:lnTo>
                    <a:pt x="31" y="101"/>
                  </a:lnTo>
                  <a:lnTo>
                    <a:pt x="47" y="80"/>
                  </a:lnTo>
                  <a:lnTo>
                    <a:pt x="63" y="62"/>
                  </a:lnTo>
                  <a:lnTo>
                    <a:pt x="81" y="46"/>
                  </a:lnTo>
                  <a:lnTo>
                    <a:pt x="98" y="34"/>
                  </a:lnTo>
                  <a:lnTo>
                    <a:pt x="116" y="24"/>
                  </a:lnTo>
                  <a:lnTo>
                    <a:pt x="132" y="17"/>
                  </a:lnTo>
                  <a:lnTo>
                    <a:pt x="147" y="11"/>
                  </a:lnTo>
                  <a:lnTo>
                    <a:pt x="160" y="7"/>
                  </a:lnTo>
                  <a:lnTo>
                    <a:pt x="170" y="4"/>
                  </a:lnTo>
                  <a:lnTo>
                    <a:pt x="176" y="2"/>
                  </a:lnTo>
                  <a:lnTo>
                    <a:pt x="178" y="2"/>
                  </a:lnTo>
                  <a:lnTo>
                    <a:pt x="207" y="21"/>
                  </a:lnTo>
                  <a:lnTo>
                    <a:pt x="236" y="32"/>
                  </a:lnTo>
                  <a:lnTo>
                    <a:pt x="262" y="36"/>
                  </a:lnTo>
                  <a:lnTo>
                    <a:pt x="286" y="38"/>
                  </a:lnTo>
                  <a:lnTo>
                    <a:pt x="309" y="34"/>
                  </a:lnTo>
                  <a:lnTo>
                    <a:pt x="329" y="28"/>
                  </a:lnTo>
                  <a:lnTo>
                    <a:pt x="346" y="21"/>
                  </a:lnTo>
                  <a:lnTo>
                    <a:pt x="359" y="13"/>
                  </a:lnTo>
                  <a:lnTo>
                    <a:pt x="369" y="7"/>
                  </a:lnTo>
                  <a:lnTo>
                    <a:pt x="375" y="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7038975" y="3311526"/>
              <a:ext cx="666750" cy="354013"/>
            </a:xfrm>
            <a:custGeom>
              <a:rect b="b" l="l" r="r" t="t"/>
              <a:pathLst>
                <a:path extrusionOk="0" h="223" w="420">
                  <a:moveTo>
                    <a:pt x="91" y="0"/>
                  </a:moveTo>
                  <a:lnTo>
                    <a:pt x="117" y="17"/>
                  </a:lnTo>
                  <a:lnTo>
                    <a:pt x="142" y="27"/>
                  </a:lnTo>
                  <a:lnTo>
                    <a:pt x="165" y="32"/>
                  </a:lnTo>
                  <a:lnTo>
                    <a:pt x="188" y="33"/>
                  </a:lnTo>
                  <a:lnTo>
                    <a:pt x="208" y="31"/>
                  </a:lnTo>
                  <a:lnTo>
                    <a:pt x="226" y="26"/>
                  </a:lnTo>
                  <a:lnTo>
                    <a:pt x="253" y="12"/>
                  </a:lnTo>
                  <a:lnTo>
                    <a:pt x="262" y="6"/>
                  </a:lnTo>
                  <a:lnTo>
                    <a:pt x="267" y="2"/>
                  </a:lnTo>
                  <a:lnTo>
                    <a:pt x="270" y="0"/>
                  </a:lnTo>
                  <a:lnTo>
                    <a:pt x="301" y="10"/>
                  </a:lnTo>
                  <a:lnTo>
                    <a:pt x="329" y="23"/>
                  </a:lnTo>
                  <a:lnTo>
                    <a:pt x="351" y="38"/>
                  </a:lnTo>
                  <a:lnTo>
                    <a:pt x="370" y="55"/>
                  </a:lnTo>
                  <a:lnTo>
                    <a:pt x="385" y="72"/>
                  </a:lnTo>
                  <a:lnTo>
                    <a:pt x="397" y="92"/>
                  </a:lnTo>
                  <a:lnTo>
                    <a:pt x="406" y="110"/>
                  </a:lnTo>
                  <a:lnTo>
                    <a:pt x="412" y="127"/>
                  </a:lnTo>
                  <a:lnTo>
                    <a:pt x="416" y="144"/>
                  </a:lnTo>
                  <a:lnTo>
                    <a:pt x="419" y="159"/>
                  </a:lnTo>
                  <a:lnTo>
                    <a:pt x="420" y="171"/>
                  </a:lnTo>
                  <a:lnTo>
                    <a:pt x="420" y="189"/>
                  </a:lnTo>
                  <a:lnTo>
                    <a:pt x="393" y="200"/>
                  </a:lnTo>
                  <a:lnTo>
                    <a:pt x="365" y="209"/>
                  </a:lnTo>
                  <a:lnTo>
                    <a:pt x="335" y="215"/>
                  </a:lnTo>
                  <a:lnTo>
                    <a:pt x="305" y="220"/>
                  </a:lnTo>
                  <a:lnTo>
                    <a:pt x="276" y="222"/>
                  </a:lnTo>
                  <a:lnTo>
                    <a:pt x="248" y="223"/>
                  </a:lnTo>
                  <a:lnTo>
                    <a:pt x="224" y="223"/>
                  </a:lnTo>
                  <a:lnTo>
                    <a:pt x="202" y="222"/>
                  </a:lnTo>
                  <a:lnTo>
                    <a:pt x="186" y="222"/>
                  </a:lnTo>
                  <a:lnTo>
                    <a:pt x="175" y="221"/>
                  </a:lnTo>
                  <a:lnTo>
                    <a:pt x="171" y="221"/>
                  </a:lnTo>
                  <a:lnTo>
                    <a:pt x="156" y="184"/>
                  </a:lnTo>
                  <a:lnTo>
                    <a:pt x="137" y="154"/>
                  </a:lnTo>
                  <a:lnTo>
                    <a:pt x="117" y="128"/>
                  </a:lnTo>
                  <a:lnTo>
                    <a:pt x="96" y="108"/>
                  </a:lnTo>
                  <a:lnTo>
                    <a:pt x="76" y="91"/>
                  </a:lnTo>
                  <a:lnTo>
                    <a:pt x="56" y="78"/>
                  </a:lnTo>
                  <a:lnTo>
                    <a:pt x="38" y="70"/>
                  </a:lnTo>
                  <a:lnTo>
                    <a:pt x="23" y="64"/>
                  </a:lnTo>
                  <a:lnTo>
                    <a:pt x="11" y="60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15" y="39"/>
                  </a:lnTo>
                  <a:lnTo>
                    <a:pt x="32" y="26"/>
                  </a:lnTo>
                  <a:lnTo>
                    <a:pt x="49" y="16"/>
                  </a:lnTo>
                  <a:lnTo>
                    <a:pt x="65" y="9"/>
                  </a:lnTo>
                  <a:lnTo>
                    <a:pt x="79" y="4"/>
                  </a:lnTo>
                  <a:lnTo>
                    <a:pt x="88" y="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110" name="Google Shape;110;p14"/>
          <p:cNvSpPr/>
          <p:nvPr/>
        </p:nvSpPr>
        <p:spPr>
          <a:xfrm>
            <a:off x="8266590" y="3639073"/>
            <a:ext cx="216908" cy="285750"/>
          </a:xfrm>
          <a:custGeom>
            <a:rect b="b" l="l" r="r" t="t"/>
            <a:pathLst>
              <a:path extrusionOk="0" h="394" w="299">
                <a:moveTo>
                  <a:pt x="154" y="266"/>
                </a:moveTo>
                <a:lnTo>
                  <a:pt x="165" y="268"/>
                </a:lnTo>
                <a:lnTo>
                  <a:pt x="169" y="271"/>
                </a:lnTo>
                <a:lnTo>
                  <a:pt x="171" y="272"/>
                </a:lnTo>
                <a:lnTo>
                  <a:pt x="174" y="275"/>
                </a:lnTo>
                <a:lnTo>
                  <a:pt x="175" y="279"/>
                </a:lnTo>
                <a:lnTo>
                  <a:pt x="175" y="288"/>
                </a:lnTo>
                <a:lnTo>
                  <a:pt x="174" y="292"/>
                </a:lnTo>
                <a:lnTo>
                  <a:pt x="173" y="293"/>
                </a:lnTo>
                <a:lnTo>
                  <a:pt x="171" y="296"/>
                </a:lnTo>
                <a:lnTo>
                  <a:pt x="169" y="297"/>
                </a:lnTo>
                <a:lnTo>
                  <a:pt x="166" y="300"/>
                </a:lnTo>
                <a:lnTo>
                  <a:pt x="162" y="301"/>
                </a:lnTo>
                <a:lnTo>
                  <a:pt x="158" y="301"/>
                </a:lnTo>
                <a:lnTo>
                  <a:pt x="158" y="302"/>
                </a:lnTo>
                <a:lnTo>
                  <a:pt x="154" y="302"/>
                </a:lnTo>
                <a:lnTo>
                  <a:pt x="154" y="266"/>
                </a:lnTo>
                <a:close/>
                <a:moveTo>
                  <a:pt x="137" y="203"/>
                </a:moveTo>
                <a:lnTo>
                  <a:pt x="144" y="203"/>
                </a:lnTo>
                <a:lnTo>
                  <a:pt x="144" y="234"/>
                </a:lnTo>
                <a:lnTo>
                  <a:pt x="138" y="233"/>
                </a:lnTo>
                <a:lnTo>
                  <a:pt x="134" y="232"/>
                </a:lnTo>
                <a:lnTo>
                  <a:pt x="129" y="229"/>
                </a:lnTo>
                <a:lnTo>
                  <a:pt x="126" y="227"/>
                </a:lnTo>
                <a:lnTo>
                  <a:pt x="125" y="223"/>
                </a:lnTo>
                <a:lnTo>
                  <a:pt x="125" y="216"/>
                </a:lnTo>
                <a:lnTo>
                  <a:pt x="126" y="213"/>
                </a:lnTo>
                <a:lnTo>
                  <a:pt x="126" y="212"/>
                </a:lnTo>
                <a:lnTo>
                  <a:pt x="128" y="210"/>
                </a:lnTo>
                <a:lnTo>
                  <a:pt x="130" y="207"/>
                </a:lnTo>
                <a:lnTo>
                  <a:pt x="133" y="206"/>
                </a:lnTo>
                <a:lnTo>
                  <a:pt x="137" y="203"/>
                </a:lnTo>
                <a:close/>
                <a:moveTo>
                  <a:pt x="144" y="165"/>
                </a:moveTo>
                <a:lnTo>
                  <a:pt x="144" y="179"/>
                </a:lnTo>
                <a:lnTo>
                  <a:pt x="137" y="181"/>
                </a:lnTo>
                <a:lnTo>
                  <a:pt x="121" y="185"/>
                </a:lnTo>
                <a:lnTo>
                  <a:pt x="116" y="187"/>
                </a:lnTo>
                <a:lnTo>
                  <a:pt x="104" y="199"/>
                </a:lnTo>
                <a:lnTo>
                  <a:pt x="99" y="210"/>
                </a:lnTo>
                <a:lnTo>
                  <a:pt x="97" y="215"/>
                </a:lnTo>
                <a:lnTo>
                  <a:pt x="97" y="228"/>
                </a:lnTo>
                <a:lnTo>
                  <a:pt x="99" y="233"/>
                </a:lnTo>
                <a:lnTo>
                  <a:pt x="101" y="237"/>
                </a:lnTo>
                <a:lnTo>
                  <a:pt x="103" y="241"/>
                </a:lnTo>
                <a:lnTo>
                  <a:pt x="105" y="244"/>
                </a:lnTo>
                <a:lnTo>
                  <a:pt x="107" y="246"/>
                </a:lnTo>
                <a:lnTo>
                  <a:pt x="109" y="249"/>
                </a:lnTo>
                <a:lnTo>
                  <a:pt x="117" y="254"/>
                </a:lnTo>
                <a:lnTo>
                  <a:pt x="128" y="257"/>
                </a:lnTo>
                <a:lnTo>
                  <a:pt x="132" y="259"/>
                </a:lnTo>
                <a:lnTo>
                  <a:pt x="137" y="261"/>
                </a:lnTo>
                <a:lnTo>
                  <a:pt x="141" y="261"/>
                </a:lnTo>
                <a:lnTo>
                  <a:pt x="141" y="262"/>
                </a:lnTo>
                <a:lnTo>
                  <a:pt x="144" y="262"/>
                </a:lnTo>
                <a:lnTo>
                  <a:pt x="144" y="302"/>
                </a:lnTo>
                <a:lnTo>
                  <a:pt x="137" y="301"/>
                </a:lnTo>
                <a:lnTo>
                  <a:pt x="132" y="299"/>
                </a:lnTo>
                <a:lnTo>
                  <a:pt x="128" y="295"/>
                </a:lnTo>
                <a:lnTo>
                  <a:pt x="125" y="291"/>
                </a:lnTo>
                <a:lnTo>
                  <a:pt x="124" y="287"/>
                </a:lnTo>
                <a:lnTo>
                  <a:pt x="122" y="282"/>
                </a:lnTo>
                <a:lnTo>
                  <a:pt x="122" y="276"/>
                </a:lnTo>
                <a:lnTo>
                  <a:pt x="95" y="276"/>
                </a:lnTo>
                <a:lnTo>
                  <a:pt x="97" y="291"/>
                </a:lnTo>
                <a:lnTo>
                  <a:pt x="101" y="302"/>
                </a:lnTo>
                <a:lnTo>
                  <a:pt x="109" y="312"/>
                </a:lnTo>
                <a:lnTo>
                  <a:pt x="118" y="318"/>
                </a:lnTo>
                <a:lnTo>
                  <a:pt x="130" y="322"/>
                </a:lnTo>
                <a:lnTo>
                  <a:pt x="144" y="325"/>
                </a:lnTo>
                <a:lnTo>
                  <a:pt x="144" y="342"/>
                </a:lnTo>
                <a:lnTo>
                  <a:pt x="154" y="342"/>
                </a:lnTo>
                <a:lnTo>
                  <a:pt x="154" y="325"/>
                </a:lnTo>
                <a:lnTo>
                  <a:pt x="169" y="323"/>
                </a:lnTo>
                <a:lnTo>
                  <a:pt x="179" y="320"/>
                </a:lnTo>
                <a:lnTo>
                  <a:pt x="187" y="314"/>
                </a:lnTo>
                <a:lnTo>
                  <a:pt x="199" y="302"/>
                </a:lnTo>
                <a:lnTo>
                  <a:pt x="202" y="296"/>
                </a:lnTo>
                <a:lnTo>
                  <a:pt x="203" y="292"/>
                </a:lnTo>
                <a:lnTo>
                  <a:pt x="203" y="274"/>
                </a:lnTo>
                <a:lnTo>
                  <a:pt x="200" y="266"/>
                </a:lnTo>
                <a:lnTo>
                  <a:pt x="198" y="261"/>
                </a:lnTo>
                <a:lnTo>
                  <a:pt x="192" y="253"/>
                </a:lnTo>
                <a:lnTo>
                  <a:pt x="187" y="249"/>
                </a:lnTo>
                <a:lnTo>
                  <a:pt x="178" y="244"/>
                </a:lnTo>
                <a:lnTo>
                  <a:pt x="165" y="240"/>
                </a:lnTo>
                <a:lnTo>
                  <a:pt x="162" y="238"/>
                </a:lnTo>
                <a:lnTo>
                  <a:pt x="157" y="238"/>
                </a:lnTo>
                <a:lnTo>
                  <a:pt x="155" y="237"/>
                </a:lnTo>
                <a:lnTo>
                  <a:pt x="154" y="237"/>
                </a:lnTo>
                <a:lnTo>
                  <a:pt x="154" y="203"/>
                </a:lnTo>
                <a:lnTo>
                  <a:pt x="158" y="203"/>
                </a:lnTo>
                <a:lnTo>
                  <a:pt x="166" y="208"/>
                </a:lnTo>
                <a:lnTo>
                  <a:pt x="171" y="221"/>
                </a:lnTo>
                <a:lnTo>
                  <a:pt x="199" y="221"/>
                </a:lnTo>
                <a:lnTo>
                  <a:pt x="198" y="216"/>
                </a:lnTo>
                <a:lnTo>
                  <a:pt x="194" y="204"/>
                </a:lnTo>
                <a:lnTo>
                  <a:pt x="190" y="198"/>
                </a:lnTo>
                <a:lnTo>
                  <a:pt x="184" y="191"/>
                </a:lnTo>
                <a:lnTo>
                  <a:pt x="171" y="183"/>
                </a:lnTo>
                <a:lnTo>
                  <a:pt x="163" y="182"/>
                </a:lnTo>
                <a:lnTo>
                  <a:pt x="154" y="179"/>
                </a:lnTo>
                <a:lnTo>
                  <a:pt x="154" y="165"/>
                </a:lnTo>
                <a:lnTo>
                  <a:pt x="144" y="165"/>
                </a:lnTo>
                <a:close/>
                <a:moveTo>
                  <a:pt x="129" y="84"/>
                </a:moveTo>
                <a:lnTo>
                  <a:pt x="129" y="110"/>
                </a:lnTo>
                <a:lnTo>
                  <a:pt x="170" y="110"/>
                </a:lnTo>
                <a:lnTo>
                  <a:pt x="170" y="84"/>
                </a:lnTo>
                <a:lnTo>
                  <a:pt x="129" y="84"/>
                </a:lnTo>
                <a:close/>
                <a:moveTo>
                  <a:pt x="109" y="0"/>
                </a:moveTo>
                <a:lnTo>
                  <a:pt x="188" y="0"/>
                </a:lnTo>
                <a:lnTo>
                  <a:pt x="186" y="14"/>
                </a:lnTo>
                <a:lnTo>
                  <a:pt x="217" y="29"/>
                </a:lnTo>
                <a:lnTo>
                  <a:pt x="198" y="77"/>
                </a:lnTo>
                <a:lnTo>
                  <a:pt x="194" y="90"/>
                </a:lnTo>
                <a:lnTo>
                  <a:pt x="195" y="101"/>
                </a:lnTo>
                <a:lnTo>
                  <a:pt x="199" y="110"/>
                </a:lnTo>
                <a:lnTo>
                  <a:pt x="204" y="117"/>
                </a:lnTo>
                <a:lnTo>
                  <a:pt x="209" y="124"/>
                </a:lnTo>
                <a:lnTo>
                  <a:pt x="228" y="151"/>
                </a:lnTo>
                <a:lnTo>
                  <a:pt x="245" y="178"/>
                </a:lnTo>
                <a:lnTo>
                  <a:pt x="262" y="208"/>
                </a:lnTo>
                <a:lnTo>
                  <a:pt x="277" y="237"/>
                </a:lnTo>
                <a:lnTo>
                  <a:pt x="289" y="265"/>
                </a:lnTo>
                <a:lnTo>
                  <a:pt x="297" y="291"/>
                </a:lnTo>
                <a:lnTo>
                  <a:pt x="299" y="314"/>
                </a:lnTo>
                <a:lnTo>
                  <a:pt x="298" y="337"/>
                </a:lnTo>
                <a:lnTo>
                  <a:pt x="291" y="355"/>
                </a:lnTo>
                <a:lnTo>
                  <a:pt x="283" y="368"/>
                </a:lnTo>
                <a:lnTo>
                  <a:pt x="271" y="378"/>
                </a:lnTo>
                <a:lnTo>
                  <a:pt x="256" y="385"/>
                </a:lnTo>
                <a:lnTo>
                  <a:pt x="238" y="390"/>
                </a:lnTo>
                <a:lnTo>
                  <a:pt x="219" y="393"/>
                </a:lnTo>
                <a:lnTo>
                  <a:pt x="198" y="394"/>
                </a:lnTo>
                <a:lnTo>
                  <a:pt x="100" y="394"/>
                </a:lnTo>
                <a:lnTo>
                  <a:pt x="79" y="393"/>
                </a:lnTo>
                <a:lnTo>
                  <a:pt x="59" y="390"/>
                </a:lnTo>
                <a:lnTo>
                  <a:pt x="42" y="385"/>
                </a:lnTo>
                <a:lnTo>
                  <a:pt x="28" y="378"/>
                </a:lnTo>
                <a:lnTo>
                  <a:pt x="16" y="368"/>
                </a:lnTo>
                <a:lnTo>
                  <a:pt x="8" y="355"/>
                </a:lnTo>
                <a:lnTo>
                  <a:pt x="1" y="337"/>
                </a:lnTo>
                <a:lnTo>
                  <a:pt x="0" y="314"/>
                </a:lnTo>
                <a:lnTo>
                  <a:pt x="2" y="291"/>
                </a:lnTo>
                <a:lnTo>
                  <a:pt x="10" y="265"/>
                </a:lnTo>
                <a:lnTo>
                  <a:pt x="21" y="237"/>
                </a:lnTo>
                <a:lnTo>
                  <a:pt x="35" y="208"/>
                </a:lnTo>
                <a:lnTo>
                  <a:pt x="53" y="178"/>
                </a:lnTo>
                <a:lnTo>
                  <a:pt x="70" y="151"/>
                </a:lnTo>
                <a:lnTo>
                  <a:pt x="88" y="124"/>
                </a:lnTo>
                <a:lnTo>
                  <a:pt x="93" y="118"/>
                </a:lnTo>
                <a:lnTo>
                  <a:pt x="99" y="110"/>
                </a:lnTo>
                <a:lnTo>
                  <a:pt x="103" y="101"/>
                </a:lnTo>
                <a:lnTo>
                  <a:pt x="104" y="90"/>
                </a:lnTo>
                <a:lnTo>
                  <a:pt x="100" y="77"/>
                </a:lnTo>
                <a:lnTo>
                  <a:pt x="80" y="29"/>
                </a:lnTo>
                <a:lnTo>
                  <a:pt x="113" y="18"/>
                </a:lnTo>
                <a:lnTo>
                  <a:pt x="10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5498950" y="2284325"/>
            <a:ext cx="11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000">
                <a:solidFill>
                  <a:srgbClr val="004D6E"/>
                </a:solidFill>
              </a:rPr>
              <a:t>App/UI/UX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3221220" y="3543450"/>
            <a:ext cx="2815200" cy="12003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4572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79400" lvl="0" marL="4572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GB" sz="800">
                <a:solidFill>
                  <a:schemeClr val="dk1"/>
                </a:solidFill>
              </a:rPr>
              <a:t>LLM as a Judge</a:t>
            </a:r>
            <a:r>
              <a:rPr lang="en-GB" sz="800">
                <a:solidFill>
                  <a:schemeClr val="dk1"/>
                </a:solidFill>
              </a:rPr>
              <a:t>: Topic_relevance, difficulty_accuracy </a:t>
            </a:r>
            <a:endParaRPr sz="800">
              <a:solidFill>
                <a:schemeClr val="dk1"/>
              </a:solidFill>
            </a:endParaRPr>
          </a:p>
          <a:p>
            <a:pPr indent="-279400" lvl="0" marL="4572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GB" sz="800">
                <a:solidFill>
                  <a:schemeClr val="dk1"/>
                </a:solidFill>
              </a:rPr>
              <a:t>LLM observation</a:t>
            </a:r>
            <a:r>
              <a:rPr lang="en-GB" sz="800">
                <a:solidFill>
                  <a:schemeClr val="dk1"/>
                </a:solidFill>
              </a:rPr>
              <a:t>: problem_attempts, code_attempts</a:t>
            </a:r>
            <a:endParaRPr sz="800">
              <a:solidFill>
                <a:schemeClr val="dk1"/>
              </a:solidFill>
            </a:endParaRPr>
          </a:p>
          <a:p>
            <a:pPr indent="0" lvl="0" marL="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grpSp>
        <p:nvGrpSpPr>
          <p:cNvPr id="113" name="Google Shape;113;p14"/>
          <p:cNvGrpSpPr/>
          <p:nvPr/>
        </p:nvGrpSpPr>
        <p:grpSpPr>
          <a:xfrm>
            <a:off x="2801041" y="3668220"/>
            <a:ext cx="248062" cy="285717"/>
            <a:chOff x="5773738" y="5307013"/>
            <a:chExt cx="542925" cy="625475"/>
          </a:xfrm>
        </p:grpSpPr>
        <p:sp>
          <p:nvSpPr>
            <p:cNvPr id="114" name="Google Shape;114;p14"/>
            <p:cNvSpPr/>
            <p:nvPr/>
          </p:nvSpPr>
          <p:spPr>
            <a:xfrm>
              <a:off x="5773738" y="5307013"/>
              <a:ext cx="501650" cy="355600"/>
            </a:xfrm>
            <a:custGeom>
              <a:rect b="b" l="l" r="r" t="t"/>
              <a:pathLst>
                <a:path extrusionOk="0" h="224" w="316">
                  <a:moveTo>
                    <a:pt x="188" y="0"/>
                  </a:moveTo>
                  <a:lnTo>
                    <a:pt x="288" y="0"/>
                  </a:lnTo>
                  <a:lnTo>
                    <a:pt x="316" y="26"/>
                  </a:lnTo>
                  <a:lnTo>
                    <a:pt x="316" y="57"/>
                  </a:lnTo>
                  <a:lnTo>
                    <a:pt x="207" y="57"/>
                  </a:lnTo>
                  <a:lnTo>
                    <a:pt x="200" y="62"/>
                  </a:lnTo>
                  <a:lnTo>
                    <a:pt x="37" y="224"/>
                  </a:lnTo>
                  <a:lnTo>
                    <a:pt x="0" y="18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5815013" y="5430838"/>
              <a:ext cx="501650" cy="501650"/>
            </a:xfrm>
            <a:custGeom>
              <a:rect b="b" l="l" r="r" t="t"/>
              <a:pathLst>
                <a:path extrusionOk="0" h="316" w="316">
                  <a:moveTo>
                    <a:pt x="264" y="26"/>
                  </a:moveTo>
                  <a:lnTo>
                    <a:pt x="253" y="28"/>
                  </a:lnTo>
                  <a:lnTo>
                    <a:pt x="244" y="34"/>
                  </a:lnTo>
                  <a:lnTo>
                    <a:pt x="239" y="43"/>
                  </a:lnTo>
                  <a:lnTo>
                    <a:pt x="236" y="53"/>
                  </a:lnTo>
                  <a:lnTo>
                    <a:pt x="239" y="62"/>
                  </a:lnTo>
                  <a:lnTo>
                    <a:pt x="244" y="72"/>
                  </a:lnTo>
                  <a:lnTo>
                    <a:pt x="253" y="78"/>
                  </a:lnTo>
                  <a:lnTo>
                    <a:pt x="264" y="79"/>
                  </a:lnTo>
                  <a:lnTo>
                    <a:pt x="273" y="78"/>
                  </a:lnTo>
                  <a:lnTo>
                    <a:pt x="282" y="72"/>
                  </a:lnTo>
                  <a:lnTo>
                    <a:pt x="289" y="62"/>
                  </a:lnTo>
                  <a:lnTo>
                    <a:pt x="290" y="53"/>
                  </a:lnTo>
                  <a:lnTo>
                    <a:pt x="289" y="43"/>
                  </a:lnTo>
                  <a:lnTo>
                    <a:pt x="282" y="34"/>
                  </a:lnTo>
                  <a:lnTo>
                    <a:pt x="273" y="28"/>
                  </a:lnTo>
                  <a:lnTo>
                    <a:pt x="264" y="26"/>
                  </a:lnTo>
                  <a:close/>
                  <a:moveTo>
                    <a:pt x="189" y="0"/>
                  </a:moveTo>
                  <a:lnTo>
                    <a:pt x="290" y="0"/>
                  </a:lnTo>
                  <a:lnTo>
                    <a:pt x="316" y="26"/>
                  </a:lnTo>
                  <a:lnTo>
                    <a:pt x="316" y="132"/>
                  </a:lnTo>
                  <a:lnTo>
                    <a:pt x="131" y="316"/>
                  </a:lnTo>
                  <a:lnTo>
                    <a:pt x="0" y="187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116" name="Google Shape;116;p14"/>
          <p:cNvSpPr txBox="1"/>
          <p:nvPr/>
        </p:nvSpPr>
        <p:spPr>
          <a:xfrm>
            <a:off x="5615300" y="3581850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🎯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3383825" y="3661325"/>
            <a:ext cx="223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4D6E"/>
                </a:solidFill>
              </a:rPr>
              <a:t>Performance / ML Metrics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590160" y="908854"/>
            <a:ext cx="96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4D6E"/>
                </a:solidFill>
              </a:rPr>
              <a:t>Problem Statement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456128" y="857250"/>
            <a:ext cx="8231700" cy="3886200"/>
          </a:xfrm>
          <a:prstGeom prst="rect">
            <a:avLst/>
          </a:prstGeom>
          <a:solidFill>
            <a:srgbClr val="E0F2FB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 cap="none" strike="noStrike">
              <a:solidFill>
                <a:schemeClr val="lt1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455525" y="3543300"/>
            <a:ext cx="2765700" cy="12003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Databases -PostgreSQL for metadata and a Vector DB for embeddings.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Embedding Model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Generator Model (LLM)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5396507" y="2209800"/>
            <a:ext cx="1646400" cy="13335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68800" lvl="0" marL="1980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 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6" name="Google Shape;126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Font typeface="Calibri"/>
              <a:buNone/>
            </a:pPr>
            <a:r>
              <a:rPr lang="en-GB" sz="27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ML System Design - Production</a:t>
            </a:r>
            <a:endParaRPr sz="27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455532" y="857250"/>
            <a:ext cx="1646400" cy="26862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0" spcFirstLastPara="1" rIns="0" wrap="square" tIns="180000">
            <a:noAutofit/>
          </a:bodyPr>
          <a:lstStyle/>
          <a:p>
            <a:pPr indent="0" lvl="0" marL="4572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Data source: The evanellis/codeforces_with_only_correct_completions in huggin face dataset will be used.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Data processing: Metadata will be stored in PostgreSQL, and embeddings in Vectorial Database for semantic retrieval.</a:t>
            </a:r>
            <a:r>
              <a:rPr lang="en-GB" sz="800">
                <a:solidFill>
                  <a:schemeClr val="dk1"/>
                </a:solidFill>
              </a:rPr>
              <a:t> 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Orchestrated schedule data scraping for an automated and continuous MLOps pipeline will add data to the dataset.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2101882" y="857250"/>
            <a:ext cx="1646400" cy="13524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l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68800" lvl="0" marL="1980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3749416" y="857250"/>
            <a:ext cx="1646400" cy="26862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4572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RAG (Retrieval Augmented Generation) will be used, combining keyword and semantic (Vectorial) search for problem retrieval.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A LLM will generate new and unique problems based on retrieved examples and specified topic/difficulty.</a:t>
            </a:r>
            <a:r>
              <a:rPr lang="en-GB" sz="800">
                <a:solidFill>
                  <a:schemeClr val="dk1"/>
                </a:solidFill>
              </a:rPr>
              <a:t>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7042117" y="857250"/>
            <a:ext cx="1646400" cy="26862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68800" lvl="0" marL="198000" marR="35999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Online / Real-time Serving</a:t>
            </a:r>
            <a:r>
              <a:rPr lang="en-GB" sz="800">
                <a:solidFill>
                  <a:schemeClr val="dk1"/>
                </a:solidFill>
              </a:rPr>
              <a:t>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2101882" y="2209800"/>
            <a:ext cx="1646400" cy="13335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68800" lvl="0" marL="1980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 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5396510" y="857250"/>
            <a:ext cx="1646400" cy="13524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68800" lvl="0" marL="1980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 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6036450" y="3543300"/>
            <a:ext cx="2653200" cy="1200300"/>
          </a:xfrm>
          <a:prstGeom prst="rect">
            <a:avLst/>
          </a:prstGeom>
          <a:solidFill>
            <a:srgbClr val="CFE2F3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68800" lvl="0" marL="1980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Monitoring includes performance; a separate LLM will verify the main LLM's output.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Traceability and Evaluation database stores requests, retrieved problems, prompts, generated problems metrics.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581891" y="946130"/>
            <a:ext cx="792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4D6E"/>
              </a:solidFill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2228253" y="946125"/>
            <a:ext cx="1057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4D6E"/>
                </a:solidFill>
              </a:rPr>
              <a:t>Methodology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3866729" y="946130"/>
            <a:ext cx="1004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000">
                <a:solidFill>
                  <a:srgbClr val="004D6E"/>
                </a:solidFill>
              </a:rPr>
              <a:t>Model Development</a:t>
            </a:r>
            <a:endParaRPr b="1" sz="1000">
              <a:solidFill>
                <a:srgbClr val="004D6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4D6E"/>
              </a:solidFill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5498071" y="946130"/>
            <a:ext cx="1177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000">
                <a:solidFill>
                  <a:srgbClr val="004D6E"/>
                </a:solidFill>
              </a:rPr>
              <a:t>Solution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7145299" y="946130"/>
            <a:ext cx="937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000">
                <a:solidFill>
                  <a:srgbClr val="004D6E"/>
                </a:solidFill>
              </a:rPr>
              <a:t>Deployment &amp; Serving </a:t>
            </a:r>
            <a:endParaRPr b="1" sz="1000">
              <a:solidFill>
                <a:srgbClr val="004D6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4D6E"/>
              </a:solidFill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2217685" y="2307179"/>
            <a:ext cx="96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4D6E"/>
                </a:solidFill>
              </a:rPr>
              <a:t>Validation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570458" y="3643491"/>
            <a:ext cx="1244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000">
                <a:solidFill>
                  <a:srgbClr val="004D6E"/>
                </a:solidFill>
              </a:rPr>
              <a:t>Infrastructure / Resources</a:t>
            </a:r>
            <a:endParaRPr b="1" sz="1000">
              <a:solidFill>
                <a:srgbClr val="004D6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000">
              <a:solidFill>
                <a:srgbClr val="004D6E"/>
              </a:solidFill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6168075" y="3643500"/>
            <a:ext cx="2048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4D6E"/>
                </a:solidFill>
              </a:rPr>
              <a:t>Testing &amp; Monitoring</a:t>
            </a:r>
            <a:endParaRPr b="1" sz="1000">
              <a:solidFill>
                <a:srgbClr val="004D6E"/>
              </a:solidFill>
            </a:endParaRPr>
          </a:p>
        </p:txBody>
      </p:sp>
      <p:grpSp>
        <p:nvGrpSpPr>
          <p:cNvPr id="142" name="Google Shape;142;p15"/>
          <p:cNvGrpSpPr/>
          <p:nvPr/>
        </p:nvGrpSpPr>
        <p:grpSpPr>
          <a:xfrm>
            <a:off x="1713332" y="1028700"/>
            <a:ext cx="231380" cy="245108"/>
            <a:chOff x="5884863" y="0"/>
            <a:chExt cx="506413" cy="536576"/>
          </a:xfrm>
        </p:grpSpPr>
        <p:sp>
          <p:nvSpPr>
            <p:cNvPr id="143" name="Google Shape;143;p15"/>
            <p:cNvSpPr/>
            <p:nvPr/>
          </p:nvSpPr>
          <p:spPr>
            <a:xfrm>
              <a:off x="6057901" y="0"/>
              <a:ext cx="333375" cy="371475"/>
            </a:xfrm>
            <a:custGeom>
              <a:rect b="b" l="l" r="r" t="t"/>
              <a:pathLst>
                <a:path extrusionOk="0" h="234" w="210">
                  <a:moveTo>
                    <a:pt x="123" y="0"/>
                  </a:moveTo>
                  <a:lnTo>
                    <a:pt x="144" y="3"/>
                  </a:lnTo>
                  <a:lnTo>
                    <a:pt x="165" y="12"/>
                  </a:lnTo>
                  <a:lnTo>
                    <a:pt x="182" y="25"/>
                  </a:lnTo>
                  <a:lnTo>
                    <a:pt x="185" y="28"/>
                  </a:lnTo>
                  <a:lnTo>
                    <a:pt x="199" y="46"/>
                  </a:lnTo>
                  <a:lnTo>
                    <a:pt x="207" y="67"/>
                  </a:lnTo>
                  <a:lnTo>
                    <a:pt x="210" y="88"/>
                  </a:lnTo>
                  <a:lnTo>
                    <a:pt x="208" y="105"/>
                  </a:lnTo>
                  <a:lnTo>
                    <a:pt x="203" y="121"/>
                  </a:lnTo>
                  <a:lnTo>
                    <a:pt x="195" y="135"/>
                  </a:lnTo>
                  <a:lnTo>
                    <a:pt x="185" y="148"/>
                  </a:lnTo>
                  <a:lnTo>
                    <a:pt x="124" y="210"/>
                  </a:lnTo>
                  <a:lnTo>
                    <a:pt x="105" y="224"/>
                  </a:lnTo>
                  <a:lnTo>
                    <a:pt x="86" y="232"/>
                  </a:lnTo>
                  <a:lnTo>
                    <a:pt x="63" y="234"/>
                  </a:lnTo>
                  <a:lnTo>
                    <a:pt x="42" y="232"/>
                  </a:lnTo>
                  <a:lnTo>
                    <a:pt x="21" y="223"/>
                  </a:lnTo>
                  <a:lnTo>
                    <a:pt x="3" y="210"/>
                  </a:lnTo>
                  <a:lnTo>
                    <a:pt x="0" y="207"/>
                  </a:lnTo>
                  <a:lnTo>
                    <a:pt x="38" y="170"/>
                  </a:lnTo>
                  <a:lnTo>
                    <a:pt x="41" y="173"/>
                  </a:lnTo>
                  <a:lnTo>
                    <a:pt x="51" y="179"/>
                  </a:lnTo>
                  <a:lnTo>
                    <a:pt x="63" y="182"/>
                  </a:lnTo>
                  <a:lnTo>
                    <a:pt x="76" y="179"/>
                  </a:lnTo>
                  <a:lnTo>
                    <a:pt x="87" y="173"/>
                  </a:lnTo>
                  <a:lnTo>
                    <a:pt x="148" y="111"/>
                  </a:lnTo>
                  <a:lnTo>
                    <a:pt x="154" y="101"/>
                  </a:lnTo>
                  <a:lnTo>
                    <a:pt x="157" y="88"/>
                  </a:lnTo>
                  <a:lnTo>
                    <a:pt x="154" y="76"/>
                  </a:lnTo>
                  <a:lnTo>
                    <a:pt x="148" y="66"/>
                  </a:lnTo>
                  <a:lnTo>
                    <a:pt x="145" y="63"/>
                  </a:lnTo>
                  <a:lnTo>
                    <a:pt x="134" y="56"/>
                  </a:lnTo>
                  <a:lnTo>
                    <a:pt x="123" y="54"/>
                  </a:lnTo>
                  <a:lnTo>
                    <a:pt x="109" y="56"/>
                  </a:lnTo>
                  <a:lnTo>
                    <a:pt x="99" y="63"/>
                  </a:lnTo>
                  <a:lnTo>
                    <a:pt x="74" y="88"/>
                  </a:lnTo>
                  <a:lnTo>
                    <a:pt x="65" y="93"/>
                  </a:lnTo>
                  <a:lnTo>
                    <a:pt x="55" y="96"/>
                  </a:lnTo>
                  <a:lnTo>
                    <a:pt x="46" y="93"/>
                  </a:lnTo>
                  <a:lnTo>
                    <a:pt x="37" y="88"/>
                  </a:lnTo>
                  <a:lnTo>
                    <a:pt x="32" y="79"/>
                  </a:lnTo>
                  <a:lnTo>
                    <a:pt x="29" y="69"/>
                  </a:lnTo>
                  <a:lnTo>
                    <a:pt x="32" y="59"/>
                  </a:lnTo>
                  <a:lnTo>
                    <a:pt x="37" y="51"/>
                  </a:lnTo>
                  <a:lnTo>
                    <a:pt x="62" y="25"/>
                  </a:lnTo>
                  <a:lnTo>
                    <a:pt x="79" y="12"/>
                  </a:lnTo>
                  <a:lnTo>
                    <a:pt x="100" y="3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5884863" y="166688"/>
              <a:ext cx="331788" cy="369888"/>
            </a:xfrm>
            <a:custGeom>
              <a:rect b="b" l="l" r="r" t="t"/>
              <a:pathLst>
                <a:path extrusionOk="0" h="233" w="209">
                  <a:moveTo>
                    <a:pt x="146" y="0"/>
                  </a:moveTo>
                  <a:lnTo>
                    <a:pt x="171" y="4"/>
                  </a:lnTo>
                  <a:lnTo>
                    <a:pt x="195" y="14"/>
                  </a:lnTo>
                  <a:lnTo>
                    <a:pt x="200" y="17"/>
                  </a:lnTo>
                  <a:lnTo>
                    <a:pt x="201" y="19"/>
                  </a:lnTo>
                  <a:lnTo>
                    <a:pt x="209" y="27"/>
                  </a:lnTo>
                  <a:lnTo>
                    <a:pt x="172" y="64"/>
                  </a:lnTo>
                  <a:lnTo>
                    <a:pt x="170" y="61"/>
                  </a:lnTo>
                  <a:lnTo>
                    <a:pt x="159" y="55"/>
                  </a:lnTo>
                  <a:lnTo>
                    <a:pt x="146" y="52"/>
                  </a:lnTo>
                  <a:lnTo>
                    <a:pt x="134" y="55"/>
                  </a:lnTo>
                  <a:lnTo>
                    <a:pt x="123" y="61"/>
                  </a:lnTo>
                  <a:lnTo>
                    <a:pt x="61" y="123"/>
                  </a:lnTo>
                  <a:lnTo>
                    <a:pt x="55" y="133"/>
                  </a:lnTo>
                  <a:lnTo>
                    <a:pt x="52" y="145"/>
                  </a:lnTo>
                  <a:lnTo>
                    <a:pt x="55" y="158"/>
                  </a:lnTo>
                  <a:lnTo>
                    <a:pt x="61" y="169"/>
                  </a:lnTo>
                  <a:lnTo>
                    <a:pt x="64" y="171"/>
                  </a:lnTo>
                  <a:lnTo>
                    <a:pt x="75" y="178"/>
                  </a:lnTo>
                  <a:lnTo>
                    <a:pt x="88" y="181"/>
                  </a:lnTo>
                  <a:lnTo>
                    <a:pt x="100" y="178"/>
                  </a:lnTo>
                  <a:lnTo>
                    <a:pt x="110" y="171"/>
                  </a:lnTo>
                  <a:lnTo>
                    <a:pt x="137" y="145"/>
                  </a:lnTo>
                  <a:lnTo>
                    <a:pt x="146" y="139"/>
                  </a:lnTo>
                  <a:lnTo>
                    <a:pt x="155" y="137"/>
                  </a:lnTo>
                  <a:lnTo>
                    <a:pt x="166" y="139"/>
                  </a:lnTo>
                  <a:lnTo>
                    <a:pt x="174" y="145"/>
                  </a:lnTo>
                  <a:lnTo>
                    <a:pt x="180" y="154"/>
                  </a:lnTo>
                  <a:lnTo>
                    <a:pt x="181" y="163"/>
                  </a:lnTo>
                  <a:lnTo>
                    <a:pt x="180" y="173"/>
                  </a:lnTo>
                  <a:lnTo>
                    <a:pt x="174" y="182"/>
                  </a:lnTo>
                  <a:lnTo>
                    <a:pt x="147" y="208"/>
                  </a:lnTo>
                  <a:lnTo>
                    <a:pt x="129" y="222"/>
                  </a:lnTo>
                  <a:lnTo>
                    <a:pt x="109" y="230"/>
                  </a:lnTo>
                  <a:lnTo>
                    <a:pt x="88" y="233"/>
                  </a:lnTo>
                  <a:lnTo>
                    <a:pt x="71" y="232"/>
                  </a:lnTo>
                  <a:lnTo>
                    <a:pt x="55" y="226"/>
                  </a:lnTo>
                  <a:lnTo>
                    <a:pt x="40" y="218"/>
                  </a:lnTo>
                  <a:lnTo>
                    <a:pt x="27" y="208"/>
                  </a:lnTo>
                  <a:lnTo>
                    <a:pt x="25" y="205"/>
                  </a:lnTo>
                  <a:lnTo>
                    <a:pt x="14" y="192"/>
                  </a:lnTo>
                  <a:lnTo>
                    <a:pt x="6" y="178"/>
                  </a:lnTo>
                  <a:lnTo>
                    <a:pt x="1" y="162"/>
                  </a:lnTo>
                  <a:lnTo>
                    <a:pt x="0" y="145"/>
                  </a:lnTo>
                  <a:lnTo>
                    <a:pt x="2" y="124"/>
                  </a:lnTo>
                  <a:lnTo>
                    <a:pt x="10" y="103"/>
                  </a:lnTo>
                  <a:lnTo>
                    <a:pt x="25" y="85"/>
                  </a:lnTo>
                  <a:lnTo>
                    <a:pt x="85" y="25"/>
                  </a:lnTo>
                  <a:lnTo>
                    <a:pt x="104" y="10"/>
                  </a:lnTo>
                  <a:lnTo>
                    <a:pt x="125" y="2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145" name="Google Shape;145;p15"/>
          <p:cNvSpPr/>
          <p:nvPr/>
        </p:nvSpPr>
        <p:spPr>
          <a:xfrm>
            <a:off x="5008211" y="1028700"/>
            <a:ext cx="244474" cy="241510"/>
          </a:xfrm>
          <a:custGeom>
            <a:rect b="b" l="l" r="r" t="t"/>
            <a:pathLst>
              <a:path extrusionOk="0" h="333" w="337">
                <a:moveTo>
                  <a:pt x="178" y="190"/>
                </a:moveTo>
                <a:lnTo>
                  <a:pt x="306" y="190"/>
                </a:lnTo>
                <a:lnTo>
                  <a:pt x="306" y="333"/>
                </a:lnTo>
                <a:lnTo>
                  <a:pt x="178" y="333"/>
                </a:lnTo>
                <a:lnTo>
                  <a:pt x="178" y="190"/>
                </a:lnTo>
                <a:close/>
                <a:moveTo>
                  <a:pt x="31" y="190"/>
                </a:moveTo>
                <a:lnTo>
                  <a:pt x="159" y="190"/>
                </a:lnTo>
                <a:lnTo>
                  <a:pt x="159" y="333"/>
                </a:lnTo>
                <a:lnTo>
                  <a:pt x="31" y="333"/>
                </a:lnTo>
                <a:lnTo>
                  <a:pt x="31" y="190"/>
                </a:lnTo>
                <a:close/>
                <a:moveTo>
                  <a:pt x="239" y="23"/>
                </a:moveTo>
                <a:lnTo>
                  <a:pt x="228" y="25"/>
                </a:lnTo>
                <a:lnTo>
                  <a:pt x="218" y="30"/>
                </a:lnTo>
                <a:lnTo>
                  <a:pt x="198" y="50"/>
                </a:lnTo>
                <a:lnTo>
                  <a:pt x="189" y="67"/>
                </a:lnTo>
                <a:lnTo>
                  <a:pt x="182" y="86"/>
                </a:lnTo>
                <a:lnTo>
                  <a:pt x="210" y="78"/>
                </a:lnTo>
                <a:lnTo>
                  <a:pt x="231" y="71"/>
                </a:lnTo>
                <a:lnTo>
                  <a:pt x="246" y="63"/>
                </a:lnTo>
                <a:lnTo>
                  <a:pt x="255" y="54"/>
                </a:lnTo>
                <a:lnTo>
                  <a:pt x="259" y="47"/>
                </a:lnTo>
                <a:lnTo>
                  <a:pt x="260" y="40"/>
                </a:lnTo>
                <a:lnTo>
                  <a:pt x="260" y="37"/>
                </a:lnTo>
                <a:lnTo>
                  <a:pt x="255" y="29"/>
                </a:lnTo>
                <a:lnTo>
                  <a:pt x="252" y="27"/>
                </a:lnTo>
                <a:lnTo>
                  <a:pt x="248" y="25"/>
                </a:lnTo>
                <a:lnTo>
                  <a:pt x="244" y="23"/>
                </a:lnTo>
                <a:lnTo>
                  <a:pt x="239" y="23"/>
                </a:lnTo>
                <a:close/>
                <a:moveTo>
                  <a:pt x="94" y="23"/>
                </a:moveTo>
                <a:lnTo>
                  <a:pt x="90" y="25"/>
                </a:lnTo>
                <a:lnTo>
                  <a:pt x="82" y="30"/>
                </a:lnTo>
                <a:lnTo>
                  <a:pt x="78" y="34"/>
                </a:lnTo>
                <a:lnTo>
                  <a:pt x="75" y="38"/>
                </a:lnTo>
                <a:lnTo>
                  <a:pt x="74" y="42"/>
                </a:lnTo>
                <a:lnTo>
                  <a:pt x="74" y="48"/>
                </a:lnTo>
                <a:lnTo>
                  <a:pt x="75" y="51"/>
                </a:lnTo>
                <a:lnTo>
                  <a:pt x="81" y="59"/>
                </a:lnTo>
                <a:lnTo>
                  <a:pt x="85" y="63"/>
                </a:lnTo>
                <a:lnTo>
                  <a:pt x="90" y="67"/>
                </a:lnTo>
                <a:lnTo>
                  <a:pt x="104" y="75"/>
                </a:lnTo>
                <a:lnTo>
                  <a:pt x="127" y="80"/>
                </a:lnTo>
                <a:lnTo>
                  <a:pt x="155" y="84"/>
                </a:lnTo>
                <a:lnTo>
                  <a:pt x="147" y="63"/>
                </a:lnTo>
                <a:lnTo>
                  <a:pt x="139" y="50"/>
                </a:lnTo>
                <a:lnTo>
                  <a:pt x="130" y="38"/>
                </a:lnTo>
                <a:lnTo>
                  <a:pt x="119" y="30"/>
                </a:lnTo>
                <a:lnTo>
                  <a:pt x="108" y="25"/>
                </a:lnTo>
                <a:lnTo>
                  <a:pt x="98" y="23"/>
                </a:lnTo>
                <a:lnTo>
                  <a:pt x="94" y="23"/>
                </a:lnTo>
                <a:close/>
                <a:moveTo>
                  <a:pt x="98" y="0"/>
                </a:moveTo>
                <a:lnTo>
                  <a:pt x="116" y="3"/>
                </a:lnTo>
                <a:lnTo>
                  <a:pt x="132" y="10"/>
                </a:lnTo>
                <a:lnTo>
                  <a:pt x="147" y="22"/>
                </a:lnTo>
                <a:lnTo>
                  <a:pt x="157" y="37"/>
                </a:lnTo>
                <a:lnTo>
                  <a:pt x="161" y="40"/>
                </a:lnTo>
                <a:lnTo>
                  <a:pt x="164" y="46"/>
                </a:lnTo>
                <a:lnTo>
                  <a:pt x="166" y="50"/>
                </a:lnTo>
                <a:lnTo>
                  <a:pt x="169" y="55"/>
                </a:lnTo>
                <a:lnTo>
                  <a:pt x="169" y="52"/>
                </a:lnTo>
                <a:lnTo>
                  <a:pt x="185" y="29"/>
                </a:lnTo>
                <a:lnTo>
                  <a:pt x="205" y="10"/>
                </a:lnTo>
                <a:lnTo>
                  <a:pt x="222" y="3"/>
                </a:lnTo>
                <a:lnTo>
                  <a:pt x="239" y="0"/>
                </a:lnTo>
                <a:lnTo>
                  <a:pt x="256" y="3"/>
                </a:lnTo>
                <a:lnTo>
                  <a:pt x="271" y="12"/>
                </a:lnTo>
                <a:lnTo>
                  <a:pt x="280" y="23"/>
                </a:lnTo>
                <a:lnTo>
                  <a:pt x="284" y="40"/>
                </a:lnTo>
                <a:lnTo>
                  <a:pt x="281" y="55"/>
                </a:lnTo>
                <a:lnTo>
                  <a:pt x="273" y="69"/>
                </a:lnTo>
                <a:lnTo>
                  <a:pt x="259" y="82"/>
                </a:lnTo>
                <a:lnTo>
                  <a:pt x="252" y="86"/>
                </a:lnTo>
                <a:lnTo>
                  <a:pt x="244" y="90"/>
                </a:lnTo>
                <a:lnTo>
                  <a:pt x="321" y="90"/>
                </a:lnTo>
                <a:lnTo>
                  <a:pt x="326" y="92"/>
                </a:lnTo>
                <a:lnTo>
                  <a:pt x="334" y="97"/>
                </a:lnTo>
                <a:lnTo>
                  <a:pt x="337" y="107"/>
                </a:lnTo>
                <a:lnTo>
                  <a:pt x="337" y="168"/>
                </a:lnTo>
                <a:lnTo>
                  <a:pt x="178" y="168"/>
                </a:lnTo>
                <a:lnTo>
                  <a:pt x="178" y="90"/>
                </a:lnTo>
                <a:lnTo>
                  <a:pt x="159" y="90"/>
                </a:lnTo>
                <a:lnTo>
                  <a:pt x="159" y="168"/>
                </a:lnTo>
                <a:lnTo>
                  <a:pt x="0" y="168"/>
                </a:lnTo>
                <a:lnTo>
                  <a:pt x="0" y="107"/>
                </a:lnTo>
                <a:lnTo>
                  <a:pt x="2" y="102"/>
                </a:lnTo>
                <a:lnTo>
                  <a:pt x="4" y="97"/>
                </a:lnTo>
                <a:lnTo>
                  <a:pt x="7" y="94"/>
                </a:lnTo>
                <a:lnTo>
                  <a:pt x="12" y="92"/>
                </a:lnTo>
                <a:lnTo>
                  <a:pt x="17" y="90"/>
                </a:lnTo>
                <a:lnTo>
                  <a:pt x="85" y="90"/>
                </a:lnTo>
                <a:lnTo>
                  <a:pt x="69" y="80"/>
                </a:lnTo>
                <a:lnTo>
                  <a:pt x="58" y="68"/>
                </a:lnTo>
                <a:lnTo>
                  <a:pt x="52" y="56"/>
                </a:lnTo>
                <a:lnTo>
                  <a:pt x="50" y="46"/>
                </a:lnTo>
                <a:lnTo>
                  <a:pt x="53" y="33"/>
                </a:lnTo>
                <a:lnTo>
                  <a:pt x="58" y="22"/>
                </a:lnTo>
                <a:lnTo>
                  <a:pt x="66" y="13"/>
                </a:lnTo>
                <a:lnTo>
                  <a:pt x="81" y="4"/>
                </a:lnTo>
                <a:lnTo>
                  <a:pt x="9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6675576" y="2327525"/>
            <a:ext cx="240121" cy="205972"/>
          </a:xfrm>
          <a:custGeom>
            <a:rect b="b" l="l" r="r" t="t"/>
            <a:pathLst>
              <a:path extrusionOk="0" h="284" w="331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grpSp>
        <p:nvGrpSpPr>
          <p:cNvPr id="147" name="Google Shape;147;p15"/>
          <p:cNvGrpSpPr/>
          <p:nvPr/>
        </p:nvGrpSpPr>
        <p:grpSpPr>
          <a:xfrm>
            <a:off x="3275983" y="2368455"/>
            <a:ext cx="345256" cy="252359"/>
            <a:chOff x="5715001" y="3627438"/>
            <a:chExt cx="755650" cy="552450"/>
          </a:xfrm>
        </p:grpSpPr>
        <p:sp>
          <p:nvSpPr>
            <p:cNvPr id="148" name="Google Shape;148;p15"/>
            <p:cNvSpPr/>
            <p:nvPr/>
          </p:nvSpPr>
          <p:spPr>
            <a:xfrm>
              <a:off x="6283326" y="3627438"/>
              <a:ext cx="161925" cy="61913"/>
            </a:xfrm>
            <a:custGeom>
              <a:rect b="b" l="l" r="r" t="t"/>
              <a:pathLst>
                <a:path extrusionOk="0" h="39" w="102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6122988" y="3689350"/>
              <a:ext cx="158750" cy="63500"/>
            </a:xfrm>
            <a:custGeom>
              <a:rect b="b" l="l" r="r" t="t"/>
              <a:pathLst>
                <a:path extrusionOk="0" h="40" w="10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6062663" y="3705225"/>
              <a:ext cx="407988" cy="444500"/>
            </a:xfrm>
            <a:custGeom>
              <a:rect b="b" l="l" r="r" t="t"/>
              <a:pathLst>
                <a:path extrusionOk="0" h="280" w="257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5965826" y="3627438"/>
              <a:ext cx="158750" cy="61913"/>
            </a:xfrm>
            <a:custGeom>
              <a:rect b="b" l="l" r="r" t="t"/>
              <a:pathLst>
                <a:path extrusionOk="0" h="39" w="100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715001" y="3843338"/>
              <a:ext cx="393700" cy="336550"/>
            </a:xfrm>
            <a:custGeom>
              <a:rect b="b" l="l" r="r" t="t"/>
              <a:pathLst>
                <a:path extrusionOk="0" h="212" w="248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153" name="Google Shape;153;p15"/>
          <p:cNvSpPr/>
          <p:nvPr/>
        </p:nvSpPr>
        <p:spPr>
          <a:xfrm>
            <a:off x="6661239" y="1050082"/>
            <a:ext cx="289453" cy="202346"/>
          </a:xfrm>
          <a:custGeom>
            <a:rect b="b" l="l" r="r" t="t"/>
            <a:pathLst>
              <a:path extrusionOk="0" h="279" w="399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grpSp>
        <p:nvGrpSpPr>
          <p:cNvPr id="154" name="Google Shape;154;p15"/>
          <p:cNvGrpSpPr/>
          <p:nvPr/>
        </p:nvGrpSpPr>
        <p:grpSpPr>
          <a:xfrm>
            <a:off x="3383817" y="1030680"/>
            <a:ext cx="225584" cy="226751"/>
            <a:chOff x="2917825" y="3073401"/>
            <a:chExt cx="920750" cy="925513"/>
          </a:xfrm>
        </p:grpSpPr>
        <p:sp>
          <p:nvSpPr>
            <p:cNvPr id="155" name="Google Shape;155;p15"/>
            <p:cNvSpPr/>
            <p:nvPr/>
          </p:nvSpPr>
          <p:spPr>
            <a:xfrm>
              <a:off x="2917825" y="3073401"/>
              <a:ext cx="920750" cy="925513"/>
            </a:xfrm>
            <a:custGeom>
              <a:rect b="b" l="l" r="r" t="t"/>
              <a:pathLst>
                <a:path extrusionOk="0" h="583" w="580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084513" y="3319715"/>
              <a:ext cx="584200" cy="457200"/>
            </a:xfrm>
            <a:custGeom>
              <a:rect b="b" l="l" r="r" t="t"/>
              <a:pathLst>
                <a:path extrusionOk="0" h="288" w="368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</p:grpSp>
      <p:grpSp>
        <p:nvGrpSpPr>
          <p:cNvPr id="157" name="Google Shape;157;p15"/>
          <p:cNvGrpSpPr/>
          <p:nvPr/>
        </p:nvGrpSpPr>
        <p:grpSpPr>
          <a:xfrm>
            <a:off x="8216102" y="1061622"/>
            <a:ext cx="317877" cy="176149"/>
            <a:chOff x="5961063" y="2919413"/>
            <a:chExt cx="1744662" cy="966788"/>
          </a:xfrm>
        </p:grpSpPr>
        <p:sp>
          <p:nvSpPr>
            <p:cNvPr id="158" name="Google Shape;158;p15"/>
            <p:cNvSpPr/>
            <p:nvPr/>
          </p:nvSpPr>
          <p:spPr>
            <a:xfrm>
              <a:off x="6635750" y="2971801"/>
              <a:ext cx="401638" cy="454025"/>
            </a:xfrm>
            <a:custGeom>
              <a:rect b="b" l="l" r="r" t="t"/>
              <a:pathLst>
                <a:path extrusionOk="0" h="286" w="253">
                  <a:moveTo>
                    <a:pt x="127" y="0"/>
                  </a:moveTo>
                  <a:lnTo>
                    <a:pt x="156" y="3"/>
                  </a:lnTo>
                  <a:lnTo>
                    <a:pt x="182" y="11"/>
                  </a:lnTo>
                  <a:lnTo>
                    <a:pt x="202" y="22"/>
                  </a:lnTo>
                  <a:lnTo>
                    <a:pt x="218" y="35"/>
                  </a:lnTo>
                  <a:lnTo>
                    <a:pt x="231" y="52"/>
                  </a:lnTo>
                  <a:lnTo>
                    <a:pt x="241" y="72"/>
                  </a:lnTo>
                  <a:lnTo>
                    <a:pt x="248" y="94"/>
                  </a:lnTo>
                  <a:lnTo>
                    <a:pt x="252" y="118"/>
                  </a:lnTo>
                  <a:lnTo>
                    <a:pt x="253" y="144"/>
                  </a:lnTo>
                  <a:lnTo>
                    <a:pt x="250" y="176"/>
                  </a:lnTo>
                  <a:lnTo>
                    <a:pt x="240" y="207"/>
                  </a:lnTo>
                  <a:lnTo>
                    <a:pt x="225" y="233"/>
                  </a:lnTo>
                  <a:lnTo>
                    <a:pt x="206" y="255"/>
                  </a:lnTo>
                  <a:lnTo>
                    <a:pt x="183" y="272"/>
                  </a:lnTo>
                  <a:lnTo>
                    <a:pt x="156" y="283"/>
                  </a:lnTo>
                  <a:lnTo>
                    <a:pt x="127" y="286"/>
                  </a:lnTo>
                  <a:lnTo>
                    <a:pt x="98" y="283"/>
                  </a:lnTo>
                  <a:lnTo>
                    <a:pt x="71" y="272"/>
                  </a:lnTo>
                  <a:lnTo>
                    <a:pt x="47" y="255"/>
                  </a:lnTo>
                  <a:lnTo>
                    <a:pt x="28" y="233"/>
                  </a:lnTo>
                  <a:lnTo>
                    <a:pt x="13" y="207"/>
                  </a:lnTo>
                  <a:lnTo>
                    <a:pt x="3" y="176"/>
                  </a:lnTo>
                  <a:lnTo>
                    <a:pt x="0" y="144"/>
                  </a:lnTo>
                  <a:lnTo>
                    <a:pt x="1" y="118"/>
                  </a:lnTo>
                  <a:lnTo>
                    <a:pt x="6" y="94"/>
                  </a:lnTo>
                  <a:lnTo>
                    <a:pt x="13" y="70"/>
                  </a:lnTo>
                  <a:lnTo>
                    <a:pt x="23" y="50"/>
                  </a:lnTo>
                  <a:lnTo>
                    <a:pt x="37" y="33"/>
                  </a:lnTo>
                  <a:lnTo>
                    <a:pt x="54" y="18"/>
                  </a:lnTo>
                  <a:lnTo>
                    <a:pt x="75" y="7"/>
                  </a:lnTo>
                  <a:lnTo>
                    <a:pt x="99" y="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7161213" y="2919413"/>
              <a:ext cx="334963" cy="379413"/>
            </a:xfrm>
            <a:custGeom>
              <a:rect b="b" l="l" r="r" t="t"/>
              <a:pathLst>
                <a:path extrusionOk="0" h="239" w="211">
                  <a:moveTo>
                    <a:pt x="105" y="0"/>
                  </a:moveTo>
                  <a:lnTo>
                    <a:pt x="132" y="3"/>
                  </a:lnTo>
                  <a:lnTo>
                    <a:pt x="155" y="11"/>
                  </a:lnTo>
                  <a:lnTo>
                    <a:pt x="173" y="22"/>
                  </a:lnTo>
                  <a:lnTo>
                    <a:pt x="188" y="36"/>
                  </a:lnTo>
                  <a:lnTo>
                    <a:pt x="199" y="53"/>
                  </a:lnTo>
                  <a:lnTo>
                    <a:pt x="206" y="73"/>
                  </a:lnTo>
                  <a:lnTo>
                    <a:pt x="210" y="95"/>
                  </a:lnTo>
                  <a:lnTo>
                    <a:pt x="211" y="119"/>
                  </a:lnTo>
                  <a:lnTo>
                    <a:pt x="208" y="146"/>
                  </a:lnTo>
                  <a:lnTo>
                    <a:pt x="200" y="172"/>
                  </a:lnTo>
                  <a:lnTo>
                    <a:pt x="188" y="194"/>
                  </a:lnTo>
                  <a:lnTo>
                    <a:pt x="171" y="212"/>
                  </a:lnTo>
                  <a:lnTo>
                    <a:pt x="151" y="227"/>
                  </a:lnTo>
                  <a:lnTo>
                    <a:pt x="130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4" y="34"/>
                  </a:lnTo>
                  <a:lnTo>
                    <a:pt x="39" y="19"/>
                  </a:lnTo>
                  <a:lnTo>
                    <a:pt x="57" y="8"/>
                  </a:lnTo>
                  <a:lnTo>
                    <a:pt x="79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6173788" y="2919413"/>
              <a:ext cx="336550" cy="379413"/>
            </a:xfrm>
            <a:custGeom>
              <a:rect b="b" l="l" r="r" t="t"/>
              <a:pathLst>
                <a:path extrusionOk="0" h="239" w="212">
                  <a:moveTo>
                    <a:pt x="105" y="0"/>
                  </a:moveTo>
                  <a:lnTo>
                    <a:pt x="133" y="3"/>
                  </a:lnTo>
                  <a:lnTo>
                    <a:pt x="156" y="11"/>
                  </a:lnTo>
                  <a:lnTo>
                    <a:pt x="174" y="22"/>
                  </a:lnTo>
                  <a:lnTo>
                    <a:pt x="189" y="36"/>
                  </a:lnTo>
                  <a:lnTo>
                    <a:pt x="200" y="53"/>
                  </a:lnTo>
                  <a:lnTo>
                    <a:pt x="207" y="73"/>
                  </a:lnTo>
                  <a:lnTo>
                    <a:pt x="211" y="95"/>
                  </a:lnTo>
                  <a:lnTo>
                    <a:pt x="212" y="119"/>
                  </a:lnTo>
                  <a:lnTo>
                    <a:pt x="210" y="146"/>
                  </a:lnTo>
                  <a:lnTo>
                    <a:pt x="201" y="172"/>
                  </a:lnTo>
                  <a:lnTo>
                    <a:pt x="189" y="194"/>
                  </a:lnTo>
                  <a:lnTo>
                    <a:pt x="172" y="212"/>
                  </a:lnTo>
                  <a:lnTo>
                    <a:pt x="153" y="227"/>
                  </a:lnTo>
                  <a:lnTo>
                    <a:pt x="129" y="235"/>
                  </a:lnTo>
                  <a:lnTo>
                    <a:pt x="105" y="239"/>
                  </a:lnTo>
                  <a:lnTo>
                    <a:pt x="81" y="235"/>
                  </a:lnTo>
                  <a:lnTo>
                    <a:pt x="59" y="227"/>
                  </a:lnTo>
                  <a:lnTo>
                    <a:pt x="40" y="212"/>
                  </a:lnTo>
                  <a:lnTo>
                    <a:pt x="23" y="194"/>
                  </a:lnTo>
                  <a:lnTo>
                    <a:pt x="11" y="172"/>
                  </a:lnTo>
                  <a:lnTo>
                    <a:pt x="2" y="146"/>
                  </a:lnTo>
                  <a:lnTo>
                    <a:pt x="0" y="119"/>
                  </a:lnTo>
                  <a:lnTo>
                    <a:pt x="1" y="95"/>
                  </a:lnTo>
                  <a:lnTo>
                    <a:pt x="6" y="73"/>
                  </a:lnTo>
                  <a:lnTo>
                    <a:pt x="13" y="52"/>
                  </a:lnTo>
                  <a:lnTo>
                    <a:pt x="25" y="34"/>
                  </a:lnTo>
                  <a:lnTo>
                    <a:pt x="40" y="19"/>
                  </a:lnTo>
                  <a:lnTo>
                    <a:pt x="58" y="8"/>
                  </a:lnTo>
                  <a:lnTo>
                    <a:pt x="80" y="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5961063" y="3308351"/>
              <a:ext cx="674688" cy="355600"/>
            </a:xfrm>
            <a:custGeom>
              <a:rect b="b" l="l" r="r" t="t"/>
              <a:pathLst>
                <a:path extrusionOk="0" h="224" w="425">
                  <a:moveTo>
                    <a:pt x="319" y="0"/>
                  </a:moveTo>
                  <a:lnTo>
                    <a:pt x="348" y="7"/>
                  </a:lnTo>
                  <a:lnTo>
                    <a:pt x="373" y="17"/>
                  </a:lnTo>
                  <a:lnTo>
                    <a:pt x="391" y="27"/>
                  </a:lnTo>
                  <a:lnTo>
                    <a:pt x="404" y="36"/>
                  </a:lnTo>
                  <a:lnTo>
                    <a:pt x="414" y="45"/>
                  </a:lnTo>
                  <a:lnTo>
                    <a:pt x="420" y="52"/>
                  </a:lnTo>
                  <a:lnTo>
                    <a:pt x="424" y="58"/>
                  </a:lnTo>
                  <a:lnTo>
                    <a:pt x="425" y="60"/>
                  </a:lnTo>
                  <a:lnTo>
                    <a:pt x="393" y="68"/>
                  </a:lnTo>
                  <a:lnTo>
                    <a:pt x="364" y="80"/>
                  </a:lnTo>
                  <a:lnTo>
                    <a:pt x="340" y="96"/>
                  </a:lnTo>
                  <a:lnTo>
                    <a:pt x="318" y="113"/>
                  </a:lnTo>
                  <a:lnTo>
                    <a:pt x="300" y="133"/>
                  </a:lnTo>
                  <a:lnTo>
                    <a:pt x="285" y="151"/>
                  </a:lnTo>
                  <a:lnTo>
                    <a:pt x="273" y="171"/>
                  </a:lnTo>
                  <a:lnTo>
                    <a:pt x="263" y="188"/>
                  </a:lnTo>
                  <a:lnTo>
                    <a:pt x="256" y="202"/>
                  </a:lnTo>
                  <a:lnTo>
                    <a:pt x="251" y="213"/>
                  </a:lnTo>
                  <a:lnTo>
                    <a:pt x="249" y="222"/>
                  </a:lnTo>
                  <a:lnTo>
                    <a:pt x="248" y="224"/>
                  </a:lnTo>
                  <a:lnTo>
                    <a:pt x="158" y="224"/>
                  </a:lnTo>
                  <a:lnTo>
                    <a:pt x="123" y="222"/>
                  </a:lnTo>
                  <a:lnTo>
                    <a:pt x="92" y="218"/>
                  </a:lnTo>
                  <a:lnTo>
                    <a:pt x="67" y="214"/>
                  </a:lnTo>
                  <a:lnTo>
                    <a:pt x="48" y="211"/>
                  </a:lnTo>
                  <a:lnTo>
                    <a:pt x="31" y="207"/>
                  </a:lnTo>
                  <a:lnTo>
                    <a:pt x="19" y="202"/>
                  </a:lnTo>
                  <a:lnTo>
                    <a:pt x="10" y="199"/>
                  </a:lnTo>
                  <a:lnTo>
                    <a:pt x="4" y="196"/>
                  </a:lnTo>
                  <a:lnTo>
                    <a:pt x="2" y="195"/>
                  </a:lnTo>
                  <a:lnTo>
                    <a:pt x="0" y="194"/>
                  </a:lnTo>
                  <a:lnTo>
                    <a:pt x="4" y="160"/>
                  </a:lnTo>
                  <a:lnTo>
                    <a:pt x="11" y="129"/>
                  </a:lnTo>
                  <a:lnTo>
                    <a:pt x="22" y="103"/>
                  </a:lnTo>
                  <a:lnTo>
                    <a:pt x="35" y="80"/>
                  </a:lnTo>
                  <a:lnTo>
                    <a:pt x="51" y="62"/>
                  </a:lnTo>
                  <a:lnTo>
                    <a:pt x="67" y="46"/>
                  </a:lnTo>
                  <a:lnTo>
                    <a:pt x="83" y="34"/>
                  </a:lnTo>
                  <a:lnTo>
                    <a:pt x="101" y="24"/>
                  </a:lnTo>
                  <a:lnTo>
                    <a:pt x="116" y="17"/>
                  </a:lnTo>
                  <a:lnTo>
                    <a:pt x="129" y="12"/>
                  </a:lnTo>
                  <a:lnTo>
                    <a:pt x="139" y="8"/>
                  </a:lnTo>
                  <a:lnTo>
                    <a:pt x="146" y="6"/>
                  </a:lnTo>
                  <a:lnTo>
                    <a:pt x="148" y="6"/>
                  </a:lnTo>
                  <a:lnTo>
                    <a:pt x="176" y="22"/>
                  </a:lnTo>
                  <a:lnTo>
                    <a:pt x="202" y="32"/>
                  </a:lnTo>
                  <a:lnTo>
                    <a:pt x="225" y="35"/>
                  </a:lnTo>
                  <a:lnTo>
                    <a:pt x="245" y="35"/>
                  </a:lnTo>
                  <a:lnTo>
                    <a:pt x="265" y="32"/>
                  </a:lnTo>
                  <a:lnTo>
                    <a:pt x="280" y="27"/>
                  </a:lnTo>
                  <a:lnTo>
                    <a:pt x="294" y="19"/>
                  </a:lnTo>
                  <a:lnTo>
                    <a:pt x="305" y="12"/>
                  </a:lnTo>
                  <a:lnTo>
                    <a:pt x="313" y="6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6383338" y="3449638"/>
              <a:ext cx="900113" cy="436563"/>
            </a:xfrm>
            <a:custGeom>
              <a:rect b="b" l="l" r="r" t="t"/>
              <a:pathLst>
                <a:path extrusionOk="0" h="275" w="567">
                  <a:moveTo>
                    <a:pt x="377" y="0"/>
                  </a:moveTo>
                  <a:lnTo>
                    <a:pt x="411" y="7"/>
                  </a:lnTo>
                  <a:lnTo>
                    <a:pt x="441" y="19"/>
                  </a:lnTo>
                  <a:lnTo>
                    <a:pt x="467" y="34"/>
                  </a:lnTo>
                  <a:lnTo>
                    <a:pt x="490" y="51"/>
                  </a:lnTo>
                  <a:lnTo>
                    <a:pt x="508" y="71"/>
                  </a:lnTo>
                  <a:lnTo>
                    <a:pt x="523" y="91"/>
                  </a:lnTo>
                  <a:lnTo>
                    <a:pt x="536" y="112"/>
                  </a:lnTo>
                  <a:lnTo>
                    <a:pt x="546" y="134"/>
                  </a:lnTo>
                  <a:lnTo>
                    <a:pt x="553" y="155"/>
                  </a:lnTo>
                  <a:lnTo>
                    <a:pt x="559" y="174"/>
                  </a:lnTo>
                  <a:lnTo>
                    <a:pt x="563" y="191"/>
                  </a:lnTo>
                  <a:lnTo>
                    <a:pt x="565" y="206"/>
                  </a:lnTo>
                  <a:lnTo>
                    <a:pt x="566" y="217"/>
                  </a:lnTo>
                  <a:lnTo>
                    <a:pt x="567" y="224"/>
                  </a:lnTo>
                  <a:lnTo>
                    <a:pt x="567" y="227"/>
                  </a:lnTo>
                  <a:lnTo>
                    <a:pt x="502" y="246"/>
                  </a:lnTo>
                  <a:lnTo>
                    <a:pt x="439" y="260"/>
                  </a:lnTo>
                  <a:lnTo>
                    <a:pt x="380" y="269"/>
                  </a:lnTo>
                  <a:lnTo>
                    <a:pt x="324" y="274"/>
                  </a:lnTo>
                  <a:lnTo>
                    <a:pt x="272" y="275"/>
                  </a:lnTo>
                  <a:lnTo>
                    <a:pt x="223" y="274"/>
                  </a:lnTo>
                  <a:lnTo>
                    <a:pt x="178" y="269"/>
                  </a:lnTo>
                  <a:lnTo>
                    <a:pt x="138" y="264"/>
                  </a:lnTo>
                  <a:lnTo>
                    <a:pt x="103" y="257"/>
                  </a:lnTo>
                  <a:lnTo>
                    <a:pt x="73" y="250"/>
                  </a:lnTo>
                  <a:lnTo>
                    <a:pt x="47" y="242"/>
                  </a:lnTo>
                  <a:lnTo>
                    <a:pt x="27" y="235"/>
                  </a:lnTo>
                  <a:lnTo>
                    <a:pt x="12" y="229"/>
                  </a:lnTo>
                  <a:lnTo>
                    <a:pt x="4" y="225"/>
                  </a:lnTo>
                  <a:lnTo>
                    <a:pt x="0" y="224"/>
                  </a:lnTo>
                  <a:lnTo>
                    <a:pt x="2" y="188"/>
                  </a:lnTo>
                  <a:lnTo>
                    <a:pt x="8" y="155"/>
                  </a:lnTo>
                  <a:lnTo>
                    <a:pt x="19" y="127"/>
                  </a:lnTo>
                  <a:lnTo>
                    <a:pt x="31" y="101"/>
                  </a:lnTo>
                  <a:lnTo>
                    <a:pt x="47" y="80"/>
                  </a:lnTo>
                  <a:lnTo>
                    <a:pt x="63" y="62"/>
                  </a:lnTo>
                  <a:lnTo>
                    <a:pt x="81" y="46"/>
                  </a:lnTo>
                  <a:lnTo>
                    <a:pt x="98" y="34"/>
                  </a:lnTo>
                  <a:lnTo>
                    <a:pt x="116" y="24"/>
                  </a:lnTo>
                  <a:lnTo>
                    <a:pt x="132" y="17"/>
                  </a:lnTo>
                  <a:lnTo>
                    <a:pt x="147" y="11"/>
                  </a:lnTo>
                  <a:lnTo>
                    <a:pt x="160" y="7"/>
                  </a:lnTo>
                  <a:lnTo>
                    <a:pt x="170" y="4"/>
                  </a:lnTo>
                  <a:lnTo>
                    <a:pt x="176" y="2"/>
                  </a:lnTo>
                  <a:lnTo>
                    <a:pt x="178" y="2"/>
                  </a:lnTo>
                  <a:lnTo>
                    <a:pt x="207" y="21"/>
                  </a:lnTo>
                  <a:lnTo>
                    <a:pt x="236" y="32"/>
                  </a:lnTo>
                  <a:lnTo>
                    <a:pt x="262" y="36"/>
                  </a:lnTo>
                  <a:lnTo>
                    <a:pt x="286" y="38"/>
                  </a:lnTo>
                  <a:lnTo>
                    <a:pt x="309" y="34"/>
                  </a:lnTo>
                  <a:lnTo>
                    <a:pt x="329" y="28"/>
                  </a:lnTo>
                  <a:lnTo>
                    <a:pt x="346" y="21"/>
                  </a:lnTo>
                  <a:lnTo>
                    <a:pt x="359" y="13"/>
                  </a:lnTo>
                  <a:lnTo>
                    <a:pt x="369" y="7"/>
                  </a:lnTo>
                  <a:lnTo>
                    <a:pt x="375" y="2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7038975" y="3311526"/>
              <a:ext cx="666750" cy="354013"/>
            </a:xfrm>
            <a:custGeom>
              <a:rect b="b" l="l" r="r" t="t"/>
              <a:pathLst>
                <a:path extrusionOk="0" h="223" w="420">
                  <a:moveTo>
                    <a:pt x="91" y="0"/>
                  </a:moveTo>
                  <a:lnTo>
                    <a:pt x="117" y="17"/>
                  </a:lnTo>
                  <a:lnTo>
                    <a:pt x="142" y="27"/>
                  </a:lnTo>
                  <a:lnTo>
                    <a:pt x="165" y="32"/>
                  </a:lnTo>
                  <a:lnTo>
                    <a:pt x="188" y="33"/>
                  </a:lnTo>
                  <a:lnTo>
                    <a:pt x="208" y="31"/>
                  </a:lnTo>
                  <a:lnTo>
                    <a:pt x="226" y="26"/>
                  </a:lnTo>
                  <a:lnTo>
                    <a:pt x="253" y="12"/>
                  </a:lnTo>
                  <a:lnTo>
                    <a:pt x="262" y="6"/>
                  </a:lnTo>
                  <a:lnTo>
                    <a:pt x="267" y="2"/>
                  </a:lnTo>
                  <a:lnTo>
                    <a:pt x="270" y="0"/>
                  </a:lnTo>
                  <a:lnTo>
                    <a:pt x="301" y="10"/>
                  </a:lnTo>
                  <a:lnTo>
                    <a:pt x="329" y="23"/>
                  </a:lnTo>
                  <a:lnTo>
                    <a:pt x="351" y="38"/>
                  </a:lnTo>
                  <a:lnTo>
                    <a:pt x="370" y="55"/>
                  </a:lnTo>
                  <a:lnTo>
                    <a:pt x="385" y="72"/>
                  </a:lnTo>
                  <a:lnTo>
                    <a:pt x="397" y="92"/>
                  </a:lnTo>
                  <a:lnTo>
                    <a:pt x="406" y="110"/>
                  </a:lnTo>
                  <a:lnTo>
                    <a:pt x="412" y="127"/>
                  </a:lnTo>
                  <a:lnTo>
                    <a:pt x="416" y="144"/>
                  </a:lnTo>
                  <a:lnTo>
                    <a:pt x="419" y="159"/>
                  </a:lnTo>
                  <a:lnTo>
                    <a:pt x="420" y="171"/>
                  </a:lnTo>
                  <a:lnTo>
                    <a:pt x="420" y="189"/>
                  </a:lnTo>
                  <a:lnTo>
                    <a:pt x="393" y="200"/>
                  </a:lnTo>
                  <a:lnTo>
                    <a:pt x="365" y="209"/>
                  </a:lnTo>
                  <a:lnTo>
                    <a:pt x="335" y="215"/>
                  </a:lnTo>
                  <a:lnTo>
                    <a:pt x="305" y="220"/>
                  </a:lnTo>
                  <a:lnTo>
                    <a:pt x="276" y="222"/>
                  </a:lnTo>
                  <a:lnTo>
                    <a:pt x="248" y="223"/>
                  </a:lnTo>
                  <a:lnTo>
                    <a:pt x="224" y="223"/>
                  </a:lnTo>
                  <a:lnTo>
                    <a:pt x="202" y="222"/>
                  </a:lnTo>
                  <a:lnTo>
                    <a:pt x="186" y="222"/>
                  </a:lnTo>
                  <a:lnTo>
                    <a:pt x="175" y="221"/>
                  </a:lnTo>
                  <a:lnTo>
                    <a:pt x="171" y="221"/>
                  </a:lnTo>
                  <a:lnTo>
                    <a:pt x="156" y="184"/>
                  </a:lnTo>
                  <a:lnTo>
                    <a:pt x="137" y="154"/>
                  </a:lnTo>
                  <a:lnTo>
                    <a:pt x="117" y="128"/>
                  </a:lnTo>
                  <a:lnTo>
                    <a:pt x="96" y="108"/>
                  </a:lnTo>
                  <a:lnTo>
                    <a:pt x="76" y="91"/>
                  </a:lnTo>
                  <a:lnTo>
                    <a:pt x="56" y="78"/>
                  </a:lnTo>
                  <a:lnTo>
                    <a:pt x="38" y="70"/>
                  </a:lnTo>
                  <a:lnTo>
                    <a:pt x="23" y="64"/>
                  </a:lnTo>
                  <a:lnTo>
                    <a:pt x="11" y="60"/>
                  </a:lnTo>
                  <a:lnTo>
                    <a:pt x="3" y="58"/>
                  </a:lnTo>
                  <a:lnTo>
                    <a:pt x="0" y="58"/>
                  </a:lnTo>
                  <a:lnTo>
                    <a:pt x="15" y="39"/>
                  </a:lnTo>
                  <a:lnTo>
                    <a:pt x="32" y="26"/>
                  </a:lnTo>
                  <a:lnTo>
                    <a:pt x="49" y="16"/>
                  </a:lnTo>
                  <a:lnTo>
                    <a:pt x="65" y="9"/>
                  </a:lnTo>
                  <a:lnTo>
                    <a:pt x="79" y="4"/>
                  </a:lnTo>
                  <a:lnTo>
                    <a:pt x="88" y="2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164" name="Google Shape;164;p15"/>
          <p:cNvSpPr/>
          <p:nvPr/>
        </p:nvSpPr>
        <p:spPr>
          <a:xfrm>
            <a:off x="8347827" y="3581848"/>
            <a:ext cx="216908" cy="285750"/>
          </a:xfrm>
          <a:custGeom>
            <a:rect b="b" l="l" r="r" t="t"/>
            <a:pathLst>
              <a:path extrusionOk="0" h="394" w="299">
                <a:moveTo>
                  <a:pt x="154" y="266"/>
                </a:moveTo>
                <a:lnTo>
                  <a:pt x="165" y="268"/>
                </a:lnTo>
                <a:lnTo>
                  <a:pt x="169" y="271"/>
                </a:lnTo>
                <a:lnTo>
                  <a:pt x="171" y="272"/>
                </a:lnTo>
                <a:lnTo>
                  <a:pt x="174" y="275"/>
                </a:lnTo>
                <a:lnTo>
                  <a:pt x="175" y="279"/>
                </a:lnTo>
                <a:lnTo>
                  <a:pt x="175" y="288"/>
                </a:lnTo>
                <a:lnTo>
                  <a:pt x="174" y="292"/>
                </a:lnTo>
                <a:lnTo>
                  <a:pt x="173" y="293"/>
                </a:lnTo>
                <a:lnTo>
                  <a:pt x="171" y="296"/>
                </a:lnTo>
                <a:lnTo>
                  <a:pt x="169" y="297"/>
                </a:lnTo>
                <a:lnTo>
                  <a:pt x="166" y="300"/>
                </a:lnTo>
                <a:lnTo>
                  <a:pt x="162" y="301"/>
                </a:lnTo>
                <a:lnTo>
                  <a:pt x="158" y="301"/>
                </a:lnTo>
                <a:lnTo>
                  <a:pt x="158" y="302"/>
                </a:lnTo>
                <a:lnTo>
                  <a:pt x="154" y="302"/>
                </a:lnTo>
                <a:lnTo>
                  <a:pt x="154" y="266"/>
                </a:lnTo>
                <a:close/>
                <a:moveTo>
                  <a:pt x="137" y="203"/>
                </a:moveTo>
                <a:lnTo>
                  <a:pt x="144" y="203"/>
                </a:lnTo>
                <a:lnTo>
                  <a:pt x="144" y="234"/>
                </a:lnTo>
                <a:lnTo>
                  <a:pt x="138" y="233"/>
                </a:lnTo>
                <a:lnTo>
                  <a:pt x="134" y="232"/>
                </a:lnTo>
                <a:lnTo>
                  <a:pt x="129" y="229"/>
                </a:lnTo>
                <a:lnTo>
                  <a:pt x="126" y="227"/>
                </a:lnTo>
                <a:lnTo>
                  <a:pt x="125" y="223"/>
                </a:lnTo>
                <a:lnTo>
                  <a:pt x="125" y="216"/>
                </a:lnTo>
                <a:lnTo>
                  <a:pt x="126" y="213"/>
                </a:lnTo>
                <a:lnTo>
                  <a:pt x="126" y="212"/>
                </a:lnTo>
                <a:lnTo>
                  <a:pt x="128" y="210"/>
                </a:lnTo>
                <a:lnTo>
                  <a:pt x="130" y="207"/>
                </a:lnTo>
                <a:lnTo>
                  <a:pt x="133" y="206"/>
                </a:lnTo>
                <a:lnTo>
                  <a:pt x="137" y="203"/>
                </a:lnTo>
                <a:close/>
                <a:moveTo>
                  <a:pt x="144" y="165"/>
                </a:moveTo>
                <a:lnTo>
                  <a:pt x="144" y="179"/>
                </a:lnTo>
                <a:lnTo>
                  <a:pt x="137" y="181"/>
                </a:lnTo>
                <a:lnTo>
                  <a:pt x="121" y="185"/>
                </a:lnTo>
                <a:lnTo>
                  <a:pt x="116" y="187"/>
                </a:lnTo>
                <a:lnTo>
                  <a:pt x="104" y="199"/>
                </a:lnTo>
                <a:lnTo>
                  <a:pt x="99" y="210"/>
                </a:lnTo>
                <a:lnTo>
                  <a:pt x="97" y="215"/>
                </a:lnTo>
                <a:lnTo>
                  <a:pt x="97" y="228"/>
                </a:lnTo>
                <a:lnTo>
                  <a:pt x="99" y="233"/>
                </a:lnTo>
                <a:lnTo>
                  <a:pt x="101" y="237"/>
                </a:lnTo>
                <a:lnTo>
                  <a:pt x="103" y="241"/>
                </a:lnTo>
                <a:lnTo>
                  <a:pt x="105" y="244"/>
                </a:lnTo>
                <a:lnTo>
                  <a:pt x="107" y="246"/>
                </a:lnTo>
                <a:lnTo>
                  <a:pt x="109" y="249"/>
                </a:lnTo>
                <a:lnTo>
                  <a:pt x="117" y="254"/>
                </a:lnTo>
                <a:lnTo>
                  <a:pt x="128" y="257"/>
                </a:lnTo>
                <a:lnTo>
                  <a:pt x="132" y="259"/>
                </a:lnTo>
                <a:lnTo>
                  <a:pt x="137" y="261"/>
                </a:lnTo>
                <a:lnTo>
                  <a:pt x="141" y="261"/>
                </a:lnTo>
                <a:lnTo>
                  <a:pt x="141" y="262"/>
                </a:lnTo>
                <a:lnTo>
                  <a:pt x="144" y="262"/>
                </a:lnTo>
                <a:lnTo>
                  <a:pt x="144" y="302"/>
                </a:lnTo>
                <a:lnTo>
                  <a:pt x="137" y="301"/>
                </a:lnTo>
                <a:lnTo>
                  <a:pt x="132" y="299"/>
                </a:lnTo>
                <a:lnTo>
                  <a:pt x="128" y="295"/>
                </a:lnTo>
                <a:lnTo>
                  <a:pt x="125" y="291"/>
                </a:lnTo>
                <a:lnTo>
                  <a:pt x="124" y="287"/>
                </a:lnTo>
                <a:lnTo>
                  <a:pt x="122" y="282"/>
                </a:lnTo>
                <a:lnTo>
                  <a:pt x="122" y="276"/>
                </a:lnTo>
                <a:lnTo>
                  <a:pt x="95" y="276"/>
                </a:lnTo>
                <a:lnTo>
                  <a:pt x="97" y="291"/>
                </a:lnTo>
                <a:lnTo>
                  <a:pt x="101" y="302"/>
                </a:lnTo>
                <a:lnTo>
                  <a:pt x="109" y="312"/>
                </a:lnTo>
                <a:lnTo>
                  <a:pt x="118" y="318"/>
                </a:lnTo>
                <a:lnTo>
                  <a:pt x="130" y="322"/>
                </a:lnTo>
                <a:lnTo>
                  <a:pt x="144" y="325"/>
                </a:lnTo>
                <a:lnTo>
                  <a:pt x="144" y="342"/>
                </a:lnTo>
                <a:lnTo>
                  <a:pt x="154" y="342"/>
                </a:lnTo>
                <a:lnTo>
                  <a:pt x="154" y="325"/>
                </a:lnTo>
                <a:lnTo>
                  <a:pt x="169" y="323"/>
                </a:lnTo>
                <a:lnTo>
                  <a:pt x="179" y="320"/>
                </a:lnTo>
                <a:lnTo>
                  <a:pt x="187" y="314"/>
                </a:lnTo>
                <a:lnTo>
                  <a:pt x="199" y="302"/>
                </a:lnTo>
                <a:lnTo>
                  <a:pt x="202" y="296"/>
                </a:lnTo>
                <a:lnTo>
                  <a:pt x="203" y="292"/>
                </a:lnTo>
                <a:lnTo>
                  <a:pt x="203" y="274"/>
                </a:lnTo>
                <a:lnTo>
                  <a:pt x="200" y="266"/>
                </a:lnTo>
                <a:lnTo>
                  <a:pt x="198" y="261"/>
                </a:lnTo>
                <a:lnTo>
                  <a:pt x="192" y="253"/>
                </a:lnTo>
                <a:lnTo>
                  <a:pt x="187" y="249"/>
                </a:lnTo>
                <a:lnTo>
                  <a:pt x="178" y="244"/>
                </a:lnTo>
                <a:lnTo>
                  <a:pt x="165" y="240"/>
                </a:lnTo>
                <a:lnTo>
                  <a:pt x="162" y="238"/>
                </a:lnTo>
                <a:lnTo>
                  <a:pt x="157" y="238"/>
                </a:lnTo>
                <a:lnTo>
                  <a:pt x="155" y="237"/>
                </a:lnTo>
                <a:lnTo>
                  <a:pt x="154" y="237"/>
                </a:lnTo>
                <a:lnTo>
                  <a:pt x="154" y="203"/>
                </a:lnTo>
                <a:lnTo>
                  <a:pt x="158" y="203"/>
                </a:lnTo>
                <a:lnTo>
                  <a:pt x="166" y="208"/>
                </a:lnTo>
                <a:lnTo>
                  <a:pt x="171" y="221"/>
                </a:lnTo>
                <a:lnTo>
                  <a:pt x="199" y="221"/>
                </a:lnTo>
                <a:lnTo>
                  <a:pt x="198" y="216"/>
                </a:lnTo>
                <a:lnTo>
                  <a:pt x="194" y="204"/>
                </a:lnTo>
                <a:lnTo>
                  <a:pt x="190" y="198"/>
                </a:lnTo>
                <a:lnTo>
                  <a:pt x="184" y="191"/>
                </a:lnTo>
                <a:lnTo>
                  <a:pt x="171" y="183"/>
                </a:lnTo>
                <a:lnTo>
                  <a:pt x="163" y="182"/>
                </a:lnTo>
                <a:lnTo>
                  <a:pt x="154" y="179"/>
                </a:lnTo>
                <a:lnTo>
                  <a:pt x="154" y="165"/>
                </a:lnTo>
                <a:lnTo>
                  <a:pt x="144" y="165"/>
                </a:lnTo>
                <a:close/>
                <a:moveTo>
                  <a:pt x="129" y="84"/>
                </a:moveTo>
                <a:lnTo>
                  <a:pt x="129" y="110"/>
                </a:lnTo>
                <a:lnTo>
                  <a:pt x="170" y="110"/>
                </a:lnTo>
                <a:lnTo>
                  <a:pt x="170" y="84"/>
                </a:lnTo>
                <a:lnTo>
                  <a:pt x="129" y="84"/>
                </a:lnTo>
                <a:close/>
                <a:moveTo>
                  <a:pt x="109" y="0"/>
                </a:moveTo>
                <a:lnTo>
                  <a:pt x="188" y="0"/>
                </a:lnTo>
                <a:lnTo>
                  <a:pt x="186" y="14"/>
                </a:lnTo>
                <a:lnTo>
                  <a:pt x="217" y="29"/>
                </a:lnTo>
                <a:lnTo>
                  <a:pt x="198" y="77"/>
                </a:lnTo>
                <a:lnTo>
                  <a:pt x="194" y="90"/>
                </a:lnTo>
                <a:lnTo>
                  <a:pt x="195" y="101"/>
                </a:lnTo>
                <a:lnTo>
                  <a:pt x="199" y="110"/>
                </a:lnTo>
                <a:lnTo>
                  <a:pt x="204" y="117"/>
                </a:lnTo>
                <a:lnTo>
                  <a:pt x="209" y="124"/>
                </a:lnTo>
                <a:lnTo>
                  <a:pt x="228" y="151"/>
                </a:lnTo>
                <a:lnTo>
                  <a:pt x="245" y="178"/>
                </a:lnTo>
                <a:lnTo>
                  <a:pt x="262" y="208"/>
                </a:lnTo>
                <a:lnTo>
                  <a:pt x="277" y="237"/>
                </a:lnTo>
                <a:lnTo>
                  <a:pt x="289" y="265"/>
                </a:lnTo>
                <a:lnTo>
                  <a:pt x="297" y="291"/>
                </a:lnTo>
                <a:lnTo>
                  <a:pt x="299" y="314"/>
                </a:lnTo>
                <a:lnTo>
                  <a:pt x="298" y="337"/>
                </a:lnTo>
                <a:lnTo>
                  <a:pt x="291" y="355"/>
                </a:lnTo>
                <a:lnTo>
                  <a:pt x="283" y="368"/>
                </a:lnTo>
                <a:lnTo>
                  <a:pt x="271" y="378"/>
                </a:lnTo>
                <a:lnTo>
                  <a:pt x="256" y="385"/>
                </a:lnTo>
                <a:lnTo>
                  <a:pt x="238" y="390"/>
                </a:lnTo>
                <a:lnTo>
                  <a:pt x="219" y="393"/>
                </a:lnTo>
                <a:lnTo>
                  <a:pt x="198" y="394"/>
                </a:lnTo>
                <a:lnTo>
                  <a:pt x="100" y="394"/>
                </a:lnTo>
                <a:lnTo>
                  <a:pt x="79" y="393"/>
                </a:lnTo>
                <a:lnTo>
                  <a:pt x="59" y="390"/>
                </a:lnTo>
                <a:lnTo>
                  <a:pt x="42" y="385"/>
                </a:lnTo>
                <a:lnTo>
                  <a:pt x="28" y="378"/>
                </a:lnTo>
                <a:lnTo>
                  <a:pt x="16" y="368"/>
                </a:lnTo>
                <a:lnTo>
                  <a:pt x="8" y="355"/>
                </a:lnTo>
                <a:lnTo>
                  <a:pt x="1" y="337"/>
                </a:lnTo>
                <a:lnTo>
                  <a:pt x="0" y="314"/>
                </a:lnTo>
                <a:lnTo>
                  <a:pt x="2" y="291"/>
                </a:lnTo>
                <a:lnTo>
                  <a:pt x="10" y="265"/>
                </a:lnTo>
                <a:lnTo>
                  <a:pt x="21" y="237"/>
                </a:lnTo>
                <a:lnTo>
                  <a:pt x="35" y="208"/>
                </a:lnTo>
                <a:lnTo>
                  <a:pt x="53" y="178"/>
                </a:lnTo>
                <a:lnTo>
                  <a:pt x="70" y="151"/>
                </a:lnTo>
                <a:lnTo>
                  <a:pt x="88" y="124"/>
                </a:lnTo>
                <a:lnTo>
                  <a:pt x="93" y="118"/>
                </a:lnTo>
                <a:lnTo>
                  <a:pt x="99" y="110"/>
                </a:lnTo>
                <a:lnTo>
                  <a:pt x="103" y="101"/>
                </a:lnTo>
                <a:lnTo>
                  <a:pt x="104" y="90"/>
                </a:lnTo>
                <a:lnTo>
                  <a:pt x="100" y="77"/>
                </a:lnTo>
                <a:lnTo>
                  <a:pt x="80" y="29"/>
                </a:lnTo>
                <a:lnTo>
                  <a:pt x="113" y="18"/>
                </a:lnTo>
                <a:lnTo>
                  <a:pt x="10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5498950" y="2284325"/>
            <a:ext cx="11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000">
                <a:solidFill>
                  <a:srgbClr val="004D6E"/>
                </a:solidFill>
              </a:rPr>
              <a:t>App/UI/UX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3221220" y="3543450"/>
            <a:ext cx="2815200" cy="12003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68800" lvl="0" marL="1980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 </a:t>
            </a:r>
            <a:endParaRPr/>
          </a:p>
        </p:txBody>
      </p:sp>
      <p:grpSp>
        <p:nvGrpSpPr>
          <p:cNvPr id="167" name="Google Shape;167;p15"/>
          <p:cNvGrpSpPr/>
          <p:nvPr/>
        </p:nvGrpSpPr>
        <p:grpSpPr>
          <a:xfrm>
            <a:off x="2801041" y="3668220"/>
            <a:ext cx="248062" cy="285717"/>
            <a:chOff x="5773738" y="5307013"/>
            <a:chExt cx="542925" cy="625475"/>
          </a:xfrm>
        </p:grpSpPr>
        <p:sp>
          <p:nvSpPr>
            <p:cNvPr id="168" name="Google Shape;168;p15"/>
            <p:cNvSpPr/>
            <p:nvPr/>
          </p:nvSpPr>
          <p:spPr>
            <a:xfrm>
              <a:off x="5773738" y="5307013"/>
              <a:ext cx="501650" cy="355600"/>
            </a:xfrm>
            <a:custGeom>
              <a:rect b="b" l="l" r="r" t="t"/>
              <a:pathLst>
                <a:path extrusionOk="0" h="224" w="316">
                  <a:moveTo>
                    <a:pt x="188" y="0"/>
                  </a:moveTo>
                  <a:lnTo>
                    <a:pt x="288" y="0"/>
                  </a:lnTo>
                  <a:lnTo>
                    <a:pt x="316" y="26"/>
                  </a:lnTo>
                  <a:lnTo>
                    <a:pt x="316" y="57"/>
                  </a:lnTo>
                  <a:lnTo>
                    <a:pt x="207" y="57"/>
                  </a:lnTo>
                  <a:lnTo>
                    <a:pt x="200" y="62"/>
                  </a:lnTo>
                  <a:lnTo>
                    <a:pt x="37" y="224"/>
                  </a:lnTo>
                  <a:lnTo>
                    <a:pt x="0" y="188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815013" y="5430838"/>
              <a:ext cx="501650" cy="501650"/>
            </a:xfrm>
            <a:custGeom>
              <a:rect b="b" l="l" r="r" t="t"/>
              <a:pathLst>
                <a:path extrusionOk="0" h="316" w="316">
                  <a:moveTo>
                    <a:pt x="264" y="26"/>
                  </a:moveTo>
                  <a:lnTo>
                    <a:pt x="253" y="28"/>
                  </a:lnTo>
                  <a:lnTo>
                    <a:pt x="244" y="34"/>
                  </a:lnTo>
                  <a:lnTo>
                    <a:pt x="239" y="43"/>
                  </a:lnTo>
                  <a:lnTo>
                    <a:pt x="236" y="53"/>
                  </a:lnTo>
                  <a:lnTo>
                    <a:pt x="239" y="62"/>
                  </a:lnTo>
                  <a:lnTo>
                    <a:pt x="244" y="72"/>
                  </a:lnTo>
                  <a:lnTo>
                    <a:pt x="253" y="78"/>
                  </a:lnTo>
                  <a:lnTo>
                    <a:pt x="264" y="79"/>
                  </a:lnTo>
                  <a:lnTo>
                    <a:pt x="273" y="78"/>
                  </a:lnTo>
                  <a:lnTo>
                    <a:pt x="282" y="72"/>
                  </a:lnTo>
                  <a:lnTo>
                    <a:pt x="289" y="62"/>
                  </a:lnTo>
                  <a:lnTo>
                    <a:pt x="290" y="53"/>
                  </a:lnTo>
                  <a:lnTo>
                    <a:pt x="289" y="43"/>
                  </a:lnTo>
                  <a:lnTo>
                    <a:pt x="282" y="34"/>
                  </a:lnTo>
                  <a:lnTo>
                    <a:pt x="273" y="28"/>
                  </a:lnTo>
                  <a:lnTo>
                    <a:pt x="264" y="26"/>
                  </a:lnTo>
                  <a:close/>
                  <a:moveTo>
                    <a:pt x="189" y="0"/>
                  </a:moveTo>
                  <a:lnTo>
                    <a:pt x="290" y="0"/>
                  </a:lnTo>
                  <a:lnTo>
                    <a:pt x="316" y="26"/>
                  </a:lnTo>
                  <a:lnTo>
                    <a:pt x="316" y="132"/>
                  </a:lnTo>
                  <a:lnTo>
                    <a:pt x="131" y="316"/>
                  </a:lnTo>
                  <a:lnTo>
                    <a:pt x="0" y="187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170" name="Google Shape;170;p15"/>
          <p:cNvSpPr txBox="1"/>
          <p:nvPr/>
        </p:nvSpPr>
        <p:spPr>
          <a:xfrm>
            <a:off x="5615300" y="3581850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🎯</a:t>
            </a:r>
            <a:endParaRPr/>
          </a:p>
        </p:txBody>
      </p:sp>
      <p:sp>
        <p:nvSpPr>
          <p:cNvPr id="171" name="Google Shape;171;p15"/>
          <p:cNvSpPr txBox="1"/>
          <p:nvPr/>
        </p:nvSpPr>
        <p:spPr>
          <a:xfrm>
            <a:off x="3383825" y="3661325"/>
            <a:ext cx="223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4D6E"/>
                </a:solidFill>
              </a:rPr>
              <a:t>Performance / ML Metrics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562785" y="983079"/>
            <a:ext cx="96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000">
                <a:solidFill>
                  <a:srgbClr val="004D6E"/>
                </a:solidFill>
              </a:rPr>
              <a:t>Data Engineering</a:t>
            </a:r>
            <a:endParaRPr sz="1000">
              <a:solidFill>
                <a:srgbClr val="004D6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4D6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4D6E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4D6E"/>
              </a:solidFill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5396507" y="2209800"/>
            <a:ext cx="1646400" cy="13335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4572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Interface: Simple, intuitive with clear input fields for parameters.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Generation: Single-click button produces problem in clean, easy-to-read format.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2101882" y="857250"/>
            <a:ext cx="1646400" cy="13524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lt1">
                <a:alpha val="0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68800" lvl="0" marL="198000" marR="35999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Inputs will include parameters like desired topic (e.g., "Graph Theory"), difficulty (e.g., "Medium")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2101882" y="2209800"/>
            <a:ext cx="1646400" cy="13335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68800" lvl="0" marL="198000" marR="35999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Conduct a beta program with hiring managers to use problems in live interviews and provide feedback.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5396510" y="857250"/>
            <a:ext cx="1646400" cy="13524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  Web-based, generates complete problem statements.</a:t>
            </a:r>
            <a:endParaRPr sz="800">
              <a:solidFill>
                <a:schemeClr val="dk1"/>
              </a:solidFill>
            </a:endParaRPr>
          </a:p>
          <a:p>
            <a:pPr indent="-68800" lvl="0" marL="19800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Char char="●"/>
            </a:pPr>
            <a:r>
              <a:rPr lang="en-GB" sz="800">
                <a:solidFill>
                  <a:schemeClr val="dk1"/>
                </a:solidFill>
              </a:rPr>
              <a:t>  Problem description, constraints, sample input/output.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2228253" y="946125"/>
            <a:ext cx="1057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4D6E"/>
                </a:solidFill>
              </a:rPr>
              <a:t>Methodology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5498071" y="946130"/>
            <a:ext cx="1177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000">
                <a:solidFill>
                  <a:srgbClr val="004D6E"/>
                </a:solidFill>
              </a:rPr>
              <a:t>Solution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2205960" y="2244704"/>
            <a:ext cx="96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4D6E"/>
                </a:solidFill>
              </a:rPr>
              <a:t>Validation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6675576" y="2327525"/>
            <a:ext cx="240121" cy="205972"/>
          </a:xfrm>
          <a:custGeom>
            <a:rect b="b" l="l" r="r" t="t"/>
            <a:pathLst>
              <a:path extrusionOk="0" h="284" w="331">
                <a:moveTo>
                  <a:pt x="69" y="0"/>
                </a:moveTo>
                <a:lnTo>
                  <a:pt x="92" y="0"/>
                </a:lnTo>
                <a:lnTo>
                  <a:pt x="113" y="4"/>
                </a:lnTo>
                <a:lnTo>
                  <a:pt x="133" y="14"/>
                </a:lnTo>
                <a:lnTo>
                  <a:pt x="150" y="29"/>
                </a:lnTo>
                <a:lnTo>
                  <a:pt x="162" y="48"/>
                </a:lnTo>
                <a:lnTo>
                  <a:pt x="164" y="53"/>
                </a:lnTo>
                <a:lnTo>
                  <a:pt x="166" y="59"/>
                </a:lnTo>
                <a:lnTo>
                  <a:pt x="168" y="48"/>
                </a:lnTo>
                <a:lnTo>
                  <a:pt x="182" y="29"/>
                </a:lnTo>
                <a:lnTo>
                  <a:pt x="197" y="14"/>
                </a:lnTo>
                <a:lnTo>
                  <a:pt x="217" y="4"/>
                </a:lnTo>
                <a:lnTo>
                  <a:pt x="238" y="0"/>
                </a:lnTo>
                <a:lnTo>
                  <a:pt x="261" y="0"/>
                </a:lnTo>
                <a:lnTo>
                  <a:pt x="282" y="8"/>
                </a:lnTo>
                <a:lnTo>
                  <a:pt x="302" y="19"/>
                </a:lnTo>
                <a:lnTo>
                  <a:pt x="316" y="36"/>
                </a:lnTo>
                <a:lnTo>
                  <a:pt x="327" y="55"/>
                </a:lnTo>
                <a:lnTo>
                  <a:pt x="331" y="76"/>
                </a:lnTo>
                <a:lnTo>
                  <a:pt x="329" y="98"/>
                </a:lnTo>
                <a:lnTo>
                  <a:pt x="323" y="120"/>
                </a:lnTo>
                <a:lnTo>
                  <a:pt x="316" y="131"/>
                </a:lnTo>
                <a:lnTo>
                  <a:pt x="306" y="145"/>
                </a:lnTo>
                <a:lnTo>
                  <a:pt x="294" y="159"/>
                </a:lnTo>
                <a:lnTo>
                  <a:pt x="278" y="175"/>
                </a:lnTo>
                <a:lnTo>
                  <a:pt x="262" y="192"/>
                </a:lnTo>
                <a:lnTo>
                  <a:pt x="228" y="226"/>
                </a:lnTo>
                <a:lnTo>
                  <a:pt x="212" y="241"/>
                </a:lnTo>
                <a:lnTo>
                  <a:pt x="197" y="255"/>
                </a:lnTo>
                <a:lnTo>
                  <a:pt x="184" y="267"/>
                </a:lnTo>
                <a:lnTo>
                  <a:pt x="175" y="276"/>
                </a:lnTo>
                <a:lnTo>
                  <a:pt x="168" y="281"/>
                </a:lnTo>
                <a:lnTo>
                  <a:pt x="166" y="284"/>
                </a:lnTo>
                <a:lnTo>
                  <a:pt x="163" y="281"/>
                </a:lnTo>
                <a:lnTo>
                  <a:pt x="157" y="276"/>
                </a:lnTo>
                <a:lnTo>
                  <a:pt x="147" y="267"/>
                </a:lnTo>
                <a:lnTo>
                  <a:pt x="134" y="255"/>
                </a:lnTo>
                <a:lnTo>
                  <a:pt x="102" y="226"/>
                </a:lnTo>
                <a:lnTo>
                  <a:pt x="68" y="192"/>
                </a:lnTo>
                <a:lnTo>
                  <a:pt x="52" y="175"/>
                </a:lnTo>
                <a:lnTo>
                  <a:pt x="37" y="159"/>
                </a:lnTo>
                <a:lnTo>
                  <a:pt x="25" y="145"/>
                </a:lnTo>
                <a:lnTo>
                  <a:pt x="14" y="131"/>
                </a:lnTo>
                <a:lnTo>
                  <a:pt x="8" y="120"/>
                </a:lnTo>
                <a:lnTo>
                  <a:pt x="1" y="98"/>
                </a:lnTo>
                <a:lnTo>
                  <a:pt x="0" y="76"/>
                </a:lnTo>
                <a:lnTo>
                  <a:pt x="5" y="55"/>
                </a:lnTo>
                <a:lnTo>
                  <a:pt x="14" y="36"/>
                </a:lnTo>
                <a:lnTo>
                  <a:pt x="30" y="19"/>
                </a:lnTo>
                <a:lnTo>
                  <a:pt x="48" y="8"/>
                </a:lnTo>
                <a:lnTo>
                  <a:pt x="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grpSp>
        <p:nvGrpSpPr>
          <p:cNvPr id="181" name="Google Shape;181;p15"/>
          <p:cNvGrpSpPr/>
          <p:nvPr/>
        </p:nvGrpSpPr>
        <p:grpSpPr>
          <a:xfrm>
            <a:off x="3288058" y="2274255"/>
            <a:ext cx="345256" cy="252359"/>
            <a:chOff x="5715001" y="3627438"/>
            <a:chExt cx="755650" cy="552450"/>
          </a:xfrm>
        </p:grpSpPr>
        <p:sp>
          <p:nvSpPr>
            <p:cNvPr id="182" name="Google Shape;182;p15"/>
            <p:cNvSpPr/>
            <p:nvPr/>
          </p:nvSpPr>
          <p:spPr>
            <a:xfrm>
              <a:off x="6283326" y="3627438"/>
              <a:ext cx="161925" cy="61913"/>
            </a:xfrm>
            <a:custGeom>
              <a:rect b="b" l="l" r="r" t="t"/>
              <a:pathLst>
                <a:path extrusionOk="0" h="39" w="102">
                  <a:moveTo>
                    <a:pt x="52" y="0"/>
                  </a:moveTo>
                  <a:lnTo>
                    <a:pt x="66" y="3"/>
                  </a:lnTo>
                  <a:lnTo>
                    <a:pt x="78" y="8"/>
                  </a:lnTo>
                  <a:lnTo>
                    <a:pt x="89" y="13"/>
                  </a:lnTo>
                  <a:lnTo>
                    <a:pt x="102" y="26"/>
                  </a:lnTo>
                  <a:lnTo>
                    <a:pt x="89" y="37"/>
                  </a:lnTo>
                  <a:lnTo>
                    <a:pt x="86" y="38"/>
                  </a:lnTo>
                  <a:lnTo>
                    <a:pt x="86" y="37"/>
                  </a:lnTo>
                  <a:lnTo>
                    <a:pt x="85" y="37"/>
                  </a:lnTo>
                  <a:lnTo>
                    <a:pt x="85" y="36"/>
                  </a:lnTo>
                  <a:lnTo>
                    <a:pt x="82" y="34"/>
                  </a:lnTo>
                  <a:lnTo>
                    <a:pt x="77" y="29"/>
                  </a:lnTo>
                  <a:lnTo>
                    <a:pt x="66" y="22"/>
                  </a:lnTo>
                  <a:lnTo>
                    <a:pt x="52" y="20"/>
                  </a:lnTo>
                  <a:lnTo>
                    <a:pt x="44" y="21"/>
                  </a:lnTo>
                  <a:lnTo>
                    <a:pt x="35" y="24"/>
                  </a:lnTo>
                  <a:lnTo>
                    <a:pt x="24" y="30"/>
                  </a:lnTo>
                  <a:lnTo>
                    <a:pt x="14" y="39"/>
                  </a:lnTo>
                  <a:lnTo>
                    <a:pt x="0" y="25"/>
                  </a:lnTo>
                  <a:lnTo>
                    <a:pt x="19" y="11"/>
                  </a:lnTo>
                  <a:lnTo>
                    <a:pt x="36" y="3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6122988" y="3689350"/>
              <a:ext cx="158750" cy="63500"/>
            </a:xfrm>
            <a:custGeom>
              <a:rect b="b" l="l" r="r" t="t"/>
              <a:pathLst>
                <a:path extrusionOk="0" h="40" w="100">
                  <a:moveTo>
                    <a:pt x="87" y="0"/>
                  </a:moveTo>
                  <a:lnTo>
                    <a:pt x="100" y="15"/>
                  </a:lnTo>
                  <a:lnTo>
                    <a:pt x="83" y="29"/>
                  </a:lnTo>
                  <a:lnTo>
                    <a:pt x="66" y="37"/>
                  </a:lnTo>
                  <a:lnTo>
                    <a:pt x="50" y="40"/>
                  </a:lnTo>
                  <a:lnTo>
                    <a:pt x="35" y="38"/>
                  </a:lnTo>
                  <a:lnTo>
                    <a:pt x="24" y="33"/>
                  </a:lnTo>
                  <a:lnTo>
                    <a:pt x="13" y="27"/>
                  </a:lnTo>
                  <a:lnTo>
                    <a:pt x="9" y="24"/>
                  </a:lnTo>
                  <a:lnTo>
                    <a:pt x="6" y="20"/>
                  </a:lnTo>
                  <a:lnTo>
                    <a:pt x="0" y="1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6" y="4"/>
                  </a:lnTo>
                  <a:lnTo>
                    <a:pt x="17" y="4"/>
                  </a:lnTo>
                  <a:lnTo>
                    <a:pt x="18" y="7"/>
                  </a:lnTo>
                  <a:lnTo>
                    <a:pt x="21" y="8"/>
                  </a:lnTo>
                  <a:lnTo>
                    <a:pt x="25" y="11"/>
                  </a:lnTo>
                  <a:lnTo>
                    <a:pt x="35" y="17"/>
                  </a:lnTo>
                  <a:lnTo>
                    <a:pt x="50" y="20"/>
                  </a:lnTo>
                  <a:lnTo>
                    <a:pt x="60" y="19"/>
                  </a:lnTo>
                  <a:lnTo>
                    <a:pt x="74" y="12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6062663" y="3705225"/>
              <a:ext cx="407988" cy="444500"/>
            </a:xfrm>
            <a:custGeom>
              <a:rect b="b" l="l" r="r" t="t"/>
              <a:pathLst>
                <a:path extrusionOk="0" h="280" w="257">
                  <a:moveTo>
                    <a:pt x="208" y="0"/>
                  </a:moveTo>
                  <a:lnTo>
                    <a:pt x="257" y="0"/>
                  </a:lnTo>
                  <a:lnTo>
                    <a:pt x="257" y="280"/>
                  </a:lnTo>
                  <a:lnTo>
                    <a:pt x="27" y="280"/>
                  </a:lnTo>
                  <a:lnTo>
                    <a:pt x="27" y="279"/>
                  </a:lnTo>
                  <a:lnTo>
                    <a:pt x="29" y="277"/>
                  </a:lnTo>
                  <a:lnTo>
                    <a:pt x="29" y="275"/>
                  </a:lnTo>
                  <a:lnTo>
                    <a:pt x="31" y="273"/>
                  </a:lnTo>
                  <a:lnTo>
                    <a:pt x="37" y="268"/>
                  </a:lnTo>
                  <a:lnTo>
                    <a:pt x="39" y="264"/>
                  </a:lnTo>
                  <a:lnTo>
                    <a:pt x="40" y="259"/>
                  </a:lnTo>
                  <a:lnTo>
                    <a:pt x="43" y="247"/>
                  </a:lnTo>
                  <a:lnTo>
                    <a:pt x="43" y="230"/>
                  </a:lnTo>
                  <a:lnTo>
                    <a:pt x="40" y="210"/>
                  </a:lnTo>
                  <a:lnTo>
                    <a:pt x="33" y="193"/>
                  </a:lnTo>
                  <a:lnTo>
                    <a:pt x="18" y="178"/>
                  </a:lnTo>
                  <a:lnTo>
                    <a:pt x="13" y="171"/>
                  </a:lnTo>
                  <a:lnTo>
                    <a:pt x="6" y="166"/>
                  </a:lnTo>
                  <a:lnTo>
                    <a:pt x="0" y="162"/>
                  </a:lnTo>
                  <a:lnTo>
                    <a:pt x="5" y="148"/>
                  </a:lnTo>
                  <a:lnTo>
                    <a:pt x="8" y="132"/>
                  </a:lnTo>
                  <a:lnTo>
                    <a:pt x="39" y="148"/>
                  </a:lnTo>
                  <a:lnTo>
                    <a:pt x="39" y="98"/>
                  </a:lnTo>
                  <a:lnTo>
                    <a:pt x="138" y="144"/>
                  </a:lnTo>
                  <a:lnTo>
                    <a:pt x="138" y="98"/>
                  </a:lnTo>
                  <a:lnTo>
                    <a:pt x="208" y="136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5965826" y="3627438"/>
              <a:ext cx="158750" cy="61913"/>
            </a:xfrm>
            <a:custGeom>
              <a:rect b="b" l="l" r="r" t="t"/>
              <a:pathLst>
                <a:path extrusionOk="0" h="39" w="100">
                  <a:moveTo>
                    <a:pt x="50" y="0"/>
                  </a:moveTo>
                  <a:lnTo>
                    <a:pt x="65" y="3"/>
                  </a:lnTo>
                  <a:lnTo>
                    <a:pt x="76" y="8"/>
                  </a:lnTo>
                  <a:lnTo>
                    <a:pt x="87" y="13"/>
                  </a:lnTo>
                  <a:lnTo>
                    <a:pt x="91" y="16"/>
                  </a:lnTo>
                  <a:lnTo>
                    <a:pt x="94" y="20"/>
                  </a:lnTo>
                  <a:lnTo>
                    <a:pt x="100" y="26"/>
                  </a:lnTo>
                  <a:lnTo>
                    <a:pt x="86" y="38"/>
                  </a:lnTo>
                  <a:lnTo>
                    <a:pt x="79" y="32"/>
                  </a:lnTo>
                  <a:lnTo>
                    <a:pt x="75" y="29"/>
                  </a:lnTo>
                  <a:lnTo>
                    <a:pt x="65" y="22"/>
                  </a:lnTo>
                  <a:lnTo>
                    <a:pt x="50" y="20"/>
                  </a:lnTo>
                  <a:lnTo>
                    <a:pt x="39" y="21"/>
                  </a:lnTo>
                  <a:lnTo>
                    <a:pt x="28" y="28"/>
                  </a:lnTo>
                  <a:lnTo>
                    <a:pt x="13" y="39"/>
                  </a:lnTo>
                  <a:lnTo>
                    <a:pt x="0" y="25"/>
                  </a:lnTo>
                  <a:lnTo>
                    <a:pt x="17" y="11"/>
                  </a:lnTo>
                  <a:lnTo>
                    <a:pt x="34" y="3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5715001" y="3843338"/>
              <a:ext cx="393700" cy="336550"/>
            </a:xfrm>
            <a:custGeom>
              <a:rect b="b" l="l" r="r" t="t"/>
              <a:pathLst>
                <a:path extrusionOk="0" h="212" w="248">
                  <a:moveTo>
                    <a:pt x="54" y="30"/>
                  </a:moveTo>
                  <a:lnTo>
                    <a:pt x="64" y="33"/>
                  </a:lnTo>
                  <a:lnTo>
                    <a:pt x="74" y="40"/>
                  </a:lnTo>
                  <a:lnTo>
                    <a:pt x="80" y="49"/>
                  </a:lnTo>
                  <a:lnTo>
                    <a:pt x="83" y="61"/>
                  </a:lnTo>
                  <a:lnTo>
                    <a:pt x="80" y="74"/>
                  </a:lnTo>
                  <a:lnTo>
                    <a:pt x="72" y="83"/>
                  </a:lnTo>
                  <a:lnTo>
                    <a:pt x="80" y="87"/>
                  </a:lnTo>
                  <a:lnTo>
                    <a:pt x="88" y="93"/>
                  </a:lnTo>
                  <a:lnTo>
                    <a:pt x="96" y="101"/>
                  </a:lnTo>
                  <a:lnTo>
                    <a:pt x="92" y="106"/>
                  </a:lnTo>
                  <a:lnTo>
                    <a:pt x="89" y="112"/>
                  </a:lnTo>
                  <a:lnTo>
                    <a:pt x="88" y="108"/>
                  </a:lnTo>
                  <a:lnTo>
                    <a:pt x="87" y="105"/>
                  </a:lnTo>
                  <a:lnTo>
                    <a:pt x="84" y="102"/>
                  </a:lnTo>
                  <a:lnTo>
                    <a:pt x="85" y="105"/>
                  </a:lnTo>
                  <a:lnTo>
                    <a:pt x="87" y="106"/>
                  </a:lnTo>
                  <a:lnTo>
                    <a:pt x="87" y="110"/>
                  </a:lnTo>
                  <a:lnTo>
                    <a:pt x="88" y="113"/>
                  </a:lnTo>
                  <a:lnTo>
                    <a:pt x="81" y="127"/>
                  </a:lnTo>
                  <a:lnTo>
                    <a:pt x="79" y="144"/>
                  </a:lnTo>
                  <a:lnTo>
                    <a:pt x="79" y="155"/>
                  </a:lnTo>
                  <a:lnTo>
                    <a:pt x="81" y="168"/>
                  </a:lnTo>
                  <a:lnTo>
                    <a:pt x="68" y="171"/>
                  </a:lnTo>
                  <a:lnTo>
                    <a:pt x="41" y="171"/>
                  </a:lnTo>
                  <a:lnTo>
                    <a:pt x="30" y="169"/>
                  </a:lnTo>
                  <a:lnTo>
                    <a:pt x="21" y="167"/>
                  </a:lnTo>
                  <a:lnTo>
                    <a:pt x="14" y="160"/>
                  </a:lnTo>
                  <a:lnTo>
                    <a:pt x="10" y="152"/>
                  </a:lnTo>
                  <a:lnTo>
                    <a:pt x="12" y="138"/>
                  </a:lnTo>
                  <a:lnTo>
                    <a:pt x="17" y="121"/>
                  </a:lnTo>
                  <a:lnTo>
                    <a:pt x="18" y="118"/>
                  </a:lnTo>
                  <a:lnTo>
                    <a:pt x="18" y="114"/>
                  </a:lnTo>
                  <a:lnTo>
                    <a:pt x="19" y="112"/>
                  </a:lnTo>
                  <a:lnTo>
                    <a:pt x="21" y="108"/>
                  </a:lnTo>
                  <a:lnTo>
                    <a:pt x="21" y="105"/>
                  </a:lnTo>
                  <a:lnTo>
                    <a:pt x="22" y="104"/>
                  </a:lnTo>
                  <a:lnTo>
                    <a:pt x="22" y="102"/>
                  </a:lnTo>
                  <a:lnTo>
                    <a:pt x="21" y="105"/>
                  </a:lnTo>
                  <a:lnTo>
                    <a:pt x="18" y="113"/>
                  </a:lnTo>
                  <a:lnTo>
                    <a:pt x="14" y="123"/>
                  </a:lnTo>
                  <a:lnTo>
                    <a:pt x="9" y="135"/>
                  </a:lnTo>
                  <a:lnTo>
                    <a:pt x="6" y="147"/>
                  </a:lnTo>
                  <a:lnTo>
                    <a:pt x="2" y="144"/>
                  </a:lnTo>
                  <a:lnTo>
                    <a:pt x="1" y="138"/>
                  </a:lnTo>
                  <a:lnTo>
                    <a:pt x="0" y="126"/>
                  </a:lnTo>
                  <a:lnTo>
                    <a:pt x="2" y="113"/>
                  </a:lnTo>
                  <a:lnTo>
                    <a:pt x="9" y="102"/>
                  </a:lnTo>
                  <a:lnTo>
                    <a:pt x="17" y="93"/>
                  </a:lnTo>
                  <a:lnTo>
                    <a:pt x="35" y="83"/>
                  </a:lnTo>
                  <a:lnTo>
                    <a:pt x="27" y="74"/>
                  </a:lnTo>
                  <a:lnTo>
                    <a:pt x="25" y="61"/>
                  </a:lnTo>
                  <a:lnTo>
                    <a:pt x="27" y="49"/>
                  </a:lnTo>
                  <a:lnTo>
                    <a:pt x="33" y="40"/>
                  </a:lnTo>
                  <a:lnTo>
                    <a:pt x="42" y="33"/>
                  </a:lnTo>
                  <a:lnTo>
                    <a:pt x="54" y="30"/>
                  </a:lnTo>
                  <a:close/>
                  <a:moveTo>
                    <a:pt x="167" y="0"/>
                  </a:moveTo>
                  <a:lnTo>
                    <a:pt x="184" y="4"/>
                  </a:lnTo>
                  <a:lnTo>
                    <a:pt x="199" y="13"/>
                  </a:lnTo>
                  <a:lnTo>
                    <a:pt x="208" y="28"/>
                  </a:lnTo>
                  <a:lnTo>
                    <a:pt x="212" y="45"/>
                  </a:lnTo>
                  <a:lnTo>
                    <a:pt x="209" y="58"/>
                  </a:lnTo>
                  <a:lnTo>
                    <a:pt x="204" y="70"/>
                  </a:lnTo>
                  <a:lnTo>
                    <a:pt x="195" y="80"/>
                  </a:lnTo>
                  <a:lnTo>
                    <a:pt x="205" y="85"/>
                  </a:lnTo>
                  <a:lnTo>
                    <a:pt x="216" y="92"/>
                  </a:lnTo>
                  <a:lnTo>
                    <a:pt x="228" y="101"/>
                  </a:lnTo>
                  <a:lnTo>
                    <a:pt x="237" y="113"/>
                  </a:lnTo>
                  <a:lnTo>
                    <a:pt x="245" y="127"/>
                  </a:lnTo>
                  <a:lnTo>
                    <a:pt x="248" y="144"/>
                  </a:lnTo>
                  <a:lnTo>
                    <a:pt x="248" y="157"/>
                  </a:lnTo>
                  <a:lnTo>
                    <a:pt x="245" y="167"/>
                  </a:lnTo>
                  <a:lnTo>
                    <a:pt x="242" y="173"/>
                  </a:lnTo>
                  <a:lnTo>
                    <a:pt x="237" y="176"/>
                  </a:lnTo>
                  <a:lnTo>
                    <a:pt x="234" y="163"/>
                  </a:lnTo>
                  <a:lnTo>
                    <a:pt x="229" y="147"/>
                  </a:lnTo>
                  <a:lnTo>
                    <a:pt x="225" y="133"/>
                  </a:lnTo>
                  <a:lnTo>
                    <a:pt x="220" y="121"/>
                  </a:lnTo>
                  <a:lnTo>
                    <a:pt x="216" y="112"/>
                  </a:lnTo>
                  <a:lnTo>
                    <a:pt x="217" y="120"/>
                  </a:lnTo>
                  <a:lnTo>
                    <a:pt x="221" y="130"/>
                  </a:lnTo>
                  <a:lnTo>
                    <a:pt x="229" y="154"/>
                  </a:lnTo>
                  <a:lnTo>
                    <a:pt x="232" y="171"/>
                  </a:lnTo>
                  <a:lnTo>
                    <a:pt x="233" y="184"/>
                  </a:lnTo>
                  <a:lnTo>
                    <a:pt x="227" y="197"/>
                  </a:lnTo>
                  <a:lnTo>
                    <a:pt x="216" y="205"/>
                  </a:lnTo>
                  <a:lnTo>
                    <a:pt x="203" y="210"/>
                  </a:lnTo>
                  <a:lnTo>
                    <a:pt x="186" y="212"/>
                  </a:lnTo>
                  <a:lnTo>
                    <a:pt x="149" y="212"/>
                  </a:lnTo>
                  <a:lnTo>
                    <a:pt x="132" y="210"/>
                  </a:lnTo>
                  <a:lnTo>
                    <a:pt x="118" y="205"/>
                  </a:lnTo>
                  <a:lnTo>
                    <a:pt x="108" y="197"/>
                  </a:lnTo>
                  <a:lnTo>
                    <a:pt x="101" y="184"/>
                  </a:lnTo>
                  <a:lnTo>
                    <a:pt x="103" y="171"/>
                  </a:lnTo>
                  <a:lnTo>
                    <a:pt x="107" y="154"/>
                  </a:lnTo>
                  <a:lnTo>
                    <a:pt x="114" y="130"/>
                  </a:lnTo>
                  <a:lnTo>
                    <a:pt x="117" y="120"/>
                  </a:lnTo>
                  <a:lnTo>
                    <a:pt x="120" y="112"/>
                  </a:lnTo>
                  <a:lnTo>
                    <a:pt x="116" y="121"/>
                  </a:lnTo>
                  <a:lnTo>
                    <a:pt x="110" y="133"/>
                  </a:lnTo>
                  <a:lnTo>
                    <a:pt x="104" y="147"/>
                  </a:lnTo>
                  <a:lnTo>
                    <a:pt x="100" y="163"/>
                  </a:lnTo>
                  <a:lnTo>
                    <a:pt x="96" y="176"/>
                  </a:lnTo>
                  <a:lnTo>
                    <a:pt x="92" y="173"/>
                  </a:lnTo>
                  <a:lnTo>
                    <a:pt x="89" y="167"/>
                  </a:lnTo>
                  <a:lnTo>
                    <a:pt x="87" y="157"/>
                  </a:lnTo>
                  <a:lnTo>
                    <a:pt x="87" y="144"/>
                  </a:lnTo>
                  <a:lnTo>
                    <a:pt x="89" y="127"/>
                  </a:lnTo>
                  <a:lnTo>
                    <a:pt x="97" y="113"/>
                  </a:lnTo>
                  <a:lnTo>
                    <a:pt x="107" y="101"/>
                  </a:lnTo>
                  <a:lnTo>
                    <a:pt x="118" y="92"/>
                  </a:lnTo>
                  <a:lnTo>
                    <a:pt x="129" y="85"/>
                  </a:lnTo>
                  <a:lnTo>
                    <a:pt x="139" y="80"/>
                  </a:lnTo>
                  <a:lnTo>
                    <a:pt x="132" y="70"/>
                  </a:lnTo>
                  <a:lnTo>
                    <a:pt x="126" y="58"/>
                  </a:lnTo>
                  <a:lnTo>
                    <a:pt x="124" y="45"/>
                  </a:lnTo>
                  <a:lnTo>
                    <a:pt x="128" y="28"/>
                  </a:lnTo>
                  <a:lnTo>
                    <a:pt x="137" y="13"/>
                  </a:lnTo>
                  <a:lnTo>
                    <a:pt x="150" y="4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187" name="Google Shape;187;p15"/>
          <p:cNvSpPr/>
          <p:nvPr/>
        </p:nvSpPr>
        <p:spPr>
          <a:xfrm>
            <a:off x="6661239" y="1050082"/>
            <a:ext cx="289453" cy="202346"/>
          </a:xfrm>
          <a:custGeom>
            <a:rect b="b" l="l" r="r" t="t"/>
            <a:pathLst>
              <a:path extrusionOk="0" h="279" w="399">
                <a:moveTo>
                  <a:pt x="295" y="207"/>
                </a:moveTo>
                <a:lnTo>
                  <a:pt x="310" y="209"/>
                </a:lnTo>
                <a:lnTo>
                  <a:pt x="320" y="217"/>
                </a:lnTo>
                <a:lnTo>
                  <a:pt x="328" y="228"/>
                </a:lnTo>
                <a:lnTo>
                  <a:pt x="331" y="242"/>
                </a:lnTo>
                <a:lnTo>
                  <a:pt x="328" y="256"/>
                </a:lnTo>
                <a:lnTo>
                  <a:pt x="320" y="268"/>
                </a:lnTo>
                <a:lnTo>
                  <a:pt x="310" y="276"/>
                </a:lnTo>
                <a:lnTo>
                  <a:pt x="295" y="279"/>
                </a:lnTo>
                <a:lnTo>
                  <a:pt x="281" y="276"/>
                </a:lnTo>
                <a:lnTo>
                  <a:pt x="269" y="268"/>
                </a:lnTo>
                <a:lnTo>
                  <a:pt x="261" y="256"/>
                </a:lnTo>
                <a:lnTo>
                  <a:pt x="258" y="242"/>
                </a:lnTo>
                <a:lnTo>
                  <a:pt x="261" y="228"/>
                </a:lnTo>
                <a:lnTo>
                  <a:pt x="269" y="217"/>
                </a:lnTo>
                <a:lnTo>
                  <a:pt x="281" y="209"/>
                </a:lnTo>
                <a:lnTo>
                  <a:pt x="295" y="207"/>
                </a:lnTo>
                <a:close/>
                <a:moveTo>
                  <a:pt x="87" y="207"/>
                </a:moveTo>
                <a:lnTo>
                  <a:pt x="101" y="209"/>
                </a:lnTo>
                <a:lnTo>
                  <a:pt x="113" y="217"/>
                </a:lnTo>
                <a:lnTo>
                  <a:pt x="121" y="228"/>
                </a:lnTo>
                <a:lnTo>
                  <a:pt x="124" y="242"/>
                </a:lnTo>
                <a:lnTo>
                  <a:pt x="121" y="256"/>
                </a:lnTo>
                <a:lnTo>
                  <a:pt x="113" y="268"/>
                </a:lnTo>
                <a:lnTo>
                  <a:pt x="101" y="276"/>
                </a:lnTo>
                <a:lnTo>
                  <a:pt x="87" y="279"/>
                </a:lnTo>
                <a:lnTo>
                  <a:pt x="72" y="276"/>
                </a:lnTo>
                <a:lnTo>
                  <a:pt x="62" y="268"/>
                </a:lnTo>
                <a:lnTo>
                  <a:pt x="54" y="256"/>
                </a:lnTo>
                <a:lnTo>
                  <a:pt x="51" y="242"/>
                </a:lnTo>
                <a:lnTo>
                  <a:pt x="54" y="228"/>
                </a:lnTo>
                <a:lnTo>
                  <a:pt x="62" y="217"/>
                </a:lnTo>
                <a:lnTo>
                  <a:pt x="72" y="209"/>
                </a:lnTo>
                <a:lnTo>
                  <a:pt x="87" y="207"/>
                </a:lnTo>
                <a:close/>
                <a:moveTo>
                  <a:pt x="299" y="64"/>
                </a:moveTo>
                <a:lnTo>
                  <a:pt x="322" y="123"/>
                </a:lnTo>
                <a:lnTo>
                  <a:pt x="376" y="123"/>
                </a:lnTo>
                <a:lnTo>
                  <a:pt x="351" y="64"/>
                </a:lnTo>
                <a:lnTo>
                  <a:pt x="299" y="64"/>
                </a:lnTo>
                <a:close/>
                <a:moveTo>
                  <a:pt x="276" y="40"/>
                </a:moveTo>
                <a:lnTo>
                  <a:pt x="367" y="40"/>
                </a:lnTo>
                <a:lnTo>
                  <a:pt x="399" y="119"/>
                </a:lnTo>
                <a:lnTo>
                  <a:pt x="399" y="229"/>
                </a:lnTo>
                <a:lnTo>
                  <a:pt x="352" y="229"/>
                </a:lnTo>
                <a:lnTo>
                  <a:pt x="344" y="211"/>
                </a:lnTo>
                <a:lnTo>
                  <a:pt x="332" y="196"/>
                </a:lnTo>
                <a:lnTo>
                  <a:pt x="315" y="187"/>
                </a:lnTo>
                <a:lnTo>
                  <a:pt x="295" y="183"/>
                </a:lnTo>
                <a:lnTo>
                  <a:pt x="287" y="183"/>
                </a:lnTo>
                <a:lnTo>
                  <a:pt x="281" y="184"/>
                </a:lnTo>
                <a:lnTo>
                  <a:pt x="276" y="187"/>
                </a:lnTo>
                <a:lnTo>
                  <a:pt x="276" y="40"/>
                </a:lnTo>
                <a:close/>
                <a:moveTo>
                  <a:pt x="22" y="0"/>
                </a:moveTo>
                <a:lnTo>
                  <a:pt x="228" y="0"/>
                </a:lnTo>
                <a:lnTo>
                  <a:pt x="240" y="2"/>
                </a:lnTo>
                <a:lnTo>
                  <a:pt x="248" y="12"/>
                </a:lnTo>
                <a:lnTo>
                  <a:pt x="250" y="22"/>
                </a:lnTo>
                <a:lnTo>
                  <a:pt x="250" y="203"/>
                </a:lnTo>
                <a:lnTo>
                  <a:pt x="243" y="215"/>
                </a:lnTo>
                <a:lnTo>
                  <a:pt x="237" y="229"/>
                </a:lnTo>
                <a:lnTo>
                  <a:pt x="145" y="229"/>
                </a:lnTo>
                <a:lnTo>
                  <a:pt x="138" y="211"/>
                </a:lnTo>
                <a:lnTo>
                  <a:pt x="125" y="196"/>
                </a:lnTo>
                <a:lnTo>
                  <a:pt x="108" y="187"/>
                </a:lnTo>
                <a:lnTo>
                  <a:pt x="87" y="183"/>
                </a:lnTo>
                <a:lnTo>
                  <a:pt x="67" y="187"/>
                </a:lnTo>
                <a:lnTo>
                  <a:pt x="50" y="196"/>
                </a:lnTo>
                <a:lnTo>
                  <a:pt x="37" y="211"/>
                </a:lnTo>
                <a:lnTo>
                  <a:pt x="29" y="229"/>
                </a:lnTo>
                <a:lnTo>
                  <a:pt x="0" y="229"/>
                </a:lnTo>
                <a:lnTo>
                  <a:pt x="0" y="22"/>
                </a:lnTo>
                <a:lnTo>
                  <a:pt x="3" y="12"/>
                </a:lnTo>
                <a:lnTo>
                  <a:pt x="12" y="2"/>
                </a:lnTo>
                <a:lnTo>
                  <a:pt x="2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000" u="none" cap="none" strike="noStrike">
              <a:solidFill>
                <a:schemeClr val="dk1"/>
              </a:solidFill>
            </a:endParaRPr>
          </a:p>
        </p:txBody>
      </p:sp>
      <p:grpSp>
        <p:nvGrpSpPr>
          <p:cNvPr id="188" name="Google Shape;188;p15"/>
          <p:cNvGrpSpPr/>
          <p:nvPr/>
        </p:nvGrpSpPr>
        <p:grpSpPr>
          <a:xfrm>
            <a:off x="3383817" y="1030680"/>
            <a:ext cx="225584" cy="226751"/>
            <a:chOff x="2917825" y="3073401"/>
            <a:chExt cx="920750" cy="925513"/>
          </a:xfrm>
        </p:grpSpPr>
        <p:sp>
          <p:nvSpPr>
            <p:cNvPr id="189" name="Google Shape;189;p15"/>
            <p:cNvSpPr/>
            <p:nvPr/>
          </p:nvSpPr>
          <p:spPr>
            <a:xfrm>
              <a:off x="2917825" y="3073401"/>
              <a:ext cx="920750" cy="925513"/>
            </a:xfrm>
            <a:custGeom>
              <a:rect b="b" l="l" r="r" t="t"/>
              <a:pathLst>
                <a:path extrusionOk="0" h="583" w="580">
                  <a:moveTo>
                    <a:pt x="290" y="0"/>
                  </a:moveTo>
                  <a:lnTo>
                    <a:pt x="337" y="4"/>
                  </a:lnTo>
                  <a:lnTo>
                    <a:pt x="382" y="15"/>
                  </a:lnTo>
                  <a:lnTo>
                    <a:pt x="423" y="33"/>
                  </a:lnTo>
                  <a:lnTo>
                    <a:pt x="461" y="56"/>
                  </a:lnTo>
                  <a:lnTo>
                    <a:pt x="495" y="86"/>
                  </a:lnTo>
                  <a:lnTo>
                    <a:pt x="524" y="120"/>
                  </a:lnTo>
                  <a:lnTo>
                    <a:pt x="547" y="158"/>
                  </a:lnTo>
                  <a:lnTo>
                    <a:pt x="565" y="199"/>
                  </a:lnTo>
                  <a:lnTo>
                    <a:pt x="576" y="244"/>
                  </a:lnTo>
                  <a:lnTo>
                    <a:pt x="580" y="292"/>
                  </a:lnTo>
                  <a:lnTo>
                    <a:pt x="576" y="339"/>
                  </a:lnTo>
                  <a:lnTo>
                    <a:pt x="565" y="384"/>
                  </a:lnTo>
                  <a:lnTo>
                    <a:pt x="547" y="426"/>
                  </a:lnTo>
                  <a:lnTo>
                    <a:pt x="524" y="464"/>
                  </a:lnTo>
                  <a:lnTo>
                    <a:pt x="495" y="498"/>
                  </a:lnTo>
                  <a:lnTo>
                    <a:pt x="461" y="527"/>
                  </a:lnTo>
                  <a:lnTo>
                    <a:pt x="423" y="550"/>
                  </a:lnTo>
                  <a:lnTo>
                    <a:pt x="382" y="568"/>
                  </a:lnTo>
                  <a:lnTo>
                    <a:pt x="337" y="579"/>
                  </a:lnTo>
                  <a:lnTo>
                    <a:pt x="290" y="583"/>
                  </a:lnTo>
                  <a:lnTo>
                    <a:pt x="243" y="579"/>
                  </a:lnTo>
                  <a:lnTo>
                    <a:pt x="198" y="568"/>
                  </a:lnTo>
                  <a:lnTo>
                    <a:pt x="156" y="550"/>
                  </a:lnTo>
                  <a:lnTo>
                    <a:pt x="119" y="527"/>
                  </a:lnTo>
                  <a:lnTo>
                    <a:pt x="85" y="498"/>
                  </a:lnTo>
                  <a:lnTo>
                    <a:pt x="56" y="464"/>
                  </a:lnTo>
                  <a:lnTo>
                    <a:pt x="33" y="426"/>
                  </a:lnTo>
                  <a:lnTo>
                    <a:pt x="15" y="384"/>
                  </a:lnTo>
                  <a:lnTo>
                    <a:pt x="4" y="339"/>
                  </a:lnTo>
                  <a:lnTo>
                    <a:pt x="0" y="292"/>
                  </a:lnTo>
                  <a:lnTo>
                    <a:pt x="4" y="244"/>
                  </a:lnTo>
                  <a:lnTo>
                    <a:pt x="15" y="199"/>
                  </a:lnTo>
                  <a:lnTo>
                    <a:pt x="33" y="158"/>
                  </a:lnTo>
                  <a:lnTo>
                    <a:pt x="56" y="120"/>
                  </a:lnTo>
                  <a:lnTo>
                    <a:pt x="85" y="86"/>
                  </a:lnTo>
                  <a:lnTo>
                    <a:pt x="119" y="56"/>
                  </a:lnTo>
                  <a:lnTo>
                    <a:pt x="156" y="33"/>
                  </a:lnTo>
                  <a:lnTo>
                    <a:pt x="198" y="15"/>
                  </a:lnTo>
                  <a:lnTo>
                    <a:pt x="243" y="4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084513" y="3319715"/>
              <a:ext cx="584200" cy="457200"/>
            </a:xfrm>
            <a:custGeom>
              <a:rect b="b" l="l" r="r" t="t"/>
              <a:pathLst>
                <a:path extrusionOk="0" h="288" w="368">
                  <a:moveTo>
                    <a:pt x="300" y="0"/>
                  </a:moveTo>
                  <a:lnTo>
                    <a:pt x="368" y="68"/>
                  </a:lnTo>
                  <a:lnTo>
                    <a:pt x="219" y="219"/>
                  </a:lnTo>
                  <a:lnTo>
                    <a:pt x="151" y="288"/>
                  </a:lnTo>
                  <a:lnTo>
                    <a:pt x="0" y="136"/>
                  </a:lnTo>
                  <a:lnTo>
                    <a:pt x="68" y="68"/>
                  </a:lnTo>
                  <a:lnTo>
                    <a:pt x="151" y="15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0" sz="1000" u="none" cap="none" strike="noStrike">
                <a:solidFill>
                  <a:schemeClr val="dk1"/>
                </a:solidFill>
              </a:endParaRPr>
            </a:p>
          </p:txBody>
        </p:sp>
      </p:grpSp>
      <p:sp>
        <p:nvSpPr>
          <p:cNvPr id="191" name="Google Shape;191;p15"/>
          <p:cNvSpPr txBox="1"/>
          <p:nvPr/>
        </p:nvSpPr>
        <p:spPr>
          <a:xfrm>
            <a:off x="5498950" y="2284325"/>
            <a:ext cx="117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1000">
                <a:solidFill>
                  <a:srgbClr val="004D6E"/>
                </a:solidFill>
              </a:rPr>
              <a:t>App/UI/UX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5615300" y="3581850"/>
            <a:ext cx="3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🎯</a:t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3221220" y="3543450"/>
            <a:ext cx="2815200" cy="1200300"/>
          </a:xfrm>
          <a:prstGeom prst="rect">
            <a:avLst/>
          </a:prstGeom>
          <a:solidFill>
            <a:srgbClr val="FFF2CC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4572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279400" lvl="0" marL="457200" marR="35999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GB" sz="800">
                <a:solidFill>
                  <a:schemeClr val="dk1"/>
                </a:solidFill>
              </a:rPr>
              <a:t>LLM as a Judge</a:t>
            </a:r>
            <a:r>
              <a:rPr lang="en-GB" sz="800">
                <a:solidFill>
                  <a:schemeClr val="dk1"/>
                </a:solidFill>
              </a:rPr>
              <a:t>: </a:t>
            </a:r>
            <a:r>
              <a:rPr lang="en-GB" sz="800">
                <a:solidFill>
                  <a:schemeClr val="dk1"/>
                </a:solidFill>
              </a:rPr>
              <a:t>Topic_relevance, difficulty_accuracy </a:t>
            </a:r>
            <a:endParaRPr sz="800">
              <a:solidFill>
                <a:schemeClr val="dk1"/>
              </a:solidFill>
            </a:endParaRPr>
          </a:p>
          <a:p>
            <a:pPr indent="-279400" lvl="0" marL="457200" marR="35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-GB" sz="800">
                <a:solidFill>
                  <a:schemeClr val="dk1"/>
                </a:solidFill>
              </a:rPr>
              <a:t>LLM observation</a:t>
            </a:r>
            <a:r>
              <a:rPr lang="en-GB" sz="800">
                <a:solidFill>
                  <a:schemeClr val="dk1"/>
                </a:solidFill>
              </a:rPr>
              <a:t>: problem_attempts, code_attempts</a:t>
            </a:r>
            <a:endParaRPr sz="800">
              <a:solidFill>
                <a:schemeClr val="dk1"/>
              </a:solidFill>
            </a:endParaRPr>
          </a:p>
          <a:p>
            <a:pPr indent="0" lvl="0" marL="0" marR="35999" rtl="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3383825" y="3661325"/>
            <a:ext cx="2231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4D6E"/>
                </a:solidFill>
              </a:rPr>
              <a:t>Performance / ML Metrics</a:t>
            </a:r>
            <a:endParaRPr b="1" i="0" sz="1000" u="none" cap="none" strike="noStrike">
              <a:solidFill>
                <a:srgbClr val="004D6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89425" y="66250"/>
            <a:ext cx="663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 System Architecture Diagram: LevelUp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89413" y="4581100"/>
            <a:ext cx="896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375" y="638950"/>
            <a:ext cx="6467474" cy="434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Guiding MLOps principles: </a:t>
            </a:r>
            <a:r>
              <a:rPr lang="en-GB"/>
              <a:t>LevelUp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90100" y="1445725"/>
            <a:ext cx="4838700" cy="30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50">
                <a:solidFill>
                  <a:schemeClr val="dk1"/>
                </a:solidFill>
              </a:rPr>
              <a:t>🏗️ </a:t>
            </a:r>
            <a:r>
              <a:rPr b="1" lang="en-GB" sz="1650">
                <a:solidFill>
                  <a:schemeClr val="dk1"/>
                </a:solidFill>
              </a:rPr>
              <a:t>Infrastructure as Code </a:t>
            </a:r>
            <a:endParaRPr b="1" sz="16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Containerized Architecture: Docker Compose orchestration</a:t>
            </a:r>
            <a:endParaRPr b="1"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Multi-service Setup: Backend, Frontend, MLflow, Grafana</a:t>
            </a:r>
            <a:endParaRPr b="1"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CI Pipeline: GitHub Actions with 6 parallel jobs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50">
                <a:solidFill>
                  <a:schemeClr val="dk1"/>
                </a:solidFill>
              </a:rPr>
              <a:t>📊 </a:t>
            </a:r>
            <a:r>
              <a:rPr b="1" lang="en-GB" sz="1650">
                <a:solidFill>
                  <a:schemeClr val="dk1"/>
                </a:solidFill>
              </a:rPr>
              <a:t>Experiment Tracking &amp; Model Management </a:t>
            </a:r>
            <a:endParaRPr b="1" sz="16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MLflow Integration: Centralized experiment tracking</a:t>
            </a:r>
            <a:endParaRPr b="1"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Automated Logging: </a:t>
            </a:r>
            <a:r>
              <a:rPr b="1"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mlflow.langchain.autolog()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Custom Metrics</a:t>
            </a:r>
            <a:r>
              <a:rPr lang="en-GB" sz="1050">
                <a:solidFill>
                  <a:schemeClr val="dk1"/>
                </a:solidFill>
              </a:rPr>
              <a:t>: Topic relevance, difficulty accuracy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4841100" y="1445725"/>
            <a:ext cx="4302900" cy="22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chemeClr val="dk1"/>
                </a:solidFill>
              </a:rPr>
              <a:t>Data Versioning &amp; Management 📂</a:t>
            </a:r>
            <a:endParaRPr b="1" sz="16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DVC Integration: Version-controlled datasets</a:t>
            </a:r>
            <a:endParaRPr b="1"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Structured Pipelines: </a:t>
            </a:r>
            <a:r>
              <a:rPr b="1" lang="en-GB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data_ingestion.py</a:t>
            </a:r>
            <a:r>
              <a:rPr b="1" lang="en-GB" sz="1050">
                <a:solidFill>
                  <a:schemeClr val="dk1"/>
                </a:solidFill>
              </a:rPr>
              <a:t> &amp; preprocessing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650">
                <a:solidFill>
                  <a:schemeClr val="dk1"/>
                </a:solidFill>
              </a:rPr>
              <a:t>Real-time Monitoring 📈</a:t>
            </a:r>
            <a:endParaRPr b="1" sz="16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Grafana Dashboards</a:t>
            </a:r>
            <a:r>
              <a:rPr lang="en-GB" sz="1050">
                <a:solidFill>
                  <a:schemeClr val="dk1"/>
                </a:solidFill>
              </a:rPr>
              <a:t>: Performance visualization</a:t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b="1" lang="en-GB" sz="1050">
                <a:solidFill>
                  <a:schemeClr val="dk1"/>
                </a:solidFill>
              </a:rPr>
              <a:t>ML Pipeline Observability</a:t>
            </a:r>
            <a:r>
              <a:rPr lang="en-GB" sz="1050">
                <a:solidFill>
                  <a:schemeClr val="dk1"/>
                </a:solidFill>
              </a:rPr>
              <a:t>: End-to-end tracking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517500" y="1539075"/>
            <a:ext cx="8109000" cy="23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🔄 </a:t>
            </a:r>
            <a:r>
              <a:rPr b="1" lang="en-GB" sz="1600"/>
              <a:t>CI/CD Automation</a:t>
            </a:r>
            <a:r>
              <a:rPr lang="en-GB" sz="1600"/>
              <a:t> – Production-ready deployment pipeline</a:t>
            </a:r>
            <a:br>
              <a:rPr lang="en-GB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🧪 </a:t>
            </a:r>
            <a:r>
              <a:rPr b="1" lang="en-GB" sz="1600"/>
              <a:t>Enhanced Testing</a:t>
            </a:r>
            <a:r>
              <a:rPr lang="en-GB" sz="1600"/>
              <a:t> – Conduct a beta program with hiring managers </a:t>
            </a:r>
            <a:br>
              <a:rPr lang="en-GB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📊 </a:t>
            </a:r>
            <a:r>
              <a:rPr b="1" lang="en-GB" sz="1600"/>
              <a:t>User Feedback Collection</a:t>
            </a:r>
            <a:r>
              <a:rPr lang="en-GB" sz="1600"/>
              <a:t> – Ratings, relevance, difficulty, interaction tracking</a:t>
            </a:r>
            <a:br>
              <a:rPr lang="en-GB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🤖 </a:t>
            </a:r>
            <a:r>
              <a:rPr b="1" lang="en-GB" sz="1600"/>
              <a:t>Custom Model Training</a:t>
            </a:r>
            <a:r>
              <a:rPr lang="en-GB" sz="1600"/>
              <a:t> – Fine-tuning with user data, A/B testing, auto-retraining</a:t>
            </a:r>
            <a:br>
              <a:rPr lang="en-GB" sz="1600"/>
            </a:br>
            <a:endParaRPr b="1" sz="1600">
              <a:solidFill>
                <a:srgbClr val="CCCCCC"/>
              </a:solidFill>
              <a:highlight>
                <a:srgbClr val="181818"/>
              </a:highlight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245400" y="368125"/>
            <a:ext cx="521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3600">
                <a:solidFill>
                  <a:schemeClr val="dk1"/>
                </a:solidFill>
              </a:rPr>
              <a:t>🚀 Next Steps: 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