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69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F452-7448-4852-9314-306C8A6C3119}" type="datetime1">
              <a:rPr lang="ru-RU" smtClean="0"/>
              <a:t>26.05.2021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7252-BFB3-4CA4-8C10-C48F125F367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20F1-B25C-4E3A-B0CB-A1993D0DE272}" type="datetime1">
              <a:rPr lang="ru-RU" smtClean="0"/>
              <a:pPr/>
              <a:t>26.05.2021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37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С какой целью вы рассказываете об этом анализе?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Он завершает учебный модуль или весь проект?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Была ли достигнута цель обучения, которую вы поставили перед собой?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Этот анализ производится в конце курса?  </a:t>
            </a:r>
          </a:p>
          <a:p>
            <a:pPr rtl="0"/>
            <a:endParaRPr lang="ru-RU" baseline="0" dirty="0"/>
          </a:p>
          <a:p>
            <a:pPr rtl="0"/>
            <a:r>
              <a:rPr lang="ru-RU" dirty="0"/>
              <a:t>Сформулируйте цель анализа или даже цель учебного процесса.  Формулировка должна быть четкой и конкретной.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 Как и во всяком рассказе, здесь должны быть начало, середина и конец.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[На другой стороне слайда можно добавить рисунок как доказательство того, что вы изучили]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07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88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01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58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1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A79FDCCF-06A5-4C0C-ABFF-93AF4A8F91D0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BF5AAA8D-4090-4274-96AA-AD6B0F42534A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50BFE99-D7C0-40E7-B8AB-A5E5CCFB9A18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AEECF-DDF2-4378-AEB2-48186B35FAC4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 SmartArt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94419-A28C-4EDB-8F38-9C37AFF16850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 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CA3C0-BA25-49FE-9954-25288131DA86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 dirty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5E5F78F-9D46-4F2C-BD6F-D7C29B5C0995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Одно колесо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Одно колесо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Одно колесо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Одно колесо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7FB0F-7C69-48CD-BB58-095078AA9853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Одно колесо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95E0CC53-ACCE-429F-8F1D-1DAEC546233C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Одно колесо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Одно колесо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Одно колесо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Одно колесо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 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129-06A7-4AFC-94A4-3F7580A4770F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азличное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E251A-C5C0-4504-9052-0D643F118318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BC9F-1804-4FF3-9E20-A0E015F19291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E6915-CF68-40C4-847A-0EA80C190CCE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1C953673-56B5-4EA3-8F30-1C5A6A2AF000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5D628-E559-4D78-A66C-06C3A7EEF17A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E5874C0-9939-4299-A6F1-96FC5CBE5794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BC50C-F90C-4877-B7A7-F51A71B0245F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Одно колесо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Одно колесо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FFD88-FA86-4F08-85AA-7654CCCCCB65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1D678-49A0-4EA1-BD84-3EC88371B20F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ru-RU" sz="4800" dirty="0" smtClean="0"/>
              <a:t>Поведенческие Паттерны Проектирования</a:t>
            </a:r>
            <a:endParaRPr lang="ru-RU" sz="4800" dirty="0"/>
          </a:p>
        </p:txBody>
      </p:sp>
      <p:pic>
        <p:nvPicPr>
          <p:cNvPr id="9" name="Графический объект 8" descr="Книга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035" y="2961000"/>
            <a:ext cx="936000" cy="93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1116" y="4684295"/>
            <a:ext cx="7611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Эти паттерны решают задачи эффективного и безопасного взаимодействия между объектами программы.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711116" y="4684295"/>
            <a:ext cx="7611640" cy="138499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885461" y="4776627"/>
            <a:ext cx="726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Эти паттерны решают задачи эффективного и безопасного взаимодействия между объектами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Аналогия из жизни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041373" y="4463048"/>
            <a:ext cx="15296174" cy="65398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endParaRPr lang="ru-RU" sz="6000" u="sng" dirty="0"/>
          </a:p>
        </p:txBody>
      </p:sp>
      <p:pic>
        <p:nvPicPr>
          <p:cNvPr id="1026" name="Picture 2" descr="Пример заказа в рестора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24" y="1972235"/>
            <a:ext cx="9610163" cy="48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3316" y="2115671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отправитель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6820" y="2194540"/>
            <a:ext cx="26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Команда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2993" y="2172950"/>
            <a:ext cx="2770095" cy="38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Получатель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smtClean="0"/>
              <a:t>Pattern Command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Поведенческий паттерн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ru-RU" b="1" dirty="0"/>
              <a:t>Суть паттерна</a:t>
            </a:r>
          </a:p>
          <a:p>
            <a:r>
              <a:rPr lang="ru-RU" b="1" dirty="0"/>
              <a:t>Команда</a:t>
            </a:r>
            <a:r>
              <a:rPr lang="ru-RU" dirty="0"/>
              <a:t> — это поведенческий паттерн проектирования, который превращает запросы в объекты, позволяя передавать их как аргументы при вызове методов, ставить запросы в очередь, </a:t>
            </a:r>
            <a:r>
              <a:rPr lang="ru-RU" dirty="0" err="1"/>
              <a:t>логировать</a:t>
            </a:r>
            <a:r>
              <a:rPr lang="ru-RU" dirty="0"/>
              <a:t> их, а также поддерживать отмену операций.</a:t>
            </a:r>
          </a:p>
          <a:p>
            <a:pPr rtl="0"/>
            <a:endParaRPr lang="ru-RU" sz="2400" dirty="0"/>
          </a:p>
          <a:p>
            <a:pPr rtl="0"/>
            <a:endParaRPr lang="ru-RU" sz="2400" dirty="0"/>
          </a:p>
        </p:txBody>
      </p:sp>
      <p:pic>
        <p:nvPicPr>
          <p:cNvPr id="5" name="Графический объект 4" descr="Цель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822" y="2293330"/>
            <a:ext cx="6030995" cy="3599316"/>
          </a:xfrm>
        </p:spPr>
        <p:txBody>
          <a:bodyPr rtlCol="0"/>
          <a:lstStyle/>
          <a:p>
            <a:pPr rtl="0"/>
            <a:r>
              <a:rPr lang="en-US" sz="4400" dirty="0" smtClean="0"/>
              <a:t>Command</a:t>
            </a:r>
          </a:p>
          <a:p>
            <a:r>
              <a:rPr lang="en-US" sz="4400" dirty="0" smtClean="0"/>
              <a:t>Receiver(</a:t>
            </a:r>
            <a:r>
              <a:rPr lang="ru-RU" dirty="0"/>
              <a:t>приемник команд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Invoker(</a:t>
            </a:r>
            <a:r>
              <a:rPr lang="ru-RU" dirty="0"/>
              <a:t>вызывающий команды</a:t>
            </a:r>
            <a:r>
              <a:rPr lang="en-US" sz="4400" dirty="0" smtClean="0"/>
              <a:t>)</a:t>
            </a:r>
          </a:p>
          <a:p>
            <a:pPr rtl="0"/>
            <a:r>
              <a:rPr lang="en-US" sz="4400" dirty="0" smtClean="0"/>
              <a:t>Client</a:t>
            </a:r>
            <a:endParaRPr lang="ru-RU" sz="4400" dirty="0"/>
          </a:p>
          <a:p>
            <a:pPr rtl="0"/>
            <a:endParaRPr lang="ru-RU" dirty="0"/>
          </a:p>
        </p:txBody>
      </p:sp>
      <p:pic>
        <p:nvPicPr>
          <p:cNvPr id="6" name="Графический объект 5" descr="Обучение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05" y="4711616"/>
            <a:ext cx="9613859" cy="1090482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 smtClean="0"/>
              <a:t>Приступим к практике</a:t>
            </a:r>
            <a:endParaRPr lang="ru-RU" sz="3600" dirty="0"/>
          </a:p>
        </p:txBody>
      </p:sp>
      <p:pic>
        <p:nvPicPr>
          <p:cNvPr id="3" name="Графический объект 2" descr="Процесс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095" y="385011"/>
            <a:ext cx="111973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Light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receiver</a:t>
            </a:r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Light(){ }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turnOn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(){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("The light is on");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} </a:t>
            </a:r>
          </a:p>
          <a:p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public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turnOff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(){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("The light is off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}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15" y="350176"/>
            <a:ext cx="1119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interface</a:t>
            </a:r>
            <a:r>
              <a:rPr lang="en-US" sz="2400" dirty="0"/>
              <a:t> Command{ </a:t>
            </a:r>
            <a:r>
              <a:rPr lang="en-US" sz="2400" dirty="0" smtClean="0"/>
              <a:t> //(Command)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void</a:t>
            </a:r>
            <a:r>
              <a:rPr lang="en-US" sz="2400" dirty="0" smtClean="0"/>
              <a:t> </a:t>
            </a:r>
            <a:r>
              <a:rPr lang="en-US" sz="2400" dirty="0"/>
              <a:t>execute();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15" y="350176"/>
            <a:ext cx="111973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TurnOnLightCommand</a:t>
            </a:r>
            <a:r>
              <a:rPr lang="en-US" sz="2400" dirty="0"/>
              <a:t> </a:t>
            </a:r>
            <a:r>
              <a:rPr lang="en-US" sz="2400" b="1" dirty="0"/>
              <a:t>implements</a:t>
            </a:r>
            <a:r>
              <a:rPr lang="en-US" sz="2400" dirty="0"/>
              <a:t> Command{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/>
              <a:t>Light </a:t>
            </a:r>
            <a:r>
              <a:rPr lang="en-US" sz="2400" dirty="0" err="1"/>
              <a:t>theLight</a:t>
            </a:r>
            <a:r>
              <a:rPr lang="en-US" sz="2400" dirty="0"/>
              <a:t>;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dirty="0" err="1"/>
              <a:t>TurnOnLightCommand</a:t>
            </a:r>
            <a:r>
              <a:rPr lang="en-US" sz="2400" dirty="0"/>
              <a:t>(Light light</a:t>
            </a:r>
            <a:r>
              <a:rPr lang="en-US" sz="2400" dirty="0" smtClean="0"/>
              <a:t>){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b="1" dirty="0" err="1"/>
              <a:t>this</a:t>
            </a:r>
            <a:r>
              <a:rPr lang="en-US" sz="2400" dirty="0" err="1"/>
              <a:t>.theLight</a:t>
            </a:r>
            <a:r>
              <a:rPr lang="en-US" sz="2400" dirty="0"/>
              <a:t>=light; </a:t>
            </a:r>
            <a:r>
              <a:rPr lang="en-US" sz="2400" dirty="0" smtClean="0"/>
              <a:t>} 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@Override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void</a:t>
            </a:r>
            <a:r>
              <a:rPr lang="en-US" sz="2400" dirty="0"/>
              <a:t> execute</a:t>
            </a:r>
            <a:r>
              <a:rPr lang="en-US" sz="2400" dirty="0" smtClean="0"/>
              <a:t>(){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dirty="0" err="1"/>
              <a:t>theLight.turnOn</a:t>
            </a:r>
            <a:r>
              <a:rPr lang="en-US" sz="2400" dirty="0"/>
              <a:t>();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}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TurnOffLightCommand</a:t>
            </a:r>
            <a:r>
              <a:rPr lang="en-US" sz="2400" dirty="0"/>
              <a:t> </a:t>
            </a:r>
            <a:r>
              <a:rPr lang="en-US" sz="2400" b="1" dirty="0"/>
              <a:t>implements</a:t>
            </a:r>
            <a:r>
              <a:rPr lang="en-US" sz="2400" dirty="0"/>
              <a:t> Command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b="1" dirty="0"/>
              <a:t>private</a:t>
            </a:r>
            <a:r>
              <a:rPr lang="en-US" sz="2400" dirty="0"/>
              <a:t> Light </a:t>
            </a:r>
            <a:r>
              <a:rPr lang="en-US" sz="2400" dirty="0" err="1"/>
              <a:t>theLight</a:t>
            </a:r>
            <a:r>
              <a:rPr lang="en-US" sz="2400" dirty="0"/>
              <a:t>;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dirty="0" err="1"/>
              <a:t>TurnOffLightCommand</a:t>
            </a:r>
            <a:r>
              <a:rPr lang="en-US" sz="2400" dirty="0"/>
              <a:t>(Light light){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err="1" smtClean="0"/>
              <a:t>this</a:t>
            </a:r>
            <a:r>
              <a:rPr lang="en-US" sz="2400" dirty="0" err="1" smtClean="0"/>
              <a:t>.theLight</a:t>
            </a:r>
            <a:r>
              <a:rPr lang="en-US" sz="2400" dirty="0" smtClean="0"/>
              <a:t>=light</a:t>
            </a:r>
            <a:r>
              <a:rPr lang="en-US" sz="2400" dirty="0"/>
              <a:t>; }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FF00"/>
                </a:solidFill>
              </a:rPr>
              <a:t>@Override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b="1" dirty="0"/>
              <a:t> </a:t>
            </a:r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void</a:t>
            </a:r>
            <a:r>
              <a:rPr lang="en-US" sz="2400" dirty="0"/>
              <a:t> execute(){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</a:t>
            </a:r>
            <a:r>
              <a:rPr lang="en-US" sz="2400" dirty="0" err="1" smtClean="0"/>
              <a:t>theLight.turnOff</a:t>
            </a:r>
            <a:r>
              <a:rPr lang="en-US" sz="2400" dirty="0"/>
              <a:t>();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</a:t>
            </a:r>
            <a:r>
              <a:rPr lang="en-US" sz="2400" dirty="0" smtClean="0"/>
              <a:t>} 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15" y="350176"/>
            <a:ext cx="111973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 Switch { </a:t>
            </a:r>
            <a:r>
              <a:rPr lang="ru-RU" sz="2400" dirty="0" smtClean="0"/>
              <a:t>//(</a:t>
            </a:r>
            <a:r>
              <a:rPr lang="en-US" sz="2400" dirty="0" smtClean="0"/>
              <a:t>invoker</a:t>
            </a:r>
            <a:r>
              <a:rPr lang="ru-RU" sz="2400" dirty="0" smtClean="0"/>
              <a:t>)вызывающий команды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 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/>
              <a:t>Command </a:t>
            </a:r>
            <a:r>
              <a:rPr lang="en-US" sz="2400" dirty="0" err="1"/>
              <a:t>flipUpCommand</a:t>
            </a:r>
            <a:r>
              <a:rPr lang="en-US" sz="2400" dirty="0"/>
              <a:t>;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/>
              <a:t>Command </a:t>
            </a:r>
            <a:r>
              <a:rPr lang="en-US" sz="2400" dirty="0" err="1"/>
              <a:t>flipDownCommand</a:t>
            </a:r>
            <a:r>
              <a:rPr lang="en-US" sz="2400" dirty="0"/>
              <a:t>;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dirty="0"/>
              <a:t>Switch(Command </a:t>
            </a:r>
            <a:r>
              <a:rPr lang="en-US" sz="2400" dirty="0" err="1"/>
              <a:t>flipUpCommand,Command</a:t>
            </a:r>
            <a:r>
              <a:rPr lang="en-US" sz="2400" dirty="0"/>
              <a:t> </a:t>
            </a:r>
            <a:r>
              <a:rPr lang="en-US" sz="2400" dirty="0" err="1"/>
              <a:t>flipDownCommand</a:t>
            </a:r>
            <a:r>
              <a:rPr lang="en-US" sz="2400" dirty="0"/>
              <a:t>){ </a:t>
            </a:r>
            <a:r>
              <a:rPr lang="ru-RU" sz="2400" dirty="0" smtClean="0"/>
              <a:t>  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b="1" dirty="0" err="1" smtClean="0"/>
              <a:t>this</a:t>
            </a:r>
            <a:r>
              <a:rPr lang="en-US" sz="2400" dirty="0" err="1" smtClean="0"/>
              <a:t>.flipUpCommand</a:t>
            </a:r>
            <a:r>
              <a:rPr lang="en-US" sz="2400" dirty="0" smtClean="0"/>
              <a:t>=</a:t>
            </a:r>
            <a:r>
              <a:rPr lang="en-US" sz="2400" dirty="0" err="1" smtClean="0"/>
              <a:t>flipUpCommand</a:t>
            </a:r>
            <a:r>
              <a:rPr lang="en-US" sz="2400" dirty="0"/>
              <a:t>; </a:t>
            </a:r>
            <a:r>
              <a:rPr lang="ru-RU" sz="2400" dirty="0" smtClean="0"/>
              <a:t>   </a:t>
            </a:r>
            <a:endParaRPr lang="ru-RU" sz="2400" b="1" dirty="0" smtClean="0"/>
          </a:p>
          <a:p>
            <a:r>
              <a:rPr lang="ru-RU" sz="2400" b="1" dirty="0" smtClean="0"/>
              <a:t>     </a:t>
            </a:r>
            <a:r>
              <a:rPr lang="en-US" sz="2400" b="1" dirty="0" err="1" smtClean="0"/>
              <a:t>this</a:t>
            </a:r>
            <a:r>
              <a:rPr lang="en-US" sz="2400" dirty="0" err="1" smtClean="0"/>
              <a:t>.flipDownCommand</a:t>
            </a:r>
            <a:r>
              <a:rPr lang="en-US" sz="2400" dirty="0" smtClean="0"/>
              <a:t>=</a:t>
            </a:r>
            <a:r>
              <a:rPr lang="en-US" sz="2400" dirty="0" err="1" smtClean="0"/>
              <a:t>flipDownCommand</a:t>
            </a:r>
            <a:r>
              <a:rPr lang="en-US" sz="2400" dirty="0"/>
              <a:t>;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smtClean="0"/>
              <a:t>} </a:t>
            </a:r>
            <a:endParaRPr lang="ru-RU" sz="2400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dirty="0" err="1"/>
              <a:t>flipUp</a:t>
            </a:r>
            <a:r>
              <a:rPr lang="en-US" sz="2400" dirty="0"/>
              <a:t>(){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err="1" smtClean="0"/>
              <a:t>flipUpCommand.execute</a:t>
            </a:r>
            <a:r>
              <a:rPr lang="en-US" sz="2400" dirty="0"/>
              <a:t>(); </a:t>
            </a:r>
            <a:endParaRPr lang="ru-RU" sz="2400" dirty="0" smtClean="0"/>
          </a:p>
          <a:p>
            <a:r>
              <a:rPr lang="ru-RU" sz="2400" dirty="0" smtClean="0"/>
              <a:t>     </a:t>
            </a:r>
            <a:r>
              <a:rPr lang="en-US" sz="2400" dirty="0" smtClean="0"/>
              <a:t>} </a:t>
            </a:r>
            <a:r>
              <a:rPr lang="ru-RU" sz="2400" b="1" dirty="0" smtClean="0"/>
              <a:t>     </a:t>
            </a:r>
          </a:p>
          <a:p>
            <a:r>
              <a:rPr lang="ru-RU" sz="2400" b="1" dirty="0" smtClean="0"/>
              <a:t>    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dirty="0" err="1"/>
              <a:t>flipDown</a:t>
            </a:r>
            <a:r>
              <a:rPr lang="en-US" sz="2400" dirty="0"/>
              <a:t>(){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en-US" sz="2400" dirty="0" err="1" smtClean="0"/>
              <a:t>flipDownCommand.execute</a:t>
            </a:r>
            <a:r>
              <a:rPr lang="en-US" sz="2400" dirty="0"/>
              <a:t>(); </a:t>
            </a:r>
            <a:endParaRPr lang="ru-RU" sz="2400" dirty="0" smtClean="0"/>
          </a:p>
          <a:p>
            <a:r>
              <a:rPr lang="ru-RU" sz="2400" dirty="0" smtClean="0"/>
              <a:t>     </a:t>
            </a:r>
            <a:r>
              <a:rPr lang="en-US" sz="2400" dirty="0" smtClean="0"/>
              <a:t>} 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15" y="350176"/>
            <a:ext cx="111973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TestCommand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b="1" dirty="0" smtClean="0"/>
              <a:t>    public</a:t>
            </a:r>
            <a:r>
              <a:rPr lang="en-US" sz="2400" dirty="0" smtClean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 smtClean="0"/>
              <a:t>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Light </a:t>
            </a:r>
            <a:r>
              <a:rPr lang="en-US" sz="2400" dirty="0"/>
              <a:t>l=</a:t>
            </a:r>
            <a:r>
              <a:rPr lang="en-US" sz="2400" b="1" dirty="0"/>
              <a:t>new</a:t>
            </a:r>
            <a:r>
              <a:rPr lang="en-US" sz="2400" dirty="0"/>
              <a:t> Light();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Command </a:t>
            </a:r>
            <a:r>
              <a:rPr lang="en-US" sz="2400" dirty="0" err="1"/>
              <a:t>switchUp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dirty="0" err="1"/>
              <a:t>TurnOnLightCommand</a:t>
            </a:r>
            <a:r>
              <a:rPr lang="en-US" sz="2400" dirty="0"/>
              <a:t>(l);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Command </a:t>
            </a:r>
            <a:r>
              <a:rPr lang="en-US" sz="2400" dirty="0" err="1"/>
              <a:t>switchDown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dirty="0" err="1"/>
              <a:t>TurnOffLightCommand</a:t>
            </a:r>
            <a:r>
              <a:rPr lang="en-US" sz="2400" dirty="0"/>
              <a:t>(l);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Switch </a:t>
            </a:r>
            <a:r>
              <a:rPr lang="en-US" sz="2400" dirty="0"/>
              <a:t>s=</a:t>
            </a:r>
            <a:r>
              <a:rPr lang="en-US" sz="2400" b="1" dirty="0"/>
              <a:t>new</a:t>
            </a:r>
            <a:r>
              <a:rPr lang="en-US" sz="2400" dirty="0"/>
              <a:t> Switch(</a:t>
            </a:r>
            <a:r>
              <a:rPr lang="en-US" sz="2400" dirty="0" err="1"/>
              <a:t>switchUp,switchDown</a:t>
            </a:r>
            <a:r>
              <a:rPr lang="en-US" sz="2400" dirty="0"/>
              <a:t>); </a:t>
            </a:r>
            <a:endParaRPr lang="en-US" sz="2400" dirty="0" smtClean="0"/>
          </a:p>
          <a:p>
            <a:r>
              <a:rPr lang="en-US" sz="2400" dirty="0" smtClean="0"/>
              <a:t>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s.flipUp</a:t>
            </a:r>
            <a:r>
              <a:rPr lang="en-US" sz="2400" dirty="0"/>
              <a:t>(); </a:t>
            </a:r>
            <a:endParaRPr lang="en-US" sz="2400" dirty="0" smtClean="0"/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s.flipDown</a:t>
            </a:r>
            <a:r>
              <a:rPr lang="en-US" sz="2400" dirty="0"/>
              <a:t>();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} </a:t>
            </a:r>
          </a:p>
          <a:p>
            <a:r>
              <a:rPr lang="en-US" sz="2400" dirty="0" smtClean="0"/>
              <a:t>}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94811"/>
            <a:ext cx="9659698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2_TF67421116" id="{D19693A2-898A-4C96-8A07-698D1CD8C3EE}" vid="{A42CD5B5-F8A9-496B-983F-A5216AA8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Паттерны проектирования</Template>
  <TotalTime>0</TotalTime>
  <Words>1075</Words>
  <Application>Microsoft Office PowerPoint</Application>
  <PresentationFormat>Широкоэкранный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Берлин</vt:lpstr>
      <vt:lpstr>Поведенческие Паттерны Проектирования</vt:lpstr>
      <vt:lpstr>Pattern Command (Поведенческий паттерн)</vt:lpstr>
      <vt:lpstr>Термины</vt:lpstr>
      <vt:lpstr>Приступим к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Аналогия из жизни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2021-05-26T12:00:07Z</dcterms:created>
  <dcterms:modified xsi:type="dcterms:W3CDTF">2021-05-26T12:02:13Z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