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60" r:id="rId3"/>
    <p:sldId id="259" r:id="rId4"/>
    <p:sldId id="258" r:id="rId5"/>
    <p:sldId id="274" r:id="rId6"/>
    <p:sldId id="309" r:id="rId7"/>
    <p:sldId id="257" r:id="rId8"/>
    <p:sldId id="310" r:id="rId9"/>
    <p:sldId id="312" r:id="rId10"/>
    <p:sldId id="313" r:id="rId11"/>
    <p:sldId id="315" r:id="rId12"/>
    <p:sldId id="317" r:id="rId13"/>
    <p:sldId id="311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289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Fira Sans Extra Condensed Medium" panose="020B0603050000020004" pitchFamily="34" charset="0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37A2C-15A5-4F6C-AD99-C6A18B506115}">
  <a:tblStyle styleId="{1C837A2C-15A5-4F6C-AD99-C6A18B5061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61" d="100"/>
          <a:sy n="161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7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0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488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16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3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412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7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06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7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587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9fa94098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9fa94098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10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5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0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Elena.V.Makarova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707077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Система 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Образовательного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dk2"/>
                </a:solidFill>
              </a:rPr>
              <a:t>менеджмента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Архитектурное решение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B5E51-5E3C-CEC6-7B51-31CD9A9569C7}"/>
              </a:ext>
            </a:extLst>
          </p:cNvPr>
          <p:cNvSpPr txBox="1"/>
          <p:nvPr/>
        </p:nvSpPr>
        <p:spPr>
          <a:xfrm>
            <a:off x="6190488" y="4620280"/>
            <a:ext cx="295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OTUS, </a:t>
            </a:r>
            <a:r>
              <a:rPr lang="ru-RU" i="1" dirty="0"/>
              <a:t>июнь 2025</a:t>
            </a:r>
          </a:p>
          <a:p>
            <a:pPr algn="r"/>
            <a:r>
              <a:rPr lang="ru-RU" i="1" dirty="0"/>
              <a:t>Макарова Елена Владимировна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1. Пользователь загружает данные</a:t>
            </a:r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8C717-B4EA-0257-A8A1-3C2E2C85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43" y="956748"/>
            <a:ext cx="3874032" cy="40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2. Пользователь просматривает данные о студенте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14CE6-4586-AC19-F4C1-E0CC6958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8" y="1068821"/>
            <a:ext cx="5414136" cy="38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3. Пользователь запрашивает и получает отчет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5164D-EB74-C316-AF9A-98BF7E52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1033670"/>
            <a:ext cx="5420139" cy="39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Сценарии атрибутов качества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83704" y="1019953"/>
            <a:ext cx="821634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Гибкость системы:</a:t>
            </a:r>
            <a:endParaRPr lang="ru-RU" b="1" dirty="0">
              <a:solidFill>
                <a:schemeClr val="dk1"/>
              </a:solidFill>
              <a:uFill>
                <a:noFill/>
              </a:uFill>
            </a:endParaRP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Быстрая разработка новых функций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ru-RU" dirty="0">
                <a:solidFill>
                  <a:schemeClr val="dk1"/>
                </a:solidFill>
              </a:rPr>
              <a:t>новые функции могут быть добавлены в систему всего за 5 человеко-дней</a:t>
            </a: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Легкость локализации на другие языки: перенос системы на новый язык занимает 1 человеко-день при условии, что файлы с текстовыми строками уже переведены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Эксплуатация системы:</a:t>
            </a: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новый релиз системы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развернут и доступен всем пользователям в течение одного дня </a:t>
            </a:r>
          </a:p>
          <a:p>
            <a:pPr lvl="1" indent="-304800">
              <a:spcBef>
                <a:spcPts val="600"/>
              </a:spcBef>
              <a:buSzPts val="1200"/>
              <a:buFont typeface="Wingdings" pitchFamily="2" charset="2"/>
              <a:buChar char="Ø"/>
            </a:pPr>
            <a:r>
              <a:rPr lang="ru-RU" dirty="0">
                <a:solidFill>
                  <a:schemeClr val="dk1"/>
                </a:solidFill>
              </a:rPr>
              <a:t>систему можно перенести на новую платформу в течение одной человеко-недели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Взаимодействие сервисов: </a:t>
            </a:r>
            <a:r>
              <a:rPr lang="ru-RU" dirty="0">
                <a:solidFill>
                  <a:schemeClr val="dk1"/>
                </a:solidFill>
              </a:rPr>
              <a:t>после развертывания новый сервис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сможет взаимодействовать с существующими сервисами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с использованием шины событий без дальнейших изменений существующих сервисов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Производительность: </a:t>
            </a:r>
            <a:r>
              <a:rPr lang="ru-RU" dirty="0">
                <a:solidFill>
                  <a:schemeClr val="dk1"/>
                </a:solidFill>
              </a:rPr>
              <a:t>пользователь запрашивает отчет во время пиковой нагрузки (сессия) и получает уведомление о его готовности не позднее чем через 10 минут</a:t>
            </a: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b="1" dirty="0">
                <a:uFill>
                  <a:noFill/>
                </a:uFill>
              </a:rPr>
              <a:t>Надежность: </a:t>
            </a:r>
            <a:r>
              <a:rPr lang="ru-RU" dirty="0">
                <a:solidFill>
                  <a:schemeClr val="dk1"/>
                </a:solidFill>
              </a:rPr>
              <a:t>система отслеживает количество 500 ошибок и сигнализирует дежурным о всплесках в течение 30 секунд</a:t>
            </a:r>
          </a:p>
        </p:txBody>
      </p:sp>
    </p:spTree>
    <p:extLst>
      <p:ext uri="{BB962C8B-B14F-4D97-AF65-F5344CB8AC3E}">
        <p14:creationId xmlns:p14="http://schemas.microsoft.com/office/powerpoint/2010/main" val="325628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031101" y="2881203"/>
            <a:ext cx="63997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архитектурного решения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87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Диаграмма контейнеров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A0D4E-3454-187F-297C-7A0386B93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" y="848138"/>
            <a:ext cx="5088836" cy="41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Диаграмма развертывания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690E-801E-F016-4383-5D2268CAB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3" y="937808"/>
            <a:ext cx="5671930" cy="38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71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031101" y="2881203"/>
            <a:ext cx="63997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8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 </a:t>
            </a:r>
            <a:r>
              <a:rPr lang="ru-RU" dirty="0"/>
              <a:t>0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912BF-58D7-CE2B-749F-D30D55AA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30" y="755700"/>
            <a:ext cx="3517274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 </a:t>
            </a:r>
            <a:r>
              <a:rPr lang="ru-RU" dirty="0"/>
              <a:t>1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A1EE6-2272-3AFD-9459-60248428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" y="755700"/>
            <a:ext cx="3343086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340789" y="2404125"/>
            <a:ext cx="60900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Бизнес архитектура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ADR </a:t>
            </a:r>
            <a:r>
              <a:rPr lang="ru-RU" dirty="0"/>
              <a:t>2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7FE7F-CD76-E12E-43D1-C0C87C446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6" y="755550"/>
            <a:ext cx="3489304" cy="43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48;p62">
            <a:extLst>
              <a:ext uri="{FF2B5EF4-FFF2-40B4-BE49-F238E27FC236}">
                <a16:creationId xmlns:a16="http://schemas.microsoft.com/office/drawing/2014/main" id="{B63A2B72-0F40-5BAC-78BF-17B47FF74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00288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 dirty="0"/>
              <a:t>Спасибо!</a:t>
            </a:r>
            <a:endParaRPr sz="7200" dirty="0"/>
          </a:p>
        </p:txBody>
      </p:sp>
      <p:sp>
        <p:nvSpPr>
          <p:cNvPr id="11" name="Google Shape;649;p62">
            <a:extLst>
              <a:ext uri="{FF2B5EF4-FFF2-40B4-BE49-F238E27FC236}">
                <a16:creationId xmlns:a16="http://schemas.microsoft.com/office/drawing/2014/main" id="{706AE643-512F-DE15-5D3F-43E774C4C845}"/>
              </a:ext>
            </a:extLst>
          </p:cNvPr>
          <p:cNvSpPr txBox="1"/>
          <p:nvPr/>
        </p:nvSpPr>
        <p:spPr>
          <a:xfrm>
            <a:off x="713225" y="2194145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Есть вопросы?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Elena.V.Makarova@gmail.com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+7 985 109 35 38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Описание проекта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228600" y="861660"/>
            <a:ext cx="6428232" cy="4094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2"/>
                </a:solidFill>
                <a:uFill>
                  <a:noFill/>
                </a:uFill>
              </a:rPr>
              <a:t>Разработать систему образовательного менеджмента для школ и университетов, поставляемую как сервис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1" dirty="0">
              <a:solidFill>
                <a:schemeClr val="dk2"/>
              </a:solidFill>
              <a:uFill>
                <a:noFill/>
              </a:u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  <a:uFill>
                  <a:noFill/>
                </a:uFill>
              </a:rPr>
              <a:t>Пользователи: </a:t>
            </a:r>
            <a:r>
              <a:rPr lang="ru-RU" sz="1200" dirty="0">
                <a:solidFill>
                  <a:schemeClr val="dk1"/>
                </a:solidFill>
              </a:rPr>
              <a:t>преподаватели, сотрудники и родители студентов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  <a:uFill>
                  <a:noFill/>
                </a:uFill>
              </a:rPr>
              <a:t>Требования: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Отслеживание отсутствий, опозданий и их причин (данные вводятся родителями, преподавателями или сотрудниками)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Управление данными от 1000 до 1 млн. студентов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Составление отчетов по данным студенческой успеваемости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Отслеживание оценок и заданий учащихся (выполненных и заданных)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Форумы для общения учителей и родителей</a:t>
            </a:r>
          </a:p>
          <a:p>
            <a:pPr lvl="0"/>
            <a:r>
              <a:rPr lang="ru-RU" sz="1200" dirty="0">
                <a:solidFill>
                  <a:schemeClr val="dk1"/>
                </a:solidFill>
              </a:rPr>
              <a:t>Развертывание системы как </a:t>
            </a:r>
            <a:r>
              <a:rPr lang="en-US" sz="1200" dirty="0">
                <a:solidFill>
                  <a:schemeClr val="dk1"/>
                </a:solidFill>
              </a:rPr>
              <a:t>SaaS</a:t>
            </a:r>
            <a:r>
              <a:rPr lang="ru-RU" sz="1200" dirty="0">
                <a:solidFill>
                  <a:schemeClr val="dk1"/>
                </a:solidFill>
              </a:rPr>
              <a:t>-продукта из хостинг-центра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  <a:uFill>
                  <a:noFill/>
                </a:uFill>
              </a:rPr>
              <a:t>Дополнительный контекст: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Агрессивная маркетинг-стратегия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Основной конкурент пострадал из-за утечки данных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Новый </a:t>
            </a:r>
            <a:r>
              <a:rPr lang="en-US" sz="1200" dirty="0">
                <a:solidFill>
                  <a:schemeClr val="dk1"/>
                </a:solidFill>
              </a:rPr>
              <a:t>CIO</a:t>
            </a:r>
          </a:p>
          <a:p>
            <a:pPr>
              <a:spcBef>
                <a:spcPts val="0"/>
              </a:spcBef>
            </a:pPr>
            <a:r>
              <a:rPr lang="ru-RU" sz="1200" dirty="0">
                <a:solidFill>
                  <a:schemeClr val="dk1"/>
                </a:solidFill>
              </a:rPr>
              <a:t>Основные конкурентные преимущества – гибкость, возможность настройки под нужды клиента, безопасность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Бизнес-драйверы</a:t>
            </a: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2310350" y="103533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Недостатки существующих систем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717800" y="103533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950976" y="1996034"/>
            <a:ext cx="3506625" cy="918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SzPts val="1200"/>
              <a:buFont typeface="Montserrat"/>
              <a:buChar char="●"/>
            </a:pPr>
            <a:r>
              <a:rPr lang="ru-RU" sz="1200" dirty="0">
                <a:solidFill>
                  <a:schemeClr val="dk1"/>
                </a:solidFill>
              </a:rPr>
              <a:t>Долгое развертывание</a:t>
            </a:r>
          </a:p>
          <a:p>
            <a:pPr indent="-304800">
              <a:buSzPts val="1200"/>
              <a:buFont typeface="Montserrat"/>
              <a:buChar char="●"/>
            </a:pPr>
            <a:r>
              <a:rPr lang="ru-RU" sz="1200" dirty="0">
                <a:solidFill>
                  <a:schemeClr val="dk1"/>
                </a:solidFill>
              </a:rPr>
              <a:t>Внедрения новой функциональности занимает продолжительное время</a:t>
            </a:r>
          </a:p>
          <a:p>
            <a:pPr indent="-304800">
              <a:buSzPts val="1200"/>
              <a:buFont typeface="Montserrat"/>
              <a:buChar char="●"/>
            </a:pPr>
            <a:r>
              <a:rPr lang="ru-RU" sz="1200" dirty="0">
                <a:solidFill>
                  <a:schemeClr val="dk1"/>
                </a:solidFill>
              </a:rPr>
              <a:t>Сложности с масштабированием</a:t>
            </a: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6275800" y="103533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Ключевой конкурент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686400" y="103533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686401" y="1996034"/>
            <a:ext cx="327802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Позиция ключевого конкурента ослаблена в результате утечки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2310350" y="316138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Бюджет</a:t>
            </a:r>
            <a:r>
              <a:rPr lang="en" dirty="0"/>
              <a:t> 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717800" y="316138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951537" y="4075329"/>
            <a:ext cx="350606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</a:rPr>
              <a:t>Бюджет разработки неограничен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6275650" y="316138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Маркетинг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686400" y="3161383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5"/>
          </p:nvPr>
        </p:nvSpPr>
        <p:spPr>
          <a:xfrm>
            <a:off x="4683252" y="4057079"/>
            <a:ext cx="3278024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ru-RU" sz="1200" dirty="0">
                <a:solidFill>
                  <a:schemeClr val="dk1"/>
                </a:solidFill>
              </a:rPr>
              <a:t>Сильная команда маркетологов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Атрибуты качества (1/2)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333954" y="1576146"/>
            <a:ext cx="3954450" cy="32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Допустимая потеря данных (</a:t>
            </a:r>
            <a:r>
              <a:rPr lang="en-US" sz="1200" dirty="0"/>
              <a:t>RPO) - </a:t>
            </a:r>
            <a:r>
              <a:rPr lang="ru-RU" sz="1200" dirty="0"/>
              <a:t>не должно быть вообще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Допустимое время восстановления системы после сбоя - 1 час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После установления соединения с сервером, система проводит проверку на возможную подмену данных и синхронизирует данные, сохраненные оффлайн на машине клиента во время недоступности базы данных или </a:t>
            </a:r>
            <a:r>
              <a:rPr lang="en-US" sz="1200" dirty="0"/>
              <a:t>API. </a:t>
            </a:r>
            <a:r>
              <a:rPr lang="ru-RU" sz="1200" dirty="0"/>
              <a:t>При восстановлении сетевой связности, система уведомляет пользователя о том, что есть неотправленные данные, и предлагает отправить их на сервер для сохранения. Это гарантирует, что данные не теряются и сохранены в базе данных в соответствии с требованиями безопасности и целостности.</a:t>
            </a:r>
            <a:endParaRPr sz="1200"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130272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Надежность</a:t>
            </a:r>
            <a:endParaRPr dirty="0"/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4288404" y="1576146"/>
            <a:ext cx="2987100" cy="275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Личные данные пользователей должны быть надежно защищены в соответствии с законодательством РФ</a:t>
            </a:r>
          </a:p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Двухфакторная идентификация пользователей</a:t>
            </a:r>
          </a:p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Недоступность баз данных снаружи</a:t>
            </a:r>
            <a:endParaRPr sz="1200" dirty="0"/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4288404" y="1130272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Безопасность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Атрибуты качества (2/2)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407100" y="1576146"/>
            <a:ext cx="3890580" cy="32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Ответ основных ручек </a:t>
            </a:r>
            <a:r>
              <a:rPr lang="en-US" sz="1200" dirty="0"/>
              <a:t>API - </a:t>
            </a:r>
            <a:r>
              <a:rPr lang="ru-RU" sz="1200" dirty="0"/>
              <a:t>до 1 с в 80 %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Ответ основных ручек </a:t>
            </a:r>
            <a:r>
              <a:rPr lang="en-US" sz="1200" dirty="0"/>
              <a:t>API – </a:t>
            </a:r>
            <a:r>
              <a:rPr lang="ru-RU" sz="1200" dirty="0"/>
              <a:t>до 3 с в 95 %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Построение отчетов - асинхронное. Пользователь получает </a:t>
            </a:r>
            <a:r>
              <a:rPr lang="ru-RU" sz="1200" dirty="0" err="1"/>
              <a:t>пуш</a:t>
            </a:r>
            <a:r>
              <a:rPr lang="ru-RU" sz="1200" dirty="0"/>
              <a:t>, когда отчет готов.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Нагрузка на систему сильно возрастает во время сессий, нужно уметь динамически расширяться на время прогнозируемых пиков нагрузки.</a:t>
            </a:r>
          </a:p>
          <a:p>
            <a:pPr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Система имеет выраженное снижения нагрузки в ночные часы и выходные дни. Это время стоит максимально использовать для тяжелых вычислений (составления отчетов).</a:t>
            </a:r>
            <a:endParaRPr sz="1200"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130272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Производительность</a:t>
            </a: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4297680" y="1576146"/>
            <a:ext cx="2871216" cy="275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ru-RU" sz="1200" dirty="0"/>
              <a:t>Стоимость пятикратного увеличения производительности системы не должна превышать 400% от стоимости эксплуатации на момент сдачи</a:t>
            </a: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4297680" y="1130272"/>
            <a:ext cx="2871216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Модифицируемость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84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Роли и права доступа в учебной информационной системе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97565" y="1394198"/>
            <a:ext cx="83886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Администратор учебного заведения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полный доступ ко всем данным студентов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редактировать и обновлять информацию о студентах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Формирует отчеты и аналитику по учебному процессу</a:t>
            </a:r>
            <a:endParaRPr lang="en-US" sz="1000" dirty="0">
              <a:solidFill>
                <a:schemeClr val="dk1"/>
              </a:solidFill>
            </a:endParaRP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Преподаватель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 Имеет права на чтение данных студентов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Загружает информацию об успеваемости студентов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Формирует отчеты по успеваемости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общаться с родителями/студентами старше 18 лет через форум</a:t>
            </a:r>
            <a:endParaRPr lang="en-US" sz="1000" dirty="0">
              <a:solidFill>
                <a:schemeClr val="dk1"/>
              </a:solidFill>
            </a:endParaRP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Родитель или студент старше 18 лет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доступ только к своим личным данным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отправлять запросы на изменение своих персональных данных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Может общаться с преподавателями через форум</a:t>
            </a:r>
            <a:endParaRPr lang="en-US" sz="1000" dirty="0">
              <a:solidFill>
                <a:schemeClr val="dk1"/>
              </a:solidFill>
            </a:endParaRP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Студент до 18 лет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доступ только к ограниченному набору данных, таким как домашние задания и оценки</a:t>
            </a:r>
          </a:p>
          <a:p>
            <a:pPr lvl="0" indent="-304800">
              <a:spcBef>
                <a:spcPts val="200"/>
              </a:spcBef>
              <a:buSzPts val="1200"/>
              <a:buFont typeface="Montserrat"/>
              <a:buChar char="●"/>
            </a:pPr>
            <a:r>
              <a:rPr lang="ru-RU" sz="1000" b="1" dirty="0">
                <a:solidFill>
                  <a:schemeClr val="accent1"/>
                </a:solidFill>
                <a:uFill>
                  <a:noFill/>
                </a:uFill>
              </a:rPr>
              <a:t>Менеджер заказчика</a:t>
            </a:r>
            <a:r>
              <a:rPr lang="en-US" sz="1000" b="1" dirty="0">
                <a:solidFill>
                  <a:schemeClr val="accent1"/>
                </a:solidFill>
                <a:uFill>
                  <a:noFill/>
                </a:uFill>
              </a:rPr>
              <a:t>: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Имеет доступ к данным учебных заведений и агрегированной статистике (общее количество студентов, затраченные вычислительные мощности на создание отчетов)</a:t>
            </a:r>
          </a:p>
          <a:p>
            <a:pPr lvl="1" indent="-304800">
              <a:spcBef>
                <a:spcPts val="200"/>
              </a:spcBef>
              <a:buSzPts val="1200"/>
              <a:buFont typeface="Wingdings" pitchFamily="2" charset="2"/>
              <a:buChar char="Ø"/>
            </a:pPr>
            <a:r>
              <a:rPr lang="ru-RU" sz="1000" dirty="0">
                <a:solidFill>
                  <a:schemeClr val="dk1"/>
                </a:solidFill>
              </a:rPr>
              <a:t>Не имеет доступа к персональным данным студентов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Контекстная диаграмма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F979F-6985-77B5-721D-1A4E0E22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116584"/>
            <a:ext cx="6836705" cy="37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031101" y="2404125"/>
            <a:ext cx="63997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Сценарии использования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56742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10077</TotalTime>
  <Words>712</Words>
  <Application>Microsoft Macintosh PowerPoint</Application>
  <PresentationFormat>On-screen Show (16:9)</PresentationFormat>
  <Paragraphs>106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Fira Sans Extra Condensed Medium</vt:lpstr>
      <vt:lpstr>Barlow</vt:lpstr>
      <vt:lpstr>Montserrat</vt:lpstr>
      <vt:lpstr>Quicksand Medium</vt:lpstr>
      <vt:lpstr>Wingdings</vt:lpstr>
      <vt:lpstr>Management Consulting Toolkit by Slidesgo</vt:lpstr>
      <vt:lpstr>Система   Образовательного менеджмента</vt:lpstr>
      <vt:lpstr>Бизнес архитектура</vt:lpstr>
      <vt:lpstr>Описание проекта</vt:lpstr>
      <vt:lpstr>Бизнес-драйверы</vt:lpstr>
      <vt:lpstr>Атрибуты качества (1/2)</vt:lpstr>
      <vt:lpstr>Атрибуты качества (2/2)</vt:lpstr>
      <vt:lpstr>Роли и права доступа в учебной информационной системе</vt:lpstr>
      <vt:lpstr>Контекстная диаграмма</vt:lpstr>
      <vt:lpstr>Сценарии использования</vt:lpstr>
      <vt:lpstr>1. Пользователь загружает данные</vt:lpstr>
      <vt:lpstr>2. Пользователь просматривает данные о студенте </vt:lpstr>
      <vt:lpstr>3. Пользователь запрашивает и получает отчет</vt:lpstr>
      <vt:lpstr>Сценарии атрибутов качества</vt:lpstr>
      <vt:lpstr>Описание архитектурного решения</vt:lpstr>
      <vt:lpstr>Диаграмма контейнеров</vt:lpstr>
      <vt:lpstr>Диаграмма развертывания</vt:lpstr>
      <vt:lpstr>ADR</vt:lpstr>
      <vt:lpstr>ADR 0</vt:lpstr>
      <vt:lpstr>ADR 1</vt:lpstr>
      <vt:lpstr>ADR 2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Elena Makarova</cp:lastModifiedBy>
  <cp:revision>4</cp:revision>
  <dcterms:modified xsi:type="dcterms:W3CDTF">2024-05-27T06:45:39Z</dcterms:modified>
</cp:coreProperties>
</file>