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4" r:id="rId17"/>
    <p:sldId id="315" r:id="rId18"/>
    <p:sldId id="31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17" r:id="rId49"/>
    <p:sldId id="301" r:id="rId50"/>
    <p:sldId id="302" r:id="rId51"/>
    <p:sldId id="303" r:id="rId52"/>
    <p:sldId id="304" r:id="rId53"/>
    <p:sldId id="300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8" r:id="rId63"/>
    <p:sldId id="319" r:id="rId64"/>
    <p:sldId id="313" r:id="rId6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8"/>
    <p:restoredTop sz="94701"/>
  </p:normalViewPr>
  <p:slideViewPr>
    <p:cSldViewPr snapToGrid="0" snapToObjects="1">
      <p:cViewPr varScale="1">
        <p:scale>
          <a:sx n="78" d="100"/>
          <a:sy n="78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C8CC6-2168-4A36-A1FA-FDF14E260E9A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7CB1-13FA-4363-936E-D898399EB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45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37CB1-13FA-4363-936E-D898399EBCB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4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A33F8-0196-084D-9BD5-FE9DFF5B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8E52BF-C63D-724B-A92E-699549852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8E60A2-21A8-1543-B57D-DFCB7E28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A4B46-99D3-5643-AAE1-4C4A0C4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4C931D-47DF-0B4F-80F3-A4607384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19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D08AE-BE9A-994D-95A5-26002017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A6E807-E8F0-E043-9474-74537C06A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3E9C60-7856-764C-BB35-9CF9C6AC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56289-E872-8B43-8678-F5B44A2F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E8784-B976-C544-BAA5-0B52EF0C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6C7CD5-676C-E841-BE12-C2507CF3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01BC8D-C653-964D-8D1B-0242B01A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D52533-BFD7-374D-BD09-561FB12A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1590BC-2545-0148-AAAF-9EA1E262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AA339-FA67-D64D-8D17-E583A07A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A8F39-26CA-CE45-A84E-24CB3C07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17771-5296-6344-8D9A-595C69D1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14981-1089-F341-9BE7-372ED54E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77B9A9-FB14-7C4C-A90E-73040A0F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075E2-E497-D74A-A2A9-A93E59AD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27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30F7B0-CB01-2A44-B8B7-028799D2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0D9BC5-8A67-964B-9CB2-DEC664EC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B7756A-C30A-224D-A244-042D530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541F5E-6E53-3643-A6CD-36D116B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49DC0-9685-3E42-87EF-17A85B8E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F2F78-B524-B542-B8E2-166B2426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BFD7AB-D13C-4B41-9781-6E212591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A46A3F-48D4-A040-B657-0BD6863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02D79B-4172-4842-BAC3-F1BD4223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1233CE-B1FE-B547-B8D5-E165DEC5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F9BD39-A58E-304B-97DF-200C0C3C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8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6B547-CC76-D34F-8B97-9BD37BE7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879890-0DFA-7F4F-A0FE-81AF2CF2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7D0058-A393-6E41-B753-9DE1CA43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F1A428-3C5A-0748-B56D-631CC6858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8FB4F3-8F5B-DB4A-9A2B-267887A1F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86EDC7-F679-0543-B66D-6147AD24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DB9A0B-05A7-014C-AD26-6EADFAB7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FDAEE0-9A1A-3749-A5E0-66C2AC2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6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6AA1A-2F34-224E-B585-ABA87EBA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4F0857-BBAD-1E4D-B04B-B939569A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402108-18BB-0446-9B25-5CE900E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7FB055-63A6-C04A-8A92-92A43978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45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8BAC02-E577-B54C-8DAA-01AB51FA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675AAA-6B7C-8A4D-B43E-FF702874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D556B6-A8ED-D14E-BC3B-6A95E546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55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173F7-CB26-044D-8589-68C9EE2C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B39C2-655F-4E48-BFE2-B5B981C4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2EE7C0-5525-A441-A750-2E472768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A3E30C-7789-0A4D-A5E7-418B1D79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18C14F-1C6B-E840-8342-F6D22EB2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46C0C-6D44-5D47-B29C-5A84C753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1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F8D8C-75B2-2145-81C4-887BA39C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D51600-2739-3346-BF38-85670E33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3C7474-ED23-9146-BF24-2B97B34E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BC1627-8FF3-0B41-8383-3D3A7250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C68EFF-F20D-AB43-8B78-28611859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E37420-EA5F-A34E-8733-41D64116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6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EB7471-B3FE-6643-8B0F-3D5E9C37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3BCB05-7F82-3349-93A7-90E396C5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EAAE22-CBED-2346-A80C-6DE158F5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3C3-887C-EA46-8CB8-FC30F8374F24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ECCBD-B936-964E-9D4C-21E1D45B3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69663C-D60A-2749-AC61-7E51ECCAF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055B-63ED-0945-8CC0-2B31E2166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23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C7D5BD-8A30-5E43-9AE3-4F5A8AA3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34A040-11B3-D64B-8CD8-A35A5341EB1E}"/>
              </a:ext>
            </a:extLst>
          </p:cNvPr>
          <p:cNvSpPr txBox="1"/>
          <p:nvPr/>
        </p:nvSpPr>
        <p:spPr>
          <a:xfrm>
            <a:off x="2868701" y="1687342"/>
            <a:ext cx="64545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eSport</a:t>
            </a:r>
            <a:endParaRPr lang="it-IT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5EB0B2-8563-6348-980C-53A301D684A4}"/>
              </a:ext>
            </a:extLst>
          </p:cNvPr>
          <p:cNvSpPr txBox="1"/>
          <p:nvPr/>
        </p:nvSpPr>
        <p:spPr>
          <a:xfrm>
            <a:off x="908519" y="4154995"/>
            <a:ext cx="10374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Ingegneria del Software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E3B45F-7106-F64A-B3E1-40806A8F0655}"/>
              </a:ext>
            </a:extLst>
          </p:cNvPr>
          <p:cNvSpPr txBox="1"/>
          <p:nvPr/>
        </p:nvSpPr>
        <p:spPr>
          <a:xfrm>
            <a:off x="8028681" y="793937"/>
            <a:ext cx="4163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21/22</a:t>
            </a:r>
          </a:p>
        </p:txBody>
      </p:sp>
    </p:spTree>
    <p:extLst>
      <p:ext uri="{BB962C8B-B14F-4D97-AF65-F5344CB8AC3E}">
        <p14:creationId xmlns:p14="http://schemas.microsoft.com/office/powerpoint/2010/main" val="13703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D5E27-258B-1B4D-958F-84AFE593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Utente non registrato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7D666-42D3-8346-8B69-5425B014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47" y="1745752"/>
            <a:ext cx="12274505" cy="462667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macro-funzionalità che eSport intende offrire all’utente non registrato sono: </a:t>
            </a:r>
          </a:p>
          <a:p>
            <a:pPr marL="0" indent="0">
              <a:buNone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Autenticazione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Registrazione se non si ha ancora un account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Visualizzazione il catalogo dei prodotti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Ricerca prodotti tramite nome o nome parziale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Visualizzazione delle informazioni di uno specifico prodotto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Aggiunta prodotti al carrello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Rimozione prodotti dal carrello</a:t>
            </a:r>
          </a:p>
          <a:p>
            <a:pPr marL="0" indent="0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N.B: L’autenticazione è necessaria per poter: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Visualizzazione fattura di un ordine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Visualizzazione di tutti gli ordini che ha effettuato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Visualizzazione del proprio profilo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Aggiunta indirizzi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Rimozione indirizzi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Aggiunta metodi di pagamento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Rimozione metodi di pagamento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Eliminazione del proprio profilo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Sottomissione recensione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Sottomissione reclamo</a:t>
            </a:r>
          </a:p>
        </p:txBody>
      </p:sp>
    </p:spTree>
    <p:extLst>
      <p:ext uri="{BB962C8B-B14F-4D97-AF65-F5344CB8AC3E}">
        <p14:creationId xmlns:p14="http://schemas.microsoft.com/office/powerpoint/2010/main" val="189456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2AE6F-2D9D-2543-8DAE-2A56011A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36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Gestore dei Reclami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585E8-3CB2-074C-8612-2AE0FD50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5" y="1822450"/>
            <a:ext cx="1113749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macro-funzionalità che </a:t>
            </a:r>
            <a:r>
              <a:rPr lang="it-IT" dirty="0" err="1"/>
              <a:t>eSport</a:t>
            </a:r>
            <a:r>
              <a:rPr lang="it-IT" dirty="0"/>
              <a:t> intende offrire il gestore dei reclami sono: </a:t>
            </a:r>
          </a:p>
          <a:p>
            <a:pPr lvl="1"/>
            <a:r>
              <a:rPr lang="it-IT" dirty="0"/>
              <a:t>Visualizzazione dei reclami effettuati dagli utenti del sito</a:t>
            </a:r>
          </a:p>
          <a:p>
            <a:pPr lvl="1"/>
            <a:r>
              <a:rPr lang="it-IT" dirty="0"/>
              <a:t>Visualizzare i reclami attivi</a:t>
            </a:r>
          </a:p>
          <a:p>
            <a:pPr lvl="1"/>
            <a:r>
              <a:rPr lang="it-IT" dirty="0"/>
              <a:t>Aggiornamento dello stato dei reclami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/>
                <a:cs typeface="Arial Unicode MS"/>
              </a:rPr>
              <a:t>Controllare che il reclamo sia stato risolto e contrassegnarlo come "Reclamo Approvato" o “Reclamo Rifiutato”.</a:t>
            </a:r>
            <a:endParaRPr lang="en-GB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13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78CFA-A732-9B45-AAFD-B746F246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3" y="84922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Requisiti non funzionali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BF85E-5828-F545-9118-2CF75CCD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1512001"/>
            <a:ext cx="10515600" cy="4351338"/>
          </a:xfrm>
        </p:spPr>
        <p:txBody>
          <a:bodyPr/>
          <a:lstStyle/>
          <a:p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fornirà una barra di navigazione per facilitare la navigazione dell’utente nel sito.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fornirà un'interfaccia utente grafica che fornisca un accesso uniforme alle funzioni offerte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offrirà uno schema di controllo degli accessi che impedisce gli accessi non autorizzati.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deve essere responsive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dovrà rispondere entro 5 secondi.</a:t>
            </a:r>
          </a:p>
          <a:p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Supportability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Utilizzare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standard per gli identificatori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Utilizzare le funzionalità di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7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CDD5F-D18E-FF42-9E91-E5E4398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Esempio di un caso d’uso</a:t>
            </a:r>
            <a:b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2B5882-7120-364C-BC55-47D8B37C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" y="14849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Requisito</a:t>
            </a:r>
            <a:r>
              <a:rPr lang="it-IT" dirty="0"/>
              <a:t>: L’utente deve poter sottomettere un reclamo</a:t>
            </a:r>
          </a:p>
          <a:p>
            <a:pPr marL="0" indent="0">
              <a:buNone/>
            </a:pPr>
            <a:r>
              <a:rPr lang="it-IT" b="1" dirty="0"/>
              <a:t>Caso d’uso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79CBFE6-3531-4305-9274-51851532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38658"/>
              </p:ext>
            </p:extLst>
          </p:nvPr>
        </p:nvGraphicFramePr>
        <p:xfrm>
          <a:off x="2678257" y="2006600"/>
          <a:ext cx="7328188" cy="388602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61193">
                  <a:extLst>
                    <a:ext uri="{9D8B030D-6E8A-4147-A177-3AD203B41FA5}">
                      <a16:colId xmlns:a16="http://schemas.microsoft.com/office/drawing/2014/main" val="324544746"/>
                    </a:ext>
                  </a:extLst>
                </a:gridCol>
                <a:gridCol w="5666995">
                  <a:extLst>
                    <a:ext uri="{9D8B030D-6E8A-4147-A177-3AD203B41FA5}">
                      <a16:colId xmlns:a16="http://schemas.microsoft.com/office/drawing/2014/main" val="2567413663"/>
                    </a:ext>
                  </a:extLst>
                </a:gridCol>
              </a:tblGrid>
              <a:tr h="21606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Sottomissione reclamo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extLst>
                  <a:ext uri="{0D108BD9-81ED-4DB2-BD59-A6C34878D82A}">
                    <a16:rowId xmlns:a16="http://schemas.microsoft.com/office/drawing/2014/main" val="2043091311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Participating Actors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Utente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extLst>
                  <a:ext uri="{0D108BD9-81ED-4DB2-BD59-A6C34878D82A}">
                    <a16:rowId xmlns:a16="http://schemas.microsoft.com/office/drawing/2014/main" val="1793599534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Entry Condition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L’utente è nella pagina degli ordini effettuati e decide di lasciare un reclamo.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extLst>
                  <a:ext uri="{0D108BD9-81ED-4DB2-BD59-A6C34878D82A}">
                    <a16:rowId xmlns:a16="http://schemas.microsoft.com/office/drawing/2014/main" val="3632405672"/>
                  </a:ext>
                </a:extLst>
              </a:tr>
              <a:tr h="226007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Flow of Events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2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it-IT" sz="10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L’utente visualizzerà gli ordini sottomessi ordinati secondo la data di sottomissione, dalla più recente alla meno recente. L’utente dovrà selezionare l’ordine per il quale vuole lasciare un reclamo e cliccare sul pulsante “Effettua un reclamo”</a:t>
                      </a:r>
                    </a:p>
                    <a:p>
                      <a:pPr marL="342900" lvl="0" indent="-342900" fontAlgn="base">
                        <a:lnSpc>
                          <a:spcPct val="12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it-IT" sz="10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L’utente visualizzerà un form in cui dovrà inserire il commento che fungerà da motivazione per il reclamo.</a:t>
                      </a:r>
                    </a:p>
                    <a:p>
                      <a:pPr marL="342900" lvl="0" indent="-342900" fontAlgn="base">
                        <a:lnSpc>
                          <a:spcPct val="12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it-IT" sz="10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Sottometterà il form.</a:t>
                      </a:r>
                    </a:p>
                    <a:p>
                      <a:pPr marL="342900" lvl="0" indent="-342900" fontAlgn="base">
                        <a:lnSpc>
                          <a:spcPct val="12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it-IT" sz="10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 caso di errore, vedi Exception.</a:t>
                      </a:r>
                    </a:p>
                    <a:p>
                      <a:pPr marL="342900" lvl="0" indent="-342900" fontAlgn="base">
                        <a:lnSpc>
                          <a:spcPct val="12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it-IT" sz="10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 caso di corretta sottomissione, il reclamo verrà salvato e risulterà visibile nella pagina dei reclami dal Gestore Reclami.</a:t>
                      </a:r>
                      <a:endParaRPr lang="it-IT" sz="1000" u="none" strike="noStrike" kern="0" spc="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extLst>
                  <a:ext uri="{0D108BD9-81ED-4DB2-BD59-A6C34878D82A}">
                    <a16:rowId xmlns:a16="http://schemas.microsoft.com/office/drawing/2014/main" val="2148994130"/>
                  </a:ext>
                </a:extLst>
              </a:tr>
              <a:tr h="21606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Exception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Al punto 3, vedi CDU 3.2.10.2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extLst>
                  <a:ext uri="{0D108BD9-81ED-4DB2-BD59-A6C34878D82A}">
                    <a16:rowId xmlns:a16="http://schemas.microsoft.com/office/drawing/2014/main" val="455298284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Exit Condition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Il reclamo è stato salvato e l’utente viene reindirizzato alla pagina del prodotto.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47829" marR="47829" marT="47829" marB="47829"/>
                </a:tc>
                <a:extLst>
                  <a:ext uri="{0D108BD9-81ED-4DB2-BD59-A6C34878D82A}">
                    <a16:rowId xmlns:a16="http://schemas.microsoft.com/office/drawing/2014/main" val="203375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9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A2B52-709B-6241-8075-120A711C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UML: Gestione Reclami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21F1E-C297-3E4A-82C2-2AE05AC1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520825"/>
            <a:ext cx="11815482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Package gestione reclami contiene lo use case per 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sottomissione di un reclamo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15EA89-4635-4A60-BAA8-D22FF701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1" y="2167345"/>
            <a:ext cx="6838197" cy="3737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33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A233B-B21A-4A45-8EA8-4A407A4C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Sequence Diagram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AE2F1-736D-C743-AFB8-7040306B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per 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 dei reclami complessivi</a:t>
            </a:r>
          </a:p>
          <a:p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D6CBBA-CD3A-4BD9-BBCF-FD121D94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6" y="2891634"/>
            <a:ext cx="9895867" cy="1838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34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13317-0C71-4E00-861E-7A5FC108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Statechart Diagram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FA49A-2936-4ABA-BBF2-662BB14C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1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Di seguito visualizziamo lo </a:t>
            </a:r>
            <a:r>
              <a:rPr lang="it-IT" sz="2800" b="1" dirty="0"/>
              <a:t>Statechart Diagram</a:t>
            </a:r>
            <a:r>
              <a:rPr lang="it-IT" sz="2800" dirty="0"/>
              <a:t> dell’oggetto Reclamo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CBD19-9488-4879-9ACF-D3BCC10FB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45" y="2404152"/>
            <a:ext cx="5522510" cy="3021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00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AC725-484B-47E8-9014-5C9BDEC7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853"/>
            <a:ext cx="10515600" cy="826216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Visualizziamo ora i </a:t>
            </a:r>
            <a:r>
              <a:rPr lang="it-IT" sz="3600" b="1" dirty="0"/>
              <a:t>Path navigazionali</a:t>
            </a:r>
            <a:r>
              <a:rPr lang="it-IT" sz="3600" dirty="0"/>
              <a:t> dell’utente autenticato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9DF7E8E-3132-4743-B735-6AA2618D2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58" y="1607736"/>
            <a:ext cx="8382599" cy="4083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33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6822E-E17C-4D26-AC8D-22B153AE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24"/>
            <a:ext cx="10515600" cy="100145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Esempio di Mockup</a:t>
            </a:r>
            <a:br>
              <a:rPr lang="en-GB" sz="4400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E3D4A-6001-443E-A7DF-8A3D56A5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0" y="13730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Mockup reclamo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officeArt object" descr="Picture 3">
            <a:extLst>
              <a:ext uri="{FF2B5EF4-FFF2-40B4-BE49-F238E27FC236}">
                <a16:creationId xmlns:a16="http://schemas.microsoft.com/office/drawing/2014/main" id="{9AAB3F43-B5F4-4F91-91FA-34F1D5C6E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9276" y="2098103"/>
            <a:ext cx="5854317" cy="362628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7653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Document 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2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C7D5BD-8A30-5E43-9AE3-4F5A8AA3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09BEA6-3316-C343-B9CE-340AAC6728FE}"/>
              </a:ext>
            </a:extLst>
          </p:cNvPr>
          <p:cNvSpPr txBox="1"/>
          <p:nvPr/>
        </p:nvSpPr>
        <p:spPr>
          <a:xfrm>
            <a:off x="3292989" y="937365"/>
            <a:ext cx="5606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Partecipanti al progetto: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2F1F29-FA22-8D40-B38C-5F0BA5694D8A}"/>
              </a:ext>
            </a:extLst>
          </p:cNvPr>
          <p:cNvSpPr txBox="1"/>
          <p:nvPr/>
        </p:nvSpPr>
        <p:spPr>
          <a:xfrm>
            <a:off x="552495" y="2644170"/>
            <a:ext cx="6490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Preziosi Raul 	              0512105089</a:t>
            </a:r>
          </a:p>
          <a:p>
            <a:pPr marL="285750" indent="-285750">
              <a:buFontTx/>
              <a:buChar char="-"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Raucci Angelo Antonio 0512105353</a:t>
            </a:r>
          </a:p>
          <a:p>
            <a:pPr marL="285750" indent="-285750">
              <a:buFontTx/>
              <a:buChar char="-"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Zingarelli Carlo             0512105497</a:t>
            </a:r>
          </a:p>
        </p:txBody>
      </p:sp>
    </p:spTree>
    <p:extLst>
      <p:ext uri="{BB962C8B-B14F-4D97-AF65-F5344CB8AC3E}">
        <p14:creationId xmlns:p14="http://schemas.microsoft.com/office/powerpoint/2010/main" val="306733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Panoramica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4FDA32-16A4-1C40-828A-DB7CAA7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1395319"/>
            <a:ext cx="11905129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Di seguito una panoramica delle attività e dei work </a:t>
            </a:r>
            <a:r>
              <a:rPr lang="it-IT" sz="2400" dirty="0" err="1"/>
              <a:t>products</a:t>
            </a:r>
            <a:r>
              <a:rPr lang="it-IT" sz="2400" dirty="0"/>
              <a:t> della fase di System Design:</a:t>
            </a:r>
          </a:p>
          <a:p>
            <a:pPr marL="1257300" lvl="2" indent="-342900"/>
            <a:r>
              <a:rPr lang="it-IT" sz="2400" dirty="0"/>
              <a:t>Architettura del Sistema</a:t>
            </a:r>
          </a:p>
          <a:p>
            <a:pPr marL="1257300" lvl="2" indent="-342900"/>
            <a:r>
              <a:rPr lang="it-IT" sz="2400" dirty="0" err="1"/>
              <a:t>Mapping</a:t>
            </a:r>
            <a:r>
              <a:rPr lang="it-IT" sz="2400" dirty="0"/>
              <a:t> Hardware/Software</a:t>
            </a:r>
          </a:p>
          <a:p>
            <a:pPr marL="1257300" lvl="2" indent="-342900"/>
            <a:r>
              <a:rPr lang="it-IT" sz="2400" dirty="0"/>
              <a:t>Decomposizione in sottosistemi</a:t>
            </a:r>
          </a:p>
          <a:p>
            <a:pPr marL="1257300" lvl="2" indent="-342900"/>
            <a:r>
              <a:rPr lang="it-IT" sz="2400" dirty="0"/>
              <a:t>Class </a:t>
            </a:r>
            <a:r>
              <a:rPr lang="it-IT" sz="2400" dirty="0" err="1"/>
              <a:t>Diagram</a:t>
            </a:r>
            <a:endParaRPr lang="it-IT" sz="2400" dirty="0"/>
          </a:p>
          <a:p>
            <a:pPr marL="1257300" lvl="2" indent="-342900"/>
            <a:r>
              <a:rPr lang="it-IT" sz="2400" dirty="0"/>
              <a:t>Modello logico</a:t>
            </a:r>
          </a:p>
          <a:p>
            <a:pPr marL="1257300" lvl="2" indent="-342900"/>
            <a:r>
              <a:rPr lang="it-IT" sz="2400" dirty="0"/>
              <a:t>Tabelle</a:t>
            </a:r>
          </a:p>
          <a:p>
            <a:pPr marL="1257300" lvl="2" indent="-342900"/>
            <a:r>
              <a:rPr lang="it-IT" sz="2400" dirty="0"/>
              <a:t>Gestione degli accessi</a:t>
            </a:r>
          </a:p>
          <a:p>
            <a:pPr marL="1257300" lvl="2" indent="-342900"/>
            <a:r>
              <a:rPr lang="it-IT" sz="2400" dirty="0"/>
              <a:t>Servizi dei sottosistemi</a:t>
            </a:r>
          </a:p>
          <a:p>
            <a:pPr marL="1257300" lvl="2" indent="-342900"/>
            <a:endParaRPr lang="it-IT" sz="2400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12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del sistema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CDF19A-9052-4BE7-8603-B7638CC2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0" y="1343844"/>
            <a:ext cx="4086940" cy="461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30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Hardware/Software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17F8E8B-BE3A-7445-8751-1334FB8F1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70" y="1574614"/>
            <a:ext cx="53102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Decomposizione in sottosistemi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4FDA32-16A4-1C40-828A-DB7CAA7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Esempi:</a:t>
            </a:r>
          </a:p>
          <a:p>
            <a:pPr lvl="1"/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dei reclami:</a:t>
            </a:r>
          </a:p>
          <a:p>
            <a:pPr lvl="2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  <a:p>
            <a:pPr lvl="2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lvl="2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</a:p>
        </p:txBody>
      </p:sp>
    </p:spTree>
    <p:extLst>
      <p:ext uri="{BB962C8B-B14F-4D97-AF65-F5344CB8AC3E}">
        <p14:creationId xmlns:p14="http://schemas.microsoft.com/office/powerpoint/2010/main" val="292193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6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dei Reclami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4FDA32-16A4-1C40-828A-DB7CAA7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467036"/>
            <a:ext cx="11851341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Questo sottosistema si occupa della gestione dei reclami, in particolare fornisce le funzioni di:</a:t>
            </a:r>
          </a:p>
          <a:p>
            <a:pPr lvl="1"/>
            <a:r>
              <a:rPr lang="it-IT" dirty="0"/>
              <a:t>Visualizzazione reclami</a:t>
            </a:r>
          </a:p>
          <a:p>
            <a:pPr lvl="1"/>
            <a:r>
              <a:rPr lang="it-IT" dirty="0"/>
              <a:t>Sottomissione reclamo</a:t>
            </a:r>
          </a:p>
          <a:p>
            <a:pPr lvl="1"/>
            <a:r>
              <a:rPr lang="it-IT" dirty="0"/>
              <a:t>Aggiornamento stato reclamo</a:t>
            </a:r>
          </a:p>
        </p:txBody>
      </p:sp>
    </p:spTree>
    <p:extLst>
      <p:ext uri="{BB962C8B-B14F-4D97-AF65-F5344CB8AC3E}">
        <p14:creationId xmlns:p14="http://schemas.microsoft.com/office/powerpoint/2010/main" val="4514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Catalogo - Presentation Layer 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4FDA32-16A4-1C40-828A-DB7CAA7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1520825"/>
            <a:ext cx="1185582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tutti gli elementi dell’interfaccia grafica che offrono funzionalità riguardanti la gestione dei reclami. Comprende: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ReclamoGUI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LasciaReclamoGUI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AggiornaStatoGUI</a:t>
            </a:r>
          </a:p>
        </p:txBody>
      </p:sp>
    </p:spTree>
    <p:extLst>
      <p:ext uri="{BB962C8B-B14F-4D97-AF65-F5344CB8AC3E}">
        <p14:creationId xmlns:p14="http://schemas.microsoft.com/office/powerpoint/2010/main" val="87606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D7CF-0B80-8144-957B-B3DC428B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27" y="34839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dei reclami – Application Layer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4FDA32-16A4-1C40-828A-DB7CAA7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46" y="1422061"/>
            <a:ext cx="11021962" cy="183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VisualizzaReclami(): operazione per visualizzare i reclami sottomessi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LasciaReclamo(): operazione per lasciare un reclamo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AggiornaStatoReclamo(): operazione per aggiornare lo stato di un reclamo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B4DAB-CCEE-EA43-852E-74E831DBAFA2}"/>
              </a:ext>
            </a:extLst>
          </p:cNvPr>
          <p:cNvSpPr txBox="1"/>
          <p:nvPr/>
        </p:nvSpPr>
        <p:spPr>
          <a:xfrm>
            <a:off x="1896260" y="3768839"/>
            <a:ext cx="8399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Gestione dei reclami – Data </a:t>
            </a:r>
            <a:r>
              <a:rPr lang="it-IT" sz="44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Layer</a:t>
            </a:r>
            <a:endParaRPr lang="it-IT" sz="4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C0E164-D3B4-A04F-897B-E852FC685E42}"/>
              </a:ext>
            </a:extLst>
          </p:cNvPr>
          <p:cNvSpPr txBox="1"/>
          <p:nvPr/>
        </p:nvSpPr>
        <p:spPr>
          <a:xfrm>
            <a:off x="214337" y="4639687"/>
            <a:ext cx="11763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occupa di rendere reperibili i dati, presenti all’interno del database, relativi ai reclami. 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2630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4B35D28-84F1-8340-BCB2-F0AC8CF1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42" y="1322275"/>
            <a:ext cx="9412940" cy="46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1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Modello Logico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1AB2CB-3471-4F72-AAD0-A3351DF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31" y="1412670"/>
            <a:ext cx="5205137" cy="4585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46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28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rappresentazione tabella: Reclamo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78277F0-B6AE-4CEF-97F1-BCF4147A9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45540"/>
              </p:ext>
            </p:extLst>
          </p:nvPr>
        </p:nvGraphicFramePr>
        <p:xfrm>
          <a:off x="2069262" y="2155498"/>
          <a:ext cx="8053475" cy="2981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16934">
                  <a:extLst>
                    <a:ext uri="{9D8B030D-6E8A-4147-A177-3AD203B41FA5}">
                      <a16:colId xmlns:a16="http://schemas.microsoft.com/office/drawing/2014/main" val="3509159843"/>
                    </a:ext>
                  </a:extLst>
                </a:gridCol>
                <a:gridCol w="2829783">
                  <a:extLst>
                    <a:ext uri="{9D8B030D-6E8A-4147-A177-3AD203B41FA5}">
                      <a16:colId xmlns:a16="http://schemas.microsoft.com/office/drawing/2014/main" val="1551986395"/>
                    </a:ext>
                  </a:extLst>
                </a:gridCol>
                <a:gridCol w="2606758">
                  <a:extLst>
                    <a:ext uri="{9D8B030D-6E8A-4147-A177-3AD203B41FA5}">
                      <a16:colId xmlns:a16="http://schemas.microsoft.com/office/drawing/2014/main" val="211009988"/>
                    </a:ext>
                  </a:extLst>
                </a:gridCol>
              </a:tblGrid>
              <a:tr h="496840"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  <a:tabLst>
                          <a:tab pos="1219200" algn="l"/>
                        </a:tabLst>
                      </a:pPr>
                      <a:r>
                        <a:rPr lang="it-IT" sz="1600">
                          <a:effectLst/>
                        </a:rPr>
                        <a:t>Attributo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Tipo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Chiave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845323"/>
                  </a:ext>
                </a:extLst>
              </a:tr>
              <a:tr h="496840"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id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 dirty="0" err="1">
                          <a:effectLst/>
                        </a:rPr>
                        <a:t>int</a:t>
                      </a:r>
                      <a:endParaRPr lang="it-IT" sz="15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Primaria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367239"/>
                  </a:ext>
                </a:extLst>
              </a:tr>
              <a:tr h="496840"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commento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varchar(512)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 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962751"/>
                  </a:ext>
                </a:extLst>
              </a:tr>
              <a:tr h="496840"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stato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varchar(32)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 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184889"/>
                  </a:ext>
                </a:extLst>
              </a:tr>
              <a:tr h="496840"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usr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varchar(36)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Esterna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250"/>
                  </a:ext>
                </a:extLst>
              </a:tr>
              <a:tr h="496840"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ordine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char(6)</a:t>
                      </a:r>
                      <a:endParaRPr lang="it-IT" sz="15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Esterna</a:t>
                      </a:r>
                      <a:endParaRPr lang="it-IT" sz="15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92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6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A00326-8F7D-F848-99E0-F36DBC674A1A}"/>
              </a:ext>
            </a:extLst>
          </p:cNvPr>
          <p:cNvSpPr txBox="1"/>
          <p:nvPr/>
        </p:nvSpPr>
        <p:spPr>
          <a:xfrm>
            <a:off x="3312513" y="788894"/>
            <a:ext cx="55669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Dominio del problema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8A2AA6-1F68-4746-8B17-F5CFA3786287}"/>
              </a:ext>
            </a:extLst>
          </p:cNvPr>
          <p:cNvSpPr txBox="1"/>
          <p:nvPr/>
        </p:nvSpPr>
        <p:spPr>
          <a:xfrm>
            <a:off x="161364" y="1649506"/>
            <a:ext cx="117437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calcio è uno di quegli sport che possono vantare uno tra i più alti tassi di appassionati in tutto il mondo.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questo motivo, molti sono gli utenti alla ricerca di divise da collezionare, che siano della propria squadra preferita o di altre. Altrettanto elevato è il numero degli utenti alla ricerca di divise e scarpe da gioco al fine di poter essi stessi giocare e dar sfogo alla propria passione in prima persona.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sono davvero tanti tipi di siti che offrono la possibilità di acquistare prodotti inerenti al mondo del calcio, tuttavia l’obbiettivo di questo nuovo progetto, denominato e-Sport, è quello di fornire agli utenti un servizio che permetta loro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ottenere ad un prezzo ragionevole e vantaggioso prodotti inerenti al mondo della loro passione, nello specifico prodotti quali divise e scarpe da gioco.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L’obbiettivo da raggiungere è quello di fornire un sito in cui l’utente possa disporre di un vasto catalogo, costantemente aggiornato, e da cui acquistare gli articoli che desidera.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degli accessi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1DBA087-8EBA-48AB-9BEF-7797F21B3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86487"/>
              </p:ext>
            </p:extLst>
          </p:nvPr>
        </p:nvGraphicFramePr>
        <p:xfrm>
          <a:off x="668592" y="1465445"/>
          <a:ext cx="5260262" cy="450273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76535">
                  <a:extLst>
                    <a:ext uri="{9D8B030D-6E8A-4147-A177-3AD203B41FA5}">
                      <a16:colId xmlns:a16="http://schemas.microsoft.com/office/drawing/2014/main" val="157758715"/>
                    </a:ext>
                  </a:extLst>
                </a:gridCol>
                <a:gridCol w="876535">
                  <a:extLst>
                    <a:ext uri="{9D8B030D-6E8A-4147-A177-3AD203B41FA5}">
                      <a16:colId xmlns:a16="http://schemas.microsoft.com/office/drawing/2014/main" val="1544327910"/>
                    </a:ext>
                  </a:extLst>
                </a:gridCol>
                <a:gridCol w="876535">
                  <a:extLst>
                    <a:ext uri="{9D8B030D-6E8A-4147-A177-3AD203B41FA5}">
                      <a16:colId xmlns:a16="http://schemas.microsoft.com/office/drawing/2014/main" val="1578910716"/>
                    </a:ext>
                  </a:extLst>
                </a:gridCol>
                <a:gridCol w="876535">
                  <a:extLst>
                    <a:ext uri="{9D8B030D-6E8A-4147-A177-3AD203B41FA5}">
                      <a16:colId xmlns:a16="http://schemas.microsoft.com/office/drawing/2014/main" val="1693853925"/>
                    </a:ext>
                  </a:extLst>
                </a:gridCol>
                <a:gridCol w="877061">
                  <a:extLst>
                    <a:ext uri="{9D8B030D-6E8A-4147-A177-3AD203B41FA5}">
                      <a16:colId xmlns:a16="http://schemas.microsoft.com/office/drawing/2014/main" val="4127191096"/>
                    </a:ext>
                  </a:extLst>
                </a:gridCol>
                <a:gridCol w="877061">
                  <a:extLst>
                    <a:ext uri="{9D8B030D-6E8A-4147-A177-3AD203B41FA5}">
                      <a16:colId xmlns:a16="http://schemas.microsoft.com/office/drawing/2014/main" val="682988507"/>
                    </a:ext>
                  </a:extLst>
                </a:gridCol>
              </a:tblGrid>
              <a:tr h="243890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Attori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Utente non autenticato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Utente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Gestore catalogo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Gestore ordini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Gestore reclami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1972960181"/>
                  </a:ext>
                </a:extLst>
              </a:tr>
              <a:tr h="1151039"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Utente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Registrazione()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VisualizzaProfilo()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Login()</a:t>
                      </a:r>
                    </a:p>
                    <a:p>
                      <a:r>
                        <a:rPr lang="it-IT" sz="800">
                          <a:effectLst/>
                        </a:rPr>
                        <a:t>Logout()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VisualizzaProfilo()</a:t>
                      </a:r>
                    </a:p>
                    <a:p>
                      <a:r>
                        <a:rPr lang="it-IT" sz="800">
                          <a:effectLst/>
                        </a:rPr>
                        <a:t>ModificaProfilo()</a:t>
                      </a:r>
                    </a:p>
                    <a:p>
                      <a:r>
                        <a:rPr lang="it-IT" sz="800">
                          <a:effectLst/>
                        </a:rPr>
                        <a:t>DeleteAccount()</a:t>
                      </a:r>
                    </a:p>
                    <a:p>
                      <a:r>
                        <a:rPr lang="it-IT" sz="800">
                          <a:effectLst/>
                        </a:rPr>
                        <a:t>ConfermaDelete()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Login()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Logout()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VisualizzaProfilo()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ModificaProfilo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DeleteAccount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ConfermaDelete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Login()</a:t>
                      </a:r>
                    </a:p>
                    <a:p>
                      <a:r>
                        <a:rPr lang="it-IT" sz="800">
                          <a:effectLst/>
                        </a:rPr>
                        <a:t>Logout()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VisualizzaProfilo()</a:t>
                      </a:r>
                    </a:p>
                    <a:p>
                      <a:r>
                        <a:rPr lang="it-IT" sz="800">
                          <a:effectLst/>
                        </a:rPr>
                        <a:t>ModificaProfilo()</a:t>
                      </a:r>
                    </a:p>
                    <a:p>
                      <a:r>
                        <a:rPr lang="it-IT" sz="800">
                          <a:effectLst/>
                        </a:rPr>
                        <a:t>DeleteAccount()</a:t>
                      </a:r>
                    </a:p>
                    <a:p>
                      <a:r>
                        <a:rPr lang="it-IT" sz="800">
                          <a:effectLst/>
                        </a:rPr>
                        <a:t>ConfermaDelete()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Login()</a:t>
                      </a:r>
                    </a:p>
                    <a:p>
                      <a:r>
                        <a:rPr lang="it-IT" sz="800">
                          <a:effectLst/>
                        </a:rPr>
                        <a:t>Logout()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VisualizzaProfilo()</a:t>
                      </a:r>
                    </a:p>
                    <a:p>
                      <a:r>
                        <a:rPr lang="it-IT" sz="800">
                          <a:effectLst/>
                        </a:rPr>
                        <a:t>ModificaProfilo()</a:t>
                      </a:r>
                    </a:p>
                    <a:p>
                      <a:r>
                        <a:rPr lang="it-IT" sz="800">
                          <a:effectLst/>
                        </a:rPr>
                        <a:t>DeleteAccount()</a:t>
                      </a:r>
                    </a:p>
                    <a:p>
                      <a:r>
                        <a:rPr lang="it-IT" sz="800">
                          <a:effectLst/>
                        </a:rPr>
                        <a:t>ConfermaDelete()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238671416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Indirizzo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VisualizzaIndirizzi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AddIndirizzo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RemoveIndirizzo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VisualizzaIndirizzi()</a:t>
                      </a:r>
                    </a:p>
                    <a:p>
                      <a:r>
                        <a:rPr lang="it-IT" sz="800">
                          <a:effectLst/>
                        </a:rPr>
                        <a:t>AddIndirizzo()</a:t>
                      </a:r>
                    </a:p>
                    <a:p>
                      <a:r>
                        <a:rPr lang="it-IT" sz="800">
                          <a:effectLst/>
                        </a:rPr>
                        <a:t>RemoveIndirizzo()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VisualizzaIndirizzi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AddIndirizzo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RemoveIndirizzo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VisualizzaIndirizzi()</a:t>
                      </a:r>
                    </a:p>
                    <a:p>
                      <a:r>
                        <a:rPr lang="it-IT" sz="800">
                          <a:effectLst/>
                        </a:rPr>
                        <a:t>AddIndirizzo()</a:t>
                      </a:r>
                    </a:p>
                    <a:p>
                      <a:r>
                        <a:rPr lang="it-IT" sz="800">
                          <a:effectLst/>
                        </a:rPr>
                        <a:t>RemoveIndirizzo()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3253422246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Metodo Pagamento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VisualizzaMetPag()</a:t>
                      </a:r>
                    </a:p>
                    <a:p>
                      <a:r>
                        <a:rPr lang="it-IT" sz="800">
                          <a:effectLst/>
                        </a:rPr>
                        <a:t>AddMetPag()</a:t>
                      </a:r>
                    </a:p>
                    <a:p>
                      <a:r>
                        <a:rPr lang="it-IT" sz="800">
                          <a:effectLst/>
                        </a:rPr>
                        <a:t>RemoveMetPag()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VisualizzaMetPag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AddMetPag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RemoveMetPag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VisualizzaMetPag()</a:t>
                      </a:r>
                    </a:p>
                    <a:p>
                      <a:r>
                        <a:rPr lang="it-IT" sz="800">
                          <a:effectLst/>
                        </a:rPr>
                        <a:t>AddMetPag()</a:t>
                      </a:r>
                    </a:p>
                    <a:p>
                      <a:r>
                        <a:rPr lang="it-IT" sz="800">
                          <a:effectLst/>
                        </a:rPr>
                        <a:t>RemoveMetPag()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VisualizzaMetPag()</a:t>
                      </a:r>
                    </a:p>
                    <a:p>
                      <a:r>
                        <a:rPr lang="it-IT" sz="800">
                          <a:effectLst/>
                        </a:rPr>
                        <a:t>AddMetPag()</a:t>
                      </a:r>
                    </a:p>
                    <a:p>
                      <a:r>
                        <a:rPr lang="it-IT" sz="800">
                          <a:effectLst/>
                        </a:rPr>
                        <a:t>RemoveMetPag()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2085330163"/>
                  </a:ext>
                </a:extLst>
              </a:tr>
              <a:tr h="1956769"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Catalogo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VisualizzaScheda</a:t>
                      </a:r>
                      <a:endParaRPr lang="it-IT" sz="800" dirty="0">
                        <a:effectLst/>
                      </a:endParaRPr>
                    </a:p>
                    <a:p>
                      <a:r>
                        <a:rPr lang="it-IT" sz="800" dirty="0">
                          <a:effectLst/>
                        </a:rPr>
                        <a:t>Prodotto()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Ricerca()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OrdinaCatalogo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FiltraCatalogo()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VisualizzaCatalogo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VisualizzaScheda</a:t>
                      </a:r>
                      <a:endParaRPr lang="it-IT" sz="800" dirty="0">
                        <a:effectLst/>
                      </a:endParaRPr>
                    </a:p>
                    <a:p>
                      <a:r>
                        <a:rPr lang="it-IT" sz="800" dirty="0">
                          <a:effectLst/>
                        </a:rPr>
                        <a:t>Prodotto()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Ricerca()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OrdinaCatalogo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FiltraCatalogo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VisualizzaCatalogo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VisualizzaScheda</a:t>
                      </a:r>
                      <a:endParaRPr lang="it-IT" sz="800" dirty="0">
                        <a:effectLst/>
                      </a:endParaRPr>
                    </a:p>
                    <a:p>
                      <a:r>
                        <a:rPr lang="it-IT" sz="800" dirty="0">
                          <a:effectLst/>
                        </a:rPr>
                        <a:t>Prodotto()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Ricerca()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OrdinaCatalogo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>
                          <a:effectLst/>
                        </a:rPr>
                        <a:t>FiltraCatalogo()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AddProdotto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RemoveProdotto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ConfermaRimozione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ModificaProdotto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647520538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16B8C79-3873-418F-A8F3-1F6F9427B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75624"/>
              </p:ext>
            </p:extLst>
          </p:nvPr>
        </p:nvGraphicFramePr>
        <p:xfrm>
          <a:off x="6432756" y="1465443"/>
          <a:ext cx="5090652" cy="450273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48272">
                  <a:extLst>
                    <a:ext uri="{9D8B030D-6E8A-4147-A177-3AD203B41FA5}">
                      <a16:colId xmlns:a16="http://schemas.microsoft.com/office/drawing/2014/main" val="2778457987"/>
                    </a:ext>
                  </a:extLst>
                </a:gridCol>
                <a:gridCol w="848272">
                  <a:extLst>
                    <a:ext uri="{9D8B030D-6E8A-4147-A177-3AD203B41FA5}">
                      <a16:colId xmlns:a16="http://schemas.microsoft.com/office/drawing/2014/main" val="3038653596"/>
                    </a:ext>
                  </a:extLst>
                </a:gridCol>
                <a:gridCol w="848272">
                  <a:extLst>
                    <a:ext uri="{9D8B030D-6E8A-4147-A177-3AD203B41FA5}">
                      <a16:colId xmlns:a16="http://schemas.microsoft.com/office/drawing/2014/main" val="2052549108"/>
                    </a:ext>
                  </a:extLst>
                </a:gridCol>
                <a:gridCol w="848272">
                  <a:extLst>
                    <a:ext uri="{9D8B030D-6E8A-4147-A177-3AD203B41FA5}">
                      <a16:colId xmlns:a16="http://schemas.microsoft.com/office/drawing/2014/main" val="364847206"/>
                    </a:ext>
                  </a:extLst>
                </a:gridCol>
                <a:gridCol w="848782">
                  <a:extLst>
                    <a:ext uri="{9D8B030D-6E8A-4147-A177-3AD203B41FA5}">
                      <a16:colId xmlns:a16="http://schemas.microsoft.com/office/drawing/2014/main" val="1729751153"/>
                    </a:ext>
                  </a:extLst>
                </a:gridCol>
                <a:gridCol w="848782">
                  <a:extLst>
                    <a:ext uri="{9D8B030D-6E8A-4147-A177-3AD203B41FA5}">
                      <a16:colId xmlns:a16="http://schemas.microsoft.com/office/drawing/2014/main" val="3312239899"/>
                    </a:ext>
                  </a:extLst>
                </a:gridCol>
              </a:tblGrid>
              <a:tr h="333535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Attori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Utente non autenticato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Utente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Gestore catalogo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Gestore ordini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Gestore reclami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3403412984"/>
                  </a:ext>
                </a:extLst>
              </a:tr>
              <a:tr h="1334144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Carrello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VisualizzaCarrello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AddProdotto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RemoveProdotto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ModificaQt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SvuotaCarrello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VisualizzaCarrello()</a:t>
                      </a:r>
                    </a:p>
                    <a:p>
                      <a:r>
                        <a:rPr lang="it-IT" sz="800">
                          <a:effectLst/>
                        </a:rPr>
                        <a:t>AddProdotto()</a:t>
                      </a:r>
                    </a:p>
                    <a:p>
                      <a:r>
                        <a:rPr lang="it-IT" sz="800">
                          <a:effectLst/>
                        </a:rPr>
                        <a:t>RemoveProdotto()</a:t>
                      </a:r>
                    </a:p>
                    <a:p>
                      <a:r>
                        <a:rPr lang="it-IT" sz="800">
                          <a:effectLst/>
                        </a:rPr>
                        <a:t>ModificaQt()</a:t>
                      </a:r>
                    </a:p>
                    <a:p>
                      <a:r>
                        <a:rPr lang="it-IT" sz="800">
                          <a:effectLst/>
                        </a:rPr>
                        <a:t>SvuotaCarrello()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2159910062"/>
                  </a:ext>
                </a:extLst>
              </a:tr>
              <a:tr h="333535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Recensione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LasciaRecensione()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1987217976"/>
                  </a:ext>
                </a:extLst>
              </a:tr>
              <a:tr h="1500913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Ordine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SalvaOrdine()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VisualizzaRiepilogo()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VisualizzaOrdini()</a:t>
                      </a:r>
                    </a:p>
                    <a:p>
                      <a:r>
                        <a:rPr lang="it-IT" sz="800">
                          <a:effectLst/>
                        </a:rPr>
                        <a:t>Utente()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VisualizzaFattura()</a:t>
                      </a:r>
                    </a:p>
                    <a:p>
                      <a:r>
                        <a:rPr lang="it-IT" sz="800">
                          <a:effectLst/>
                        </a:rPr>
                        <a:t>OrdinaOrdini()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VisualizzaRiepilogo()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VisualizzaOrdini()</a:t>
                      </a:r>
                    </a:p>
                    <a:p>
                      <a:r>
                        <a:rPr lang="it-IT" sz="800">
                          <a:effectLst/>
                        </a:rPr>
                        <a:t>Admin()</a:t>
                      </a:r>
                    </a:p>
                    <a:p>
                      <a:r>
                        <a:rPr lang="it-IT" sz="800">
                          <a:effectLst/>
                        </a:rPr>
                        <a:t>VisualizzaFattura()</a:t>
                      </a:r>
                    </a:p>
                    <a:p>
                      <a:r>
                        <a:rPr lang="it-IT" sz="800">
                          <a:effectLst/>
                        </a:rPr>
                        <a:t>OrdinaOrdini()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2505869927"/>
                  </a:ext>
                </a:extLst>
              </a:tr>
              <a:tr h="1000609"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Reclamo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LasciaReclamo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</a:rPr>
                        <a:t> </a:t>
                      </a:r>
                      <a:endParaRPr lang="it-IT" sz="8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</a:rPr>
                        <a:t>VisualizzaReclami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LasciaReclamo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</a:p>
                    <a:p>
                      <a:r>
                        <a:rPr lang="it-IT" sz="800" dirty="0" err="1">
                          <a:effectLst/>
                        </a:rPr>
                        <a:t>AggiornaStatoReclamo</a:t>
                      </a:r>
                      <a:r>
                        <a:rPr lang="it-IT" sz="800" dirty="0">
                          <a:effectLst/>
                        </a:rPr>
                        <a:t>()</a:t>
                      </a:r>
                      <a:endParaRPr lang="it-IT" sz="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27814" marR="27814" marT="0" marB="0"/>
                </a:tc>
                <a:extLst>
                  <a:ext uri="{0D108BD9-81ED-4DB2-BD59-A6C34878D82A}">
                    <a16:rowId xmlns:a16="http://schemas.microsoft.com/office/drawing/2014/main" val="179625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93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813361"/>
            <a:ext cx="120664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 dell’interfaccia del sottosistema per la gestione dei reclami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C40A822-0EEA-4DD3-9F67-41F64C2B4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20945"/>
              </p:ext>
            </p:extLst>
          </p:nvPr>
        </p:nvGraphicFramePr>
        <p:xfrm>
          <a:off x="1991059" y="1951179"/>
          <a:ext cx="8209882" cy="132556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50004">
                  <a:extLst>
                    <a:ext uri="{9D8B030D-6E8A-4147-A177-3AD203B41FA5}">
                      <a16:colId xmlns:a16="http://schemas.microsoft.com/office/drawing/2014/main" val="1917884261"/>
                    </a:ext>
                  </a:extLst>
                </a:gridCol>
                <a:gridCol w="4159878">
                  <a:extLst>
                    <a:ext uri="{9D8B030D-6E8A-4147-A177-3AD203B41FA5}">
                      <a16:colId xmlns:a16="http://schemas.microsoft.com/office/drawing/2014/main" val="74331683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Sottosistema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Descrizione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639457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Gestione Reclami</a:t>
                      </a:r>
                      <a:endParaRPr lang="it-IT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Questo sottosistema si occupa della gestione dei reclami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56985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42EDFA5-95DF-4547-B176-935E3994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10052"/>
              </p:ext>
            </p:extLst>
          </p:nvPr>
        </p:nvGraphicFramePr>
        <p:xfrm>
          <a:off x="1991059" y="3429000"/>
          <a:ext cx="8209882" cy="213305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50004">
                  <a:extLst>
                    <a:ext uri="{9D8B030D-6E8A-4147-A177-3AD203B41FA5}">
                      <a16:colId xmlns:a16="http://schemas.microsoft.com/office/drawing/2014/main" val="3860759430"/>
                    </a:ext>
                  </a:extLst>
                </a:gridCol>
                <a:gridCol w="4159878">
                  <a:extLst>
                    <a:ext uri="{9D8B030D-6E8A-4147-A177-3AD203B41FA5}">
                      <a16:colId xmlns:a16="http://schemas.microsoft.com/office/drawing/2014/main" val="1069172158"/>
                    </a:ext>
                  </a:extLst>
                </a:gridCol>
              </a:tblGrid>
              <a:tr h="304723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Servizio</a:t>
                      </a:r>
                      <a:endParaRPr lang="it-IT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Descrizione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137898"/>
                  </a:ext>
                </a:extLst>
              </a:tr>
              <a:tr h="609445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VisualizzaReclami()</a:t>
                      </a:r>
                      <a:endParaRPr lang="it-IT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Permette ad un gestore dei reclami di</a:t>
                      </a:r>
                      <a:r>
                        <a:rPr lang="it-IT" sz="1100" spc="5" dirty="0">
                          <a:effectLst/>
                        </a:rPr>
                        <a:t> visualizzare i reclami sottomessi dagli utenti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160200"/>
                  </a:ext>
                </a:extLst>
              </a:tr>
              <a:tr h="609445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LasciaReclamo()</a:t>
                      </a:r>
                      <a:endParaRPr lang="it-IT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Permette</a:t>
                      </a:r>
                      <a:r>
                        <a:rPr lang="it-IT" sz="1100" spc="3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ad</a:t>
                      </a:r>
                      <a:r>
                        <a:rPr lang="it-IT" sz="1100" spc="3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un</a:t>
                      </a:r>
                      <a:r>
                        <a:rPr lang="it-IT" sz="1100" spc="40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utente</a:t>
                      </a:r>
                      <a:r>
                        <a:rPr lang="it-IT" sz="1100" spc="3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autenticato</a:t>
                      </a:r>
                      <a:r>
                        <a:rPr lang="it-IT" sz="1100" spc="40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di</a:t>
                      </a:r>
                      <a:r>
                        <a:rPr lang="it-IT" sz="1100" spc="3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lasciare</a:t>
                      </a:r>
                      <a:r>
                        <a:rPr lang="it-IT" sz="1100" spc="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un reclamo</a:t>
                      </a:r>
                      <a:r>
                        <a:rPr lang="it-IT" sz="1100" spc="-5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su</a:t>
                      </a:r>
                      <a:r>
                        <a:rPr lang="it-IT" sz="1100" spc="-60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uno</a:t>
                      </a:r>
                      <a:r>
                        <a:rPr lang="it-IT" sz="1100" spc="-55" dirty="0">
                          <a:effectLst/>
                        </a:rPr>
                        <a:t> </a:t>
                      </a:r>
                      <a:r>
                        <a:rPr lang="it-IT" sz="1100" dirty="0">
                          <a:effectLst/>
                        </a:rPr>
                        <a:t>degli ordini effettuati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11714"/>
                  </a:ext>
                </a:extLst>
              </a:tr>
              <a:tr h="609445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AggiornaStatoReclamo()</a:t>
                      </a:r>
                      <a:endParaRPr lang="it-IT" sz="11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Permette ad un gestore dei reclami di aggiornare lo stato di un reclamo approvandolo o rifiutandolo</a:t>
                      </a:r>
                      <a:endParaRPr lang="it-IT" sz="11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06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10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492"/>
            <a:ext cx="10515600" cy="2647016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 </a:t>
            </a:r>
            <a:r>
              <a:rPr lang="it-IT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it-IT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8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253331"/>
            <a:ext cx="11694459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Di seguito una panoramica delle attività e dei work </a:t>
            </a:r>
            <a:r>
              <a:rPr lang="it-IT" sz="2400" dirty="0" err="1"/>
              <a:t>products</a:t>
            </a:r>
            <a:r>
              <a:rPr lang="it-IT" sz="2400" dirty="0"/>
              <a:t> della fase di Object Design:</a:t>
            </a:r>
          </a:p>
          <a:p>
            <a:pPr marL="1257300" lvl="2" indent="-342900"/>
            <a:r>
              <a:rPr lang="it-IT" sz="2400" dirty="0"/>
              <a:t>Linee guida per la documentazione delle interfacce</a:t>
            </a:r>
          </a:p>
          <a:p>
            <a:pPr marL="1257300" lvl="2" indent="-342900"/>
            <a:r>
              <a:rPr lang="it-IT" sz="2400" dirty="0"/>
              <a:t>Struttura del Sistema</a:t>
            </a:r>
          </a:p>
          <a:p>
            <a:pPr marL="1257300" lvl="2" indent="-342900"/>
            <a:r>
              <a:rPr lang="it-IT" sz="2400" dirty="0"/>
              <a:t>Descrizione delle classi</a:t>
            </a:r>
          </a:p>
          <a:p>
            <a:pPr marL="1257300" lvl="2" indent="-342900"/>
            <a:r>
              <a:rPr lang="it-IT" sz="2400" dirty="0"/>
              <a:t>Class </a:t>
            </a:r>
            <a:r>
              <a:rPr lang="it-IT" sz="2400" dirty="0" err="1"/>
              <a:t>Diagram</a:t>
            </a:r>
            <a:endParaRPr lang="it-IT" sz="2400" dirty="0"/>
          </a:p>
          <a:p>
            <a:pPr marL="1257300" lvl="2" indent="-342900"/>
            <a:r>
              <a:rPr lang="it-IT" sz="2400" dirty="0"/>
              <a:t>Definizione delle interfacce delle classi</a:t>
            </a:r>
          </a:p>
          <a:p>
            <a:pPr marL="1257300" lvl="2" indent="-342900"/>
            <a:r>
              <a:rPr lang="it-IT" sz="2400" dirty="0"/>
              <a:t>Definizione dei contratti delle classi</a:t>
            </a:r>
          </a:p>
          <a:p>
            <a:pPr marL="1257300" lvl="2" indent="-342900"/>
            <a:r>
              <a:rPr lang="it-IT" sz="2400" dirty="0"/>
              <a:t>Design pattern</a:t>
            </a:r>
          </a:p>
          <a:p>
            <a:pPr marL="1257300" lvl="2" indent="-342900"/>
            <a:endParaRPr lang="it-IT" sz="2400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460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53" y="681037"/>
            <a:ext cx="112282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Linee guida per la documentazione di interfacce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1" y="16174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Convention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buona norma utilizzare nomi:</a:t>
            </a:r>
          </a:p>
          <a:p>
            <a:pPr marL="457200" lvl="1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Descrittivi</a:t>
            </a:r>
          </a:p>
          <a:p>
            <a:pPr marL="457200" lvl="1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Pronunciabili</a:t>
            </a:r>
          </a:p>
          <a:p>
            <a:pPr marL="457200" lvl="1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Non abbreviati</a:t>
            </a:r>
          </a:p>
          <a:p>
            <a:pPr marL="457200" lvl="1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Utilizzando Camel Case</a:t>
            </a:r>
          </a:p>
          <a:p>
            <a:pPr marL="457200" lvl="1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Utilizzando solo caratteri consentiti</a:t>
            </a:r>
          </a:p>
          <a:p>
            <a:endParaRPr lang="it-I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5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 - Variabili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nomi delle variabili devono iniziare con la lettera minuscola e le parole successive, che li compongono, con la lettera maiuscola. In ogni riga di codice vi deve essere una sola dichiarazione di variabile e va effettuato l’allineamento per migliorare la leggibilità.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caso di costanti statiche, utilizzare solo caratteri maiuscoli.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determinati casi, è possibile utilizzare il carattere underscore “_”, ad esempio quando si fa uso di variabili costanti oppure quando si fa uso di proprietà statiche.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26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Convention - Metodi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nomi dei metodi devono iniziare con la lettera minuscola, e le parole successive, che li compongono, con la lettera maiuscola. Di solito il nome del metodo è costituito da un verbo che identifica un’azione, seguito dal nome di un oggetto.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nomi dei metodi per l’accesso e la modifica delle variabili dovranno essere del tipo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getNomeVariabile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setNomeVariabile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metodi va aggiunta una descrizione che deve essere posizionata prima della dichiarazione del metodo e che deve descriverne lo scopo, i parametri, il valore di ritorno ed eventualmente le eccezioni che può lanciare. I metodi devono essere raggruppati in base alla loro funzionalità. 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98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326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Convention – Classi e Pagine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33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nomi delle classi e delle pagine devono iniziare con la lettera maiuscola, e anche le parole successive all’interno del nome devono iniziare con la lettera maiuscola. I nomi delle classi e delle pagine devono essere evocativi in modo da fornire informazioni sullo scopo di quest’ultime.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file sorgente *.java deve contenere una singola classe e deve essere strutturato in un determinato modo: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alla classe: /**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* Astrazione modellata dalla classe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**/</a:t>
            </a:r>
          </a:p>
          <a:p>
            <a:pPr marL="800100" lvl="1" indent="-342900"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Dichiarazione della classe, costituita da: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Dichiarazione della classe pubblica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Dichiarazione delle costanti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Dichiarazione delle variabili d’istanza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Dichiarazione di variabili statiche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Costruttore di default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Dichiarazione metodi che definiscono il comportamento della classe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6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 del Sistema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B7F3CB3-400C-4500-A090-154814AC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81" y="1463675"/>
            <a:ext cx="493391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5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14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delle classi 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6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sistema prevede un’architettura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</a:p>
          <a:p>
            <a:pPr marL="1200150" lvl="2" indent="-28575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</a:p>
          <a:p>
            <a:pPr marL="1200150" lvl="2" indent="-28575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marL="1200150" lvl="2" indent="-28575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  <a:p>
            <a:pPr marL="285750" indent="-285750"/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22F6A3-DB31-C440-8A0F-7F99EFD9C7F2}"/>
              </a:ext>
            </a:extLst>
          </p:cNvPr>
          <p:cNvSpPr txBox="1"/>
          <p:nvPr/>
        </p:nvSpPr>
        <p:spPr>
          <a:xfrm>
            <a:off x="294360" y="1128370"/>
            <a:ext cx="1160328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eSport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un sito di e-commerce che mette a disposizione un catalogo di articoli sportivi attinenti al mondo dello sport, in particolare a quello del calcio, quali divise e scarpe da gioco.</a:t>
            </a:r>
          </a:p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struttura del sito 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prevederà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home 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pagine per la visualizzazione nel catalogo dei prodotti disponibili all’acquisto per l’utente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pagine per la visualizzazione delle informazioni specifiche a ciascun prodotto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pagina per la gestione del carrello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pagine per la visualizzazione degli ordini effettuati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pagine per la visualizzazione delle informazioni relative al profilo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94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Package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</a:t>
            </a:r>
            <a:r>
              <a:rPr lang="it-IT" b="1" dirty="0"/>
              <a:t> Package </a:t>
            </a:r>
            <a:r>
              <a:rPr lang="it-IT" b="1" dirty="0" err="1"/>
              <a:t>Beans</a:t>
            </a:r>
            <a:r>
              <a:rPr lang="it-IT" dirty="0"/>
              <a:t> contiene le classi che modellano l’entità del sistema.</a:t>
            </a:r>
            <a:endParaRPr lang="en-GB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78FEA3-E050-4857-9F6C-83C173F8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74" y="2017996"/>
            <a:ext cx="7694074" cy="3922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5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7"/>
            <a:ext cx="10515600" cy="1325563"/>
          </a:xfrm>
        </p:spPr>
        <p:txBody>
          <a:bodyPr/>
          <a:lstStyle/>
          <a:p>
            <a:pPr algn="ctr"/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delle classi – Package Bean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9765E3E-7457-43C2-85F5-655F3B982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72814"/>
              </p:ext>
            </p:extLst>
          </p:nvPr>
        </p:nvGraphicFramePr>
        <p:xfrm>
          <a:off x="3108959" y="1543665"/>
          <a:ext cx="5974082" cy="43655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87041">
                  <a:extLst>
                    <a:ext uri="{9D8B030D-6E8A-4147-A177-3AD203B41FA5}">
                      <a16:colId xmlns:a16="http://schemas.microsoft.com/office/drawing/2014/main" val="3739617276"/>
                    </a:ext>
                  </a:extLst>
                </a:gridCol>
                <a:gridCol w="2987041">
                  <a:extLst>
                    <a:ext uri="{9D8B030D-6E8A-4147-A177-3AD203B41FA5}">
                      <a16:colId xmlns:a16="http://schemas.microsoft.com/office/drawing/2014/main" val="2938719604"/>
                    </a:ext>
                  </a:extLst>
                </a:gridCol>
              </a:tblGrid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Classe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Descrizione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45003115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UtenteBean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utente registrato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54822971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RuoloBean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ruolo dell’utente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31083806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MetodoPagamentoBean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metodo di pagamento dell’utente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62828906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IndirizzoBean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indirizzo dell’utente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04805524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CatalogoBean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il catalogo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24449620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 dirty="0">
                          <a:ln>
                            <a:noFill/>
                          </a:ln>
                          <a:effectLst/>
                        </a:rPr>
                        <a:t>ProdottoBean</a:t>
                      </a:r>
                      <a:endParaRPr lang="it-IT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prodotto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58432435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RecensioneBean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una recensione di un prodotto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07535497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TagliaBean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una taglia di un prodotto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16326231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CarrelloBean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il carrello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69949180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CarrelloItem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elemento del carrello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81456318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OrdineBean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un ordine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30370281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ComposizioneBean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Modella la composizione di un ordine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57272098"/>
                  </a:ext>
                </a:extLst>
              </a:tr>
              <a:tr h="31182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ln>
                            <a:noFill/>
                          </a:ln>
                          <a:effectLst/>
                        </a:rPr>
                        <a:t>Modella un reclamo</a:t>
                      </a:r>
                      <a:endParaRPr lang="it-IT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504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0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Package Model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</a:t>
            </a:r>
            <a:r>
              <a:rPr lang="it-IT" b="1" dirty="0"/>
              <a:t> Package Model</a:t>
            </a:r>
            <a:r>
              <a:rPr lang="it-IT" dirty="0"/>
              <a:t> contiene le classi che modellano la conoscenza sull’entità del sistema.</a:t>
            </a:r>
            <a:endParaRPr lang="en-GB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023D30-4355-437E-B423-8DBDFC0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4" y="2762741"/>
            <a:ext cx="6992471" cy="3048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175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delle classi – Package Model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AACFF54-8838-466F-86DD-33967AF7C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819901"/>
              </p:ext>
            </p:extLst>
          </p:nvPr>
        </p:nvGraphicFramePr>
        <p:xfrm>
          <a:off x="3647034" y="1408689"/>
          <a:ext cx="4897932" cy="453133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48966">
                  <a:extLst>
                    <a:ext uri="{9D8B030D-6E8A-4147-A177-3AD203B41FA5}">
                      <a16:colId xmlns:a16="http://schemas.microsoft.com/office/drawing/2014/main" val="1615419185"/>
                    </a:ext>
                  </a:extLst>
                </a:gridCol>
                <a:gridCol w="2448966">
                  <a:extLst>
                    <a:ext uri="{9D8B030D-6E8A-4147-A177-3AD203B41FA5}">
                      <a16:colId xmlns:a16="http://schemas.microsoft.com/office/drawing/2014/main" val="1281798283"/>
                    </a:ext>
                  </a:extLst>
                </a:gridCol>
              </a:tblGrid>
              <a:tr h="25713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Classe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Descrizione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4014797153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UtenteModel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sugli utenti registrati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2939959601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RuoloModel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sui ruoli degli utenti registrati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4238774443"/>
                  </a:ext>
                </a:extLst>
              </a:tr>
              <a:tr h="556553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MetodoPagamentoModel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sui metodi di pagamento degli utenti registrati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3635447566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IndirizzoModel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sugli indirizzi degli utenti registrati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388072727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ProdottoModel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sui prodotti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3487262749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RecensioneModel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sulle recensioni dei prodotti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3559090734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TagliaModel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sulle taglie dei prodotti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3463371997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OrdineBean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sugli ordini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2042385923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ComposizioneBean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Responsabile della conoscenza dei dati sulle composizioni degli ordini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2190525869"/>
                  </a:ext>
                </a:extLst>
              </a:tr>
              <a:tr h="413072">
                <a:tc>
                  <a:txBody>
                    <a:bodyPr/>
                    <a:lstStyle/>
                    <a:p>
                      <a:r>
                        <a:rPr lang="it-IT" sz="1000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endParaRPr lang="it-IT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ln>
                            <a:noFill/>
                          </a:ln>
                          <a:effectLst/>
                        </a:rPr>
                        <a:t>Responsabile della conoscenza dei dati sui reclami</a:t>
                      </a:r>
                      <a:endParaRPr lang="it-IT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9447" marR="49447" marT="49447" marB="49447"/>
                </a:tc>
                <a:extLst>
                  <a:ext uri="{0D108BD9-81ED-4DB2-BD59-A6C34878D82A}">
                    <a16:rowId xmlns:a16="http://schemas.microsoft.com/office/drawing/2014/main" val="173075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65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Package Controller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Controller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contiene le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modellano la logica di business del sistema.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1EED6E-496E-4868-97A0-0F88C5BD0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95" y="2497997"/>
            <a:ext cx="6630210" cy="292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087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controller – Gestione dei Reclami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AE7646B-E903-440C-9254-71B1BC29A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1" y="2207522"/>
            <a:ext cx="7404998" cy="1990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614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Package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2" y="1690688"/>
            <a:ext cx="10515600" cy="81925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contiene le pagine JSP e HTML che modellano l’interfaccia grafica del sistema.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8D1B2CB-602F-4203-B3FC-1E309B3E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41" y="2277213"/>
            <a:ext cx="6708918" cy="346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368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Gestione Reclami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9E675-AC4C-4CA5-AC6A-2E73D2AE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91" y="2430718"/>
            <a:ext cx="7431017" cy="199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423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89910-0FF8-4757-BD66-EFB4AA56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 err="1"/>
              <a:t>Calss</a:t>
            </a:r>
            <a:r>
              <a:rPr lang="it-IT" sz="4000" b="1" dirty="0"/>
              <a:t>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C0FEA3-BE11-4A79-9E2C-B5C794CA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44" y="1327599"/>
            <a:ext cx="8438311" cy="46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6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Interfaccia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Presentiamo un esempio:</a:t>
            </a:r>
          </a:p>
          <a:p>
            <a:pPr lvl="1"/>
            <a:r>
              <a:rPr lang="it-IT" dirty="0" err="1"/>
              <a:t>ReclamoModel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96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D92124-08C9-DC44-82B9-E595434AEE5D}"/>
              </a:ext>
            </a:extLst>
          </p:cNvPr>
          <p:cNvSpPr txBox="1"/>
          <p:nvPr/>
        </p:nvSpPr>
        <p:spPr>
          <a:xfrm>
            <a:off x="4195479" y="1021977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Obbiettivo del sito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C2B1E5-2EA5-CC48-A1B2-1742F4DE9FEF}"/>
              </a:ext>
            </a:extLst>
          </p:cNvPr>
          <p:cNvSpPr txBox="1"/>
          <p:nvPr/>
        </p:nvSpPr>
        <p:spPr>
          <a:xfrm>
            <a:off x="244580" y="2505670"/>
            <a:ext cx="1175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L’obbiettivo da raggiungere è quello di fornire un sito in cui l’utente possa disporre di un vasto catalogo, costantemente aggiornato, e da cui acquistare gli articoli che desidera.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Interfaccia delle Classi -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ReclamoModel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F6F44D1-7769-4922-AAB5-6BDF2CF75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71418"/>
              </p:ext>
            </p:extLst>
          </p:nvPr>
        </p:nvGraphicFramePr>
        <p:xfrm>
          <a:off x="2365129" y="2072766"/>
          <a:ext cx="7461742" cy="27924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0871">
                  <a:extLst>
                    <a:ext uri="{9D8B030D-6E8A-4147-A177-3AD203B41FA5}">
                      <a16:colId xmlns:a16="http://schemas.microsoft.com/office/drawing/2014/main" val="1365832007"/>
                    </a:ext>
                  </a:extLst>
                </a:gridCol>
                <a:gridCol w="3730871">
                  <a:extLst>
                    <a:ext uri="{9D8B030D-6E8A-4147-A177-3AD203B41FA5}">
                      <a16:colId xmlns:a16="http://schemas.microsoft.com/office/drawing/2014/main" val="1427245000"/>
                    </a:ext>
                  </a:extLst>
                </a:gridCol>
              </a:tblGrid>
              <a:tr h="247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Servizio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Descrizione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051652"/>
                  </a:ext>
                </a:extLst>
              </a:tr>
              <a:tr h="247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ln>
                            <a:noFill/>
                          </a:ln>
                          <a:effectLst/>
                        </a:rPr>
                        <a:t>public void doSave(ReclamoBean reclamo)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Permette di salvare un reclamo nel DB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376186"/>
                  </a:ext>
                </a:extLst>
              </a:tr>
              <a:tr h="51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ln>
                            <a:noFill/>
                          </a:ln>
                          <a:effectLst/>
                        </a:rPr>
                        <a:t>public Set&lt;ReclamoBean&gt; doRetrieveAll(String order)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Permette di ottenere tutti i reclami dal DB specificando un ordinamento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077972"/>
                  </a:ext>
                </a:extLst>
              </a:tr>
              <a:tr h="247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public Set&lt;ReclamoBean&gt; doRetrieveIfAttivi()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Permette di ottenere tutti i reclami attivi dal DB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416806"/>
                  </a:ext>
                </a:extLst>
              </a:tr>
              <a:tr h="51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ln>
                            <a:noFill/>
                          </a:ln>
                          <a:effectLst/>
                        </a:rPr>
                        <a:t>public boolean doUpdate(ReclamoBean reclamo)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Permette di aggiornare i dati di un reclamo memorizzato nel DB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585654"/>
                  </a:ext>
                </a:extLst>
              </a:tr>
              <a:tr h="51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public String correzione(String commento)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Permette di gestire i caratteri speciali nel commento di un reclamo prima di memorizzarlo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902877"/>
                  </a:ext>
                </a:extLst>
              </a:tr>
              <a:tr h="51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ln>
                            <a:noFill/>
                          </a:ln>
                          <a:effectLst/>
                        </a:rPr>
                        <a:t>private boolean hasSpecialChars(String input)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Permette di verificare che il commento di un reclamo contenga caratteri speciali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65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621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dei contratti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6CA03-A146-3841-AC87-67CA1B6B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Presentiamo un esempio:</a:t>
            </a:r>
          </a:p>
          <a:p>
            <a:pPr lvl="1"/>
            <a:r>
              <a:rPr lang="it-IT" dirty="0" err="1"/>
              <a:t>ReclamoModel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154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571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dei Contratti - </a:t>
            </a:r>
            <a:r>
              <a:rPr lang="it-IT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ReclamoModel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3493D49-C63A-4080-B23E-5ABCE49B7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903087"/>
              </p:ext>
            </p:extLst>
          </p:nvPr>
        </p:nvGraphicFramePr>
        <p:xfrm>
          <a:off x="2232113" y="1159961"/>
          <a:ext cx="7727773" cy="489572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85433">
                  <a:extLst>
                    <a:ext uri="{9D8B030D-6E8A-4147-A177-3AD203B41FA5}">
                      <a16:colId xmlns:a16="http://schemas.microsoft.com/office/drawing/2014/main" val="601335947"/>
                    </a:ext>
                  </a:extLst>
                </a:gridCol>
                <a:gridCol w="5342340">
                  <a:extLst>
                    <a:ext uri="{9D8B030D-6E8A-4147-A177-3AD203B41FA5}">
                      <a16:colId xmlns:a16="http://schemas.microsoft.com/office/drawing/2014/main" val="1866366868"/>
                    </a:ext>
                  </a:extLst>
                </a:gridCol>
              </a:tblGrid>
              <a:tr h="125719">
                <a:tc>
                  <a:txBody>
                    <a:bodyPr/>
                    <a:lstStyle/>
                    <a:p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Classe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endParaRPr lang="it-IT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1367626861"/>
                  </a:ext>
                </a:extLst>
              </a:tr>
              <a:tr h="2112874">
                <a:tc>
                  <a:txBody>
                    <a:bodyPr/>
                    <a:lstStyle/>
                    <a:p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Pre-condizione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void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doSave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pre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reclamo.commento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reclamo.usr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reclamo.stato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reclamo.ordine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Set&lt;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doRetrieveAll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(String order)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pre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order!=null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Set&lt;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doRetrieveIfAttivi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pre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doUpdate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it-IT" sz="1100" b="1" dirty="0" err="1">
                          <a:ln>
                            <a:noFill/>
                          </a:ln>
                          <a:effectLst/>
                        </a:rPr>
                        <a:t>pre</a:t>
                      </a:r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reclamo.commento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reclamo.usr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reclamo.stato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reclamo.ordine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1068653554"/>
                  </a:ext>
                </a:extLst>
              </a:tr>
              <a:tr h="2213487">
                <a:tc>
                  <a:txBody>
                    <a:bodyPr/>
                    <a:lstStyle/>
                    <a:p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Post-condizione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void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doSave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reclami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doRetriveAll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(order)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reclami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reclami.contains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Set&lt;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doRetrieveAll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(String order)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Set&lt;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doRetrieveIfAttivi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ReclamoModel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:: public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doUpdate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ReclamoBean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b="1" dirty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reclami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doRetriveAll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(order)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reclami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!=null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reclami.contains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) &amp;&amp; 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reclamoOttenuto.getStato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().equals(</a:t>
                      </a:r>
                      <a:r>
                        <a:rPr lang="en-US" sz="1100" dirty="0" err="1">
                          <a:ln>
                            <a:noFill/>
                          </a:ln>
                          <a:effectLst/>
                        </a:rPr>
                        <a:t>reclamo.getStato</a:t>
                      </a:r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())</a:t>
                      </a:r>
                      <a:endParaRPr lang="it-IT" sz="110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11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865825726"/>
                  </a:ext>
                </a:extLst>
              </a:tr>
              <a:tr h="97781">
                <a:tc>
                  <a:txBody>
                    <a:bodyPr/>
                    <a:lstStyle/>
                    <a:p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Invarianti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it-IT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Arial Unicode MS" panose="020B0604020202020204"/>
                        <a:cs typeface="Arial Unicode MS" panose="020B0604020202020204"/>
                      </a:endParaRPr>
                    </a:p>
                  </a:txBody>
                  <a:tcPr marL="45643" marR="45643" marT="0" marB="0"/>
                </a:tc>
                <a:extLst>
                  <a:ext uri="{0D108BD9-81ED-4DB2-BD59-A6C34878D82A}">
                    <a16:rowId xmlns:a16="http://schemas.microsoft.com/office/drawing/2014/main" val="56367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27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0F991-6DD8-3247-BE50-D99DD35D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FF4F74-74A6-D140-92C9-222986ED41BE}"/>
              </a:ext>
            </a:extLst>
          </p:cNvPr>
          <p:cNvSpPr txBox="1"/>
          <p:nvPr/>
        </p:nvSpPr>
        <p:spPr>
          <a:xfrm>
            <a:off x="615745" y="1516479"/>
            <a:ext cx="1096051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pattern architetturale Model-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-Controller (MVC) è molto diffuso nello sviluppo di sistemi software e permette la separazione della logica di business dalla logica di presentazione dei dati.</a:t>
            </a:r>
          </a:p>
          <a:p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prevede un’architettura 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</a:t>
            </a:r>
            <a:r>
              <a:rPr lang="it-I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responsabile della conoscenza del dominio applicativo e implementa lo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principale di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responsabile di mostrare gli oggetti del dominio applicativo all’utente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 responsabile dell'interazione con l’utente e di notificare le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dei cambiamenti nel Model. Esso detta esplicitamente il flusso di controllo.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47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207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- MVC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7A0D27B-F477-004E-9FD5-D425FCE2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178844"/>
            <a:ext cx="7239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16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</a:t>
            </a:r>
            <a:r>
              <a:rPr lang="it-IT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it-IT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6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F960F-060F-2842-A54C-D3D63BA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questo documento viene specificata la pianificazione dell’attività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sistema al fine di verificare eventuali incongruenze tra il comportamento atteso e il comportamento reale del sistema.</a:t>
            </a:r>
          </a:p>
          <a:p>
            <a:pPr marL="0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questa attività si rilevano gli eventuali errori generati dall’esecuzione di codice errato, in modo da evitare che essi si presentino durante l’esercizio del sistema.</a:t>
            </a:r>
          </a:p>
          <a:p>
            <a:pPr marL="0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attività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state pianificate per le seguenti gestioni:</a:t>
            </a:r>
          </a:p>
          <a:p>
            <a:pPr marL="457200" lvl="1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Gestione dei Reclami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77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22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Funzionalità testate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F960F-060F-2842-A54C-D3D63BA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seguito sono indicate le funzionalità testate, raggruppate nei sottosistemi che offrono i relativi servizi.</a:t>
            </a:r>
          </a:p>
          <a:p>
            <a:pPr marL="457200" lvl="1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Gestione dei reclami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600" dirty="0">
                <a:effectLst/>
                <a:latin typeface="Arial MT"/>
                <a:ea typeface="Arial MT"/>
                <a:cs typeface="Arial MT"/>
              </a:rPr>
              <a:t>Sottomissione reclamo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600" dirty="0">
                <a:latin typeface="Arial MT"/>
                <a:ea typeface="Arial MT"/>
                <a:cs typeface="Arial MT"/>
              </a:rPr>
              <a:t>Visualizzazione reclami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600" dirty="0">
                <a:effectLst/>
                <a:latin typeface="Arial MT"/>
                <a:ea typeface="Arial MT"/>
                <a:cs typeface="Arial MT"/>
              </a:rPr>
              <a:t>Visualizzazione reclami attivi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600" dirty="0">
                <a:latin typeface="Arial MT"/>
                <a:ea typeface="Arial MT"/>
                <a:cs typeface="Arial MT"/>
              </a:rPr>
              <a:t>Aggiorna stato reclamo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20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866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 di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F960F-060F-2842-A54C-D3D63BA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sarà attuato tramite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ogni funzionalità saranno considerati i parametri e per ogni parametro saranno individuate delle categorie.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categorie rappresentano le caratteristiche e le proprietà principali.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categorie verranno poi suddivise in scelte tramite un procedimento analogo al partizionamento d’equivalenza.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28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Approccio di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F960F-060F-2842-A54C-D3D63BA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fase di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sarà suddivisa in tre fasi, tenendo conto dei criteri della slide precedente:</a:t>
            </a:r>
          </a:p>
          <a:p>
            <a:pPr marL="457200" lvl="1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unità: sarà testato il corretto funzionamento delle singoli componenti</a:t>
            </a:r>
          </a:p>
          <a:p>
            <a:pPr marL="457200" lvl="1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d’integrazione: saranno testate le componenti dopo l’integrazione</a:t>
            </a:r>
          </a:p>
          <a:p>
            <a:pPr marL="457200" lvl="1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sistema: sarà effettuato un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complessivo del sistema per assicurare che rispetti i requisiti individuati durante la fase di analisi dei requisiti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5EEFE-BA21-D346-9EE9-10B79C24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it-IT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it-IT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it-IT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42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F960F-060F-2842-A54C-D3D63BA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6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 err="1"/>
              <a:t>Testing</a:t>
            </a:r>
            <a:r>
              <a:rPr lang="it-IT" b="1" dirty="0"/>
              <a:t> d’unità</a:t>
            </a:r>
          </a:p>
          <a:p>
            <a:pPr marL="0" indent="0">
              <a:buNone/>
            </a:pPr>
            <a:r>
              <a:rPr lang="it-IT" dirty="0"/>
              <a:t>In questa fase verranno ricercate le condizioni di fallimento, isolando le componenti del sistema.</a:t>
            </a:r>
          </a:p>
          <a:p>
            <a:pPr marL="0" indent="0">
              <a:buNone/>
            </a:pPr>
            <a:r>
              <a:rPr lang="it-IT" dirty="0"/>
              <a:t>Si applicherà una selezione dei casi di test condotta seconda la strategia Black-Box. Ciò implica il doversi concentrare sui comportamenti I/O ignorando la struttura interna delle componente.</a:t>
            </a:r>
          </a:p>
          <a:p>
            <a:pPr marL="0" indent="0">
              <a:buNone/>
            </a:pPr>
            <a:r>
              <a:rPr lang="it-IT" dirty="0"/>
              <a:t>L’obiettivo del </a:t>
            </a:r>
            <a:r>
              <a:rPr lang="it-IT" dirty="0" err="1"/>
              <a:t>testing</a:t>
            </a:r>
            <a:r>
              <a:rPr lang="it-IT" dirty="0"/>
              <a:t> Black-Box è quello di ridurre il numero di test </a:t>
            </a:r>
            <a:r>
              <a:rPr lang="it-IT" dirty="0" err="1"/>
              <a:t>cases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 err="1"/>
              <a:t>Testing</a:t>
            </a:r>
            <a:r>
              <a:rPr lang="it-IT" b="1" dirty="0"/>
              <a:t> d’integrazione</a:t>
            </a:r>
          </a:p>
          <a:p>
            <a:pPr marL="0" indent="0">
              <a:buNone/>
            </a:pPr>
            <a:r>
              <a:rPr lang="it-IT" dirty="0"/>
              <a:t>In questa fase saranno integrate le componenti di una funzionalità al fine di effettuare un </a:t>
            </a:r>
            <a:r>
              <a:rPr lang="it-IT" dirty="0" err="1"/>
              <a:t>testing</a:t>
            </a:r>
            <a:r>
              <a:rPr lang="it-IT" dirty="0"/>
              <a:t> complessivo utilizzando una strategia Sandwich. Con la strategia Sandwich verranno prima testate le componenti del Data </a:t>
            </a:r>
            <a:r>
              <a:rPr lang="it-IT" dirty="0" err="1"/>
              <a:t>Layer</a:t>
            </a:r>
            <a:r>
              <a:rPr lang="it-IT" dirty="0"/>
              <a:t>, secondo la strategia Bottom-Up, e le componenti di Application </a:t>
            </a:r>
            <a:r>
              <a:rPr lang="it-IT" dirty="0" err="1"/>
              <a:t>Layer</a:t>
            </a:r>
            <a:r>
              <a:rPr lang="it-IT" dirty="0"/>
              <a:t> e Presentation </a:t>
            </a:r>
            <a:r>
              <a:rPr lang="it-IT" dirty="0" err="1"/>
              <a:t>Layer</a:t>
            </a:r>
            <a:r>
              <a:rPr lang="it-IT" dirty="0"/>
              <a:t> secondo la strategia Top Down.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 err="1"/>
              <a:t>Testing</a:t>
            </a:r>
            <a:r>
              <a:rPr lang="it-IT" b="1" dirty="0"/>
              <a:t> di sistema</a:t>
            </a:r>
          </a:p>
          <a:p>
            <a:pPr marL="0" indent="0">
              <a:buNone/>
            </a:pPr>
            <a:r>
              <a:rPr lang="it-IT" dirty="0"/>
              <a:t>L’obbiettivo di questa fase di </a:t>
            </a:r>
            <a:r>
              <a:rPr lang="it-IT" dirty="0" err="1"/>
              <a:t>testing</a:t>
            </a:r>
            <a:r>
              <a:rPr lang="it-IT" dirty="0"/>
              <a:t> è quello di dimostrare che il sistema rispetta i requisiti individuati durante la fase di analisi.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8425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18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/>
              <a:t>Test Case Specification</a:t>
            </a:r>
            <a:br>
              <a:rPr lang="it-IT" sz="6000" b="1" dirty="0"/>
            </a:br>
            <a:r>
              <a:rPr lang="it-IT" sz="6000" b="1" dirty="0"/>
              <a:t>Document</a:t>
            </a:r>
            <a:br>
              <a:rPr lang="it-IT" sz="6000" b="1" dirty="0"/>
            </a:b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2410291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5F448-C317-45D0-A34B-19B19970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9157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3600" b="1" dirty="0"/>
              <a:t>Test Case Specification – Sottomissione reclamo</a:t>
            </a:r>
            <a:br>
              <a:rPr lang="it-IT" sz="3600" b="1" dirty="0"/>
            </a:br>
            <a:br>
              <a:rPr lang="it-IT" sz="3600" b="1" dirty="0"/>
            </a:br>
            <a:r>
              <a:rPr lang="it-IT" sz="2700" dirty="0"/>
              <a:t>TC_SottomissioneReclamo_01</a:t>
            </a:r>
            <a:endParaRPr lang="it-IT" sz="3600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02A2D8B-38A4-41ED-AB5A-B502F6B3A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21660"/>
              </p:ext>
            </p:extLst>
          </p:nvPr>
        </p:nvGraphicFramePr>
        <p:xfrm>
          <a:off x="838200" y="2311049"/>
          <a:ext cx="7117091" cy="257340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553190">
                  <a:extLst>
                    <a:ext uri="{9D8B030D-6E8A-4147-A177-3AD203B41FA5}">
                      <a16:colId xmlns:a16="http://schemas.microsoft.com/office/drawing/2014/main" val="1875198856"/>
                    </a:ext>
                  </a:extLst>
                </a:gridCol>
                <a:gridCol w="3563901">
                  <a:extLst>
                    <a:ext uri="{9D8B030D-6E8A-4147-A177-3AD203B41FA5}">
                      <a16:colId xmlns:a16="http://schemas.microsoft.com/office/drawing/2014/main" val="531640082"/>
                    </a:ext>
                  </a:extLst>
                </a:gridCol>
              </a:tblGrid>
              <a:tr h="233946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Test Case ID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TC_SottomissioneReclamo_01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109953"/>
                  </a:ext>
                </a:extLst>
              </a:tr>
              <a:tr h="233946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Boundary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LasciaReclamo.jsp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365901"/>
                  </a:ext>
                </a:extLst>
              </a:tr>
              <a:tr h="233946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Control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LasciaReclamo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292770"/>
                  </a:ext>
                </a:extLst>
              </a:tr>
              <a:tr h="233946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Persistent Data Object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Database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520177"/>
                  </a:ext>
                </a:extLst>
              </a:tr>
              <a:tr h="467892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Precondition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L’utente è nella pagina degli ordini effettuati e decide di lasciare un reclamo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887523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Flow of Events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1. L’utente autenticato attiva la funzionalità per la sottomissione dei reclami</a:t>
                      </a:r>
                    </a:p>
                    <a:p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855307"/>
                  </a:ext>
                </a:extLst>
              </a:tr>
              <a:tr h="467892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Oracle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Il sistema mostra all’utente una schermata che indica la corretta sottomissione del reclamo</a:t>
                      </a:r>
                      <a:endParaRPr lang="it-IT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1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37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5F448-C317-45D0-A34B-19B19970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9157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3600" b="1" dirty="0"/>
              <a:t>Test Case Specification – Visualizza reclami</a:t>
            </a:r>
            <a:br>
              <a:rPr lang="it-IT" sz="3600" b="1" dirty="0"/>
            </a:br>
            <a:br>
              <a:rPr lang="it-IT" sz="3600" b="1" dirty="0"/>
            </a:br>
            <a:r>
              <a:rPr lang="it-IT" sz="2700" dirty="0"/>
              <a:t>TC_VisualizzaReclami_01</a:t>
            </a:r>
            <a:endParaRPr lang="it-IT" sz="3600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B37728D-BE1C-4DD4-973D-67F463356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685758"/>
              </p:ext>
            </p:extLst>
          </p:nvPr>
        </p:nvGraphicFramePr>
        <p:xfrm>
          <a:off x="853051" y="2325920"/>
          <a:ext cx="7484704" cy="307590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742352">
                  <a:extLst>
                    <a:ext uri="{9D8B030D-6E8A-4147-A177-3AD203B41FA5}">
                      <a16:colId xmlns:a16="http://schemas.microsoft.com/office/drawing/2014/main" val="1074201470"/>
                    </a:ext>
                  </a:extLst>
                </a:gridCol>
                <a:gridCol w="3742352">
                  <a:extLst>
                    <a:ext uri="{9D8B030D-6E8A-4147-A177-3AD203B41FA5}">
                      <a16:colId xmlns:a16="http://schemas.microsoft.com/office/drawing/2014/main" val="463046600"/>
                    </a:ext>
                  </a:extLst>
                </a:gridCol>
              </a:tblGrid>
              <a:tr h="212843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Test Case ID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TC_VisualizzaReclami_01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825317"/>
                  </a:ext>
                </a:extLst>
              </a:tr>
              <a:tr h="212843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Boundary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Reclamo.jsp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347971"/>
                  </a:ext>
                </a:extLst>
              </a:tr>
              <a:tr h="212843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Control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Reclamo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457702"/>
                  </a:ext>
                </a:extLst>
              </a:tr>
              <a:tr h="212843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Persistent Data Object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Database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658376"/>
                  </a:ext>
                </a:extLst>
              </a:tr>
              <a:tr h="580482">
                <a:tc>
                  <a:txBody>
                    <a:bodyPr/>
                    <a:lstStyle/>
                    <a:p>
                      <a:r>
                        <a:rPr lang="it-IT" sz="1100" dirty="0" err="1">
                          <a:effectLst/>
                        </a:rPr>
                        <a:t>Precondition</a:t>
                      </a:r>
                      <a:endParaRPr lang="it-IT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effectLst/>
                        </a:rPr>
                        <a:t>L’utente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si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è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autenticato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con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un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account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con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i</a:t>
                      </a:r>
                      <a:r>
                        <a:rPr lang="it-IT" sz="1000" spc="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permessi necessari ad attivare la funzionalità per la</a:t>
                      </a:r>
                      <a:r>
                        <a:rPr lang="it-IT" sz="1000" spc="-26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gestione dei reclami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535792"/>
                  </a:ext>
                </a:extLst>
              </a:tr>
              <a:tr h="1218367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Flow of Events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162560" lvl="0" indent="-34290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SzPts val="1000"/>
                        <a:buFont typeface="Arial MT"/>
                        <a:buAutoNum type="arabicPeriod"/>
                        <a:tabLst>
                          <a:tab pos="259080" algn="l"/>
                        </a:tabLst>
                      </a:pPr>
                      <a:r>
                        <a:rPr lang="it-IT" sz="1000">
                          <a:effectLst/>
                        </a:rPr>
                        <a:t>L’utente autenticato attiva la funzionalità per la</a:t>
                      </a:r>
                      <a:r>
                        <a:rPr lang="it-IT" sz="1000" spc="-26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visualizzazione</a:t>
                      </a:r>
                      <a:r>
                        <a:rPr lang="it-IT" sz="1000" spc="-5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degli</a:t>
                      </a:r>
                      <a:r>
                        <a:rPr lang="it-IT" sz="1000" spc="-5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ordini</a:t>
                      </a:r>
                      <a:r>
                        <a:rPr lang="it-IT" sz="1000" spc="-5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effettuati</a:t>
                      </a:r>
                      <a:r>
                        <a:rPr lang="it-IT" sz="1000" spc="-5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da</a:t>
                      </a:r>
                      <a:r>
                        <a:rPr lang="it-IT" sz="1000" spc="-5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tutti</a:t>
                      </a:r>
                      <a:r>
                        <a:rPr lang="it-IT" sz="1000" spc="-5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gli</a:t>
                      </a:r>
                      <a:r>
                        <a:rPr lang="it-IT" sz="1000" spc="-265">
                          <a:effectLst/>
                        </a:rPr>
                        <a:t>                </a:t>
                      </a:r>
                      <a:r>
                        <a:rPr lang="it-IT" sz="1000">
                          <a:effectLst/>
                        </a:rPr>
                        <a:t>utenti.</a:t>
                      </a:r>
                      <a:endParaRPr lang="it-IT" sz="1100">
                        <a:effectLst/>
                      </a:endParaRPr>
                    </a:p>
                    <a:p>
                      <a:pPr marL="342900" marR="162560" lvl="0" indent="-34290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SzPts val="1000"/>
                        <a:buFont typeface="Arial MT"/>
                        <a:buAutoNum type="arabicPeriod"/>
                        <a:tabLst>
                          <a:tab pos="259080" algn="l"/>
                        </a:tabLst>
                      </a:pPr>
                      <a:r>
                        <a:rPr lang="it-IT" sz="1000">
                          <a:effectLst/>
                        </a:rPr>
                        <a:t>Il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sistema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verifica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che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l’utente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si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sia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autenticato</a:t>
                      </a:r>
                      <a:r>
                        <a:rPr lang="it-IT" sz="1000" spc="-26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con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un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account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con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i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permessi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necessari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ad</a:t>
                      </a:r>
                      <a:r>
                        <a:rPr lang="it-IT" sz="1000" spc="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attivare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tale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funzionalità,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ciò</a:t>
                      </a:r>
                      <a:r>
                        <a:rPr lang="it-IT" sz="1000" spc="20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risulta</a:t>
                      </a:r>
                      <a:r>
                        <a:rPr lang="it-IT" sz="1000" spc="15">
                          <a:effectLst/>
                        </a:rPr>
                        <a:t> </a:t>
                      </a:r>
                      <a:r>
                        <a:rPr lang="it-IT" sz="1000">
                          <a:effectLst/>
                        </a:rPr>
                        <a:t>verificato.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669065"/>
                  </a:ext>
                </a:extLst>
              </a:tr>
              <a:tr h="425687"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</a:rPr>
                        <a:t>Oracle</a:t>
                      </a:r>
                      <a:endParaRPr lang="it-IT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Il sistema mostra all’utente la pagina dei reclami effettuati da tutti gli utenti</a:t>
                      </a:r>
                      <a:endParaRPr lang="it-IT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58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52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C255-31A8-AE46-892B-9749759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876" y="2766218"/>
            <a:ext cx="4128247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5080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0A729-8DA6-FD45-A5AE-760D8B5D27B4}"/>
              </a:ext>
            </a:extLst>
          </p:cNvPr>
          <p:cNvSpPr txBox="1"/>
          <p:nvPr/>
        </p:nvSpPr>
        <p:spPr>
          <a:xfrm>
            <a:off x="197224" y="909159"/>
            <a:ext cx="1145698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Panoramica</a:t>
            </a:r>
          </a:p>
          <a:p>
            <a:pPr algn="ctr"/>
            <a:endParaRPr lang="it-I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seguito una panoramica dei work products della fase di analisi dei requisiti: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 d’uso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navigazionali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Mockups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8CF26-53A2-C14D-8AD6-7B116F5C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14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Requisiti funzionali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B1540-2B05-4F44-8CEC-6207BAEA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30" y="1639513"/>
            <a:ext cx="119454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prevede diverse funzionalità per diversi utenti con diversi ruoli.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Ruoli:</a:t>
            </a:r>
          </a:p>
          <a:p>
            <a:pPr marL="742950" lvl="1" indent="-285750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Utente non registrato</a:t>
            </a:r>
          </a:p>
          <a:p>
            <a:pPr marL="742950" lvl="1" indent="-285750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</a:p>
          <a:p>
            <a:pPr marL="742950" lvl="1" indent="-285750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Gestore del catalogo</a:t>
            </a:r>
          </a:p>
          <a:p>
            <a:pPr marL="742950" lvl="1" indent="-285750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Gestore degli ordini</a:t>
            </a:r>
          </a:p>
          <a:p>
            <a:pPr marL="742950" lvl="1" indent="-285750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Gestore dei reclami</a:t>
            </a:r>
          </a:p>
          <a:p>
            <a:pPr marL="285750" indent="-285750"/>
            <a:endParaRPr lang="it-I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161F1D-A72C-534E-8ACC-CD1BE8B2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3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7FF2F-CDB5-D548-B0D3-A0C64D99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87854"/>
            <a:ext cx="12542855" cy="46975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macro-funzionalità che eSport intende offrire all’utente sono: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Visualizzazione il catalogo dei prodotti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Ricerca prodotti tramite nome o nome parziale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Visualizzazione delle informazioni di uno specifico prodotto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Aggiunta prodotti al carrello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Rimozione prodotti dal carrello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Sottomissione di un ordine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Visualizzazione fattura di un ordine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Visualizzazione di tutti gli ordini che ha effettuato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Visualizzazione del proprio profilo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Aggiunta indirizzi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Rimozione indirizzi </a:t>
            </a:r>
          </a:p>
          <a:p>
            <a:pPr marL="0" indent="0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Aggiunta metodi di pagamento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Rimozione metodi di pagamento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• Eliminazione del proprio profilo 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Sottomissione recensione</a:t>
            </a:r>
          </a:p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 Sottomissione reclamo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84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3258</Words>
  <Application>Microsoft Office PowerPoint</Application>
  <PresentationFormat>Widescreen</PresentationFormat>
  <Paragraphs>582</Paragraphs>
  <Slides>64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73" baseType="lpstr">
      <vt:lpstr>Arial</vt:lpstr>
      <vt:lpstr>Arial MT</vt:lpstr>
      <vt:lpstr>Calibri</vt:lpstr>
      <vt:lpstr>Calibri Light</vt:lpstr>
      <vt:lpstr>Courier New</vt:lpstr>
      <vt:lpstr>Helvetica Neue</vt:lpstr>
      <vt:lpstr>Times New Roman</vt:lpstr>
      <vt:lpstr>Trebuchet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Requirements Analysis Document </vt:lpstr>
      <vt:lpstr>Presentazione standard di PowerPoint</vt:lpstr>
      <vt:lpstr>Requisiti funzionali </vt:lpstr>
      <vt:lpstr>Utente</vt:lpstr>
      <vt:lpstr>Utente non registrato </vt:lpstr>
      <vt:lpstr>Gestore dei Reclami </vt:lpstr>
      <vt:lpstr>Requisiti non funzionali </vt:lpstr>
      <vt:lpstr>Esempio di un caso d’uso </vt:lpstr>
      <vt:lpstr>Package UML: Gestione Reclami </vt:lpstr>
      <vt:lpstr>Esempio Sequence Diagram </vt:lpstr>
      <vt:lpstr>Statechart Diagram</vt:lpstr>
      <vt:lpstr>Visualizziamo ora i Path navigazionali dell’utente autenticato </vt:lpstr>
      <vt:lpstr>Esempio di Mockup </vt:lpstr>
      <vt:lpstr>System Design Document  </vt:lpstr>
      <vt:lpstr>Panoramica</vt:lpstr>
      <vt:lpstr>Architettura del sistema</vt:lpstr>
      <vt:lpstr>Mapping Hardware/Software</vt:lpstr>
      <vt:lpstr>Decomposizione in sottosistemi</vt:lpstr>
      <vt:lpstr>Gestione dei Reclami</vt:lpstr>
      <vt:lpstr>Gestione Catalogo - Presentation Layer  </vt:lpstr>
      <vt:lpstr>Gestione dei reclami – Application Layer</vt:lpstr>
      <vt:lpstr>Class Diagram </vt:lpstr>
      <vt:lpstr>Modello Logico</vt:lpstr>
      <vt:lpstr>Esempio rappresentazione tabella: Reclamo </vt:lpstr>
      <vt:lpstr>Gestione degli accessi</vt:lpstr>
      <vt:lpstr>Specifica dell’interfaccia del sottosistema per la gestione dei reclami </vt:lpstr>
      <vt:lpstr>Object Design Document</vt:lpstr>
      <vt:lpstr>Presentazione standard di PowerPoint</vt:lpstr>
      <vt:lpstr>Linee guida per la documentazione di interfacce </vt:lpstr>
      <vt:lpstr>Naming Convention - Variabili </vt:lpstr>
      <vt:lpstr>Naming Convention - Metodi </vt:lpstr>
      <vt:lpstr>Naming Convention – Classi e Pagine </vt:lpstr>
      <vt:lpstr>Struttura del Sistema </vt:lpstr>
      <vt:lpstr>Descrizione delle classi  </vt:lpstr>
      <vt:lpstr>Data Layer – Package Beans </vt:lpstr>
      <vt:lpstr>Descrizione delle classi – Package Bean </vt:lpstr>
      <vt:lpstr>Data Layer – Package Model </vt:lpstr>
      <vt:lpstr>Descrizione delle classi – Package Model </vt:lpstr>
      <vt:lpstr>Application Layer – Package Controller </vt:lpstr>
      <vt:lpstr>Package controller – Gestione dei Reclami</vt:lpstr>
      <vt:lpstr>Presentation Layer – Package View</vt:lpstr>
      <vt:lpstr>Package View – Gestione Reclami</vt:lpstr>
      <vt:lpstr>Calss Diagram</vt:lpstr>
      <vt:lpstr>Interfaccia delle Classi</vt:lpstr>
      <vt:lpstr>Interfaccia delle Classi - ReclamoModel</vt:lpstr>
      <vt:lpstr>Definizione dei contratti</vt:lpstr>
      <vt:lpstr>Definizione dei Contratti - ReclamoModel </vt:lpstr>
      <vt:lpstr>Design Pattern</vt:lpstr>
      <vt:lpstr>Design pattern - MVC</vt:lpstr>
      <vt:lpstr>Test Plan Document</vt:lpstr>
      <vt:lpstr>Test Plan Document</vt:lpstr>
      <vt:lpstr>Funzionalità testate </vt:lpstr>
      <vt:lpstr>Criteri di testing </vt:lpstr>
      <vt:lpstr>Approccio di testing</vt:lpstr>
      <vt:lpstr>Testing</vt:lpstr>
      <vt:lpstr>Test Case Specification Document </vt:lpstr>
      <vt:lpstr>Test Case Specification – Sottomissione reclamo  TC_SottomissioneReclamo_01</vt:lpstr>
      <vt:lpstr>Test Case Specification – Visualizza reclami  TC_VisualizzaReclami_01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ANGELO ANTONIO RAUCCI</dc:creator>
  <cp:lastModifiedBy>Raul Preziosi</cp:lastModifiedBy>
  <cp:revision>15</cp:revision>
  <dcterms:created xsi:type="dcterms:W3CDTF">2022-01-07T20:59:32Z</dcterms:created>
  <dcterms:modified xsi:type="dcterms:W3CDTF">2022-01-11T14:54:32Z</dcterms:modified>
</cp:coreProperties>
</file>