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58" r:id="rId6"/>
    <p:sldId id="257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800" b="1" i="0" u="none" strike="noStrike" kern="1200" cap="all" spc="150" baseline="0">
                <a:ln w="12700" cmpd="sng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az-Latn-AZ" altLang="en-US">
                <a:ln w="12700" cmpd="sng">
                  <a:noFill/>
                  <a:prstDash val="solid"/>
                </a:ln>
                <a:effectLst/>
              </a:rPr>
              <a:t>İllik Kredit tutari</a:t>
            </a:r>
            <a:endParaRPr lang="az-Latn-AZ" altLang="en-US">
              <a:ln w="12700" cmpd="sng">
                <a:noFill/>
                <a:prstDash val="solid"/>
              </a:ln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1739130434783"/>
          <c:y val="0.175090514120203"/>
          <c:w val="0.84243961352657"/>
          <c:h val="0.7392324402606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Sum of AMOUNT</c:v>
                </c:pt>
              </c:strCache>
            </c:strRef>
          </c:tx>
          <c:spPr>
            <a:gradFill>
              <a:gsLst>
                <a:gs pos="0">
                  <a:srgbClr val="FECF40"/>
                </a:gs>
                <a:gs pos="100000">
                  <a:srgbClr val="846C21"/>
                </a:gs>
              </a:gsLst>
              <a:lin ang="8100000" scaled="0"/>
            </a:gradFill>
            <a:ln>
              <a:noFill/>
            </a:ln>
            <a:effectLst>
              <a:innerShdw blurRad="114300" dir="1140000">
                <a:schemeClr val="accent4"/>
              </a:innerShdw>
            </a:effectLst>
          </c:spPr>
          <c:invertIfNegative val="0"/>
          <c:dLbls>
            <c:delete val="1"/>
          </c:dLbls>
          <c:cat>
            <c:numRef>
              <c:f>Sheet1!$A$2:$A$4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32825320</c:v>
                </c:pt>
                <c:pt idx="1">
                  <c:v>64071831</c:v>
                </c:pt>
                <c:pt idx="2">
                  <c:v>102604883.4</c:v>
                </c:pt>
              </c:numCache>
            </c:numRef>
          </c:val>
        </c:ser>
        <c:ser>
          <c:idx val="1"/>
          <c:order val="1"/>
          <c:tx>
            <c:strRef>
              <c:f>Sheet1!#REF!</c:f>
              <c:strCache>
                <c:ptCount val="1"/>
                <c:pt idx="0">
                  <c:v/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delete val="1"/>
          </c:dLbls>
          <c:cat>
            <c:numRef>
              <c:f>Sheet1!$A$2:$A$4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Sheet1!#REF!</c:f>
              <c:strCache>
                <c:ptCount val="1"/>
                <c:pt idx="0">
                  <c:v/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dLbls>
            <c:delete val="1"/>
          </c:dLbls>
          <c:cat>
            <c:numRef>
              <c:f>Sheet1!$A$2:$A$4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418257307"/>
        <c:axId val="797193598"/>
      </c:barChart>
      <c:catAx>
        <c:axId val="41825730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ln w="12700" cmpd="sng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</a:p>
        </c:txPr>
        <c:crossAx val="797193598"/>
        <c:crosses val="autoZero"/>
        <c:auto val="1"/>
        <c:lblAlgn val="ctr"/>
        <c:lblOffset val="100"/>
        <c:noMultiLvlLbl val="0"/>
      </c:catAx>
      <c:valAx>
        <c:axId val="79719359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ln w="12700" cmpd="sng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</a:p>
        </c:txPr>
        <c:crossAx val="418257307"/>
        <c:crosses val="autoZero"/>
        <c:crossBetween val="between"/>
      </c:valAx>
      <c:spPr>
        <a:solidFill>
          <a:schemeClr val="bg1">
            <a:lumMod val="85000"/>
          </a:schemeClr>
        </a:solidFill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  <a:effectLst>
          <a:glow rad="63500">
            <a:schemeClr val="accent1">
              <a:satMod val="175000"/>
              <a:alpha val="75000"/>
            </a:schemeClr>
          </a:glow>
          <a:outerShdw blurRad="50800" dist="50800" dir="21060000" algn="ctr" rotWithShape="0">
            <a:srgbClr val="000000">
              <a:alpha val="43000"/>
            </a:srgbClr>
          </a:outerShdw>
        </a:effectLst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lang="en-US">
          <a:ln w="12700" cmpd="sng">
            <a:noFill/>
            <a:prstDash val="solid"/>
          </a:ln>
          <a:effectLst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40" b="0" i="0" u="none" strike="noStrike" kern="1200" cap="all" spc="0" baseline="0">
                <a:gradFill>
                  <a:gsLst>
                    <a:gs pos="0">
                      <a:srgbClr val="000000">
                        <a:lumMod val="50000"/>
                        <a:lumOff val="50000"/>
                      </a:srgbClr>
                    </a:gs>
                    <a:gs pos="100000">
                      <a:srgbClr val="000000">
                        <a:lumMod val="85000"/>
                        <a:lumOff val="15000"/>
                      </a:srgbClr>
                    </a:gs>
                  </a:gsLst>
                  <a:lin ang="5400000" scaled="0"/>
                </a:gradFill>
                <a:effectLst>
                  <a:outerShdw blurRad="50800" dist="50800" dir="4500000" sx="1000" sy="1000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>
                <a:effectLst>
                  <a:outerShdw blurRad="50800" dist="50800" dir="4500000" sx="1000" sy="1000" rotWithShape="0">
                    <a:srgbClr val="000000">
                      <a:alpha val="43000"/>
                    </a:srgbClr>
                  </a:outerShdw>
                </a:effectLst>
              </a:rPr>
              <a:t>Kredit Həcmi</a:t>
            </a:r>
            <a:endParaRPr>
              <a:effectLst>
                <a:outerShdw blurRad="50800" dist="50800" dir="4500000" sx="1000" sy="1000" rotWithShape="0">
                  <a:srgbClr val="000000">
                    <a:alpha val="43000"/>
                  </a:srgbClr>
                </a:outerShdw>
              </a:effectLst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300022368407491"/>
          <c:y val="0.0879994246553732"/>
          <c:w val="0.94943691105493"/>
          <c:h val="0.76607343274009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Sum of AMOUNT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1" i="0" u="none" strike="noStrike" kern="1200" baseline="0">
                    <a:solidFill>
                      <a:schemeClr val="accent1"/>
                    </a:solidFill>
                    <a:effectLst>
                      <a:outerShdw blurRad="50800" dist="50800" dir="4500000" sx="1000" sy="1000" rotWithShape="0">
                        <a:srgbClr val="000000">
                          <a:alpha val="43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32825320</c:v>
                </c:pt>
                <c:pt idx="1">
                  <c:v>64071831</c:v>
                </c:pt>
                <c:pt idx="2">
                  <c:v>102604883.4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20379921"/>
        <c:axId val="573218544"/>
      </c:lineChart>
      <c:catAx>
        <c:axId val="12037992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>
                  <a:outerShdw blurRad="50800" dist="50800" dir="4500000" sx="1000" sy="1000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</a:p>
        </c:txPr>
        <c:crossAx val="573218544"/>
        <c:crosses val="autoZero"/>
        <c:auto val="1"/>
        <c:lblAlgn val="ctr"/>
        <c:lblOffset val="100"/>
        <c:noMultiLvlLbl val="0"/>
      </c:catAx>
      <c:valAx>
        <c:axId val="5732185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>
                  <a:outerShdw blurRad="50800" dist="50800" dir="4500000" sx="1000" sy="1000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</a:p>
        </c:txPr>
        <c:crossAx val="12037992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>
                  <a:outerShdw blurRad="50800" dist="50800" dir="4500000" sx="1000" sy="1000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>
                <a:outerShdw blurRad="50800" dist="50800" dir="4500000" sx="1000" sy="1000" rotWithShape="0">
                  <a:srgbClr val="000000">
                    <a:alpha val="43000"/>
                  </a:srgbClr>
                </a:outerShdw>
              </a:effectLst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en-US">
          <a:effectLst>
            <a:outerShdw blurRad="50800" dist="50800" dir="4500000" sx="1000" sy="1000" rotWithShape="0">
              <a:srgbClr val="000000">
                <a:alpha val="43000"/>
              </a:srgbClr>
            </a:outerShdw>
          </a:effectLst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cs:styleClr val="auto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440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CF40"/>
            </a:gs>
            <a:gs pos="100000">
              <a:srgbClr val="846C21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Yelo Bank</a:t>
            </a:r>
            <a:endParaRPr 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M</a:t>
            </a:r>
            <a:r>
              <a:rPr lang="az-Latn-AZ"/>
              <a:t>üştəri Segmenti Analizləri</a:t>
            </a:r>
            <a:endParaRPr lang="az-Latn-AZ"/>
          </a:p>
          <a:p>
            <a:endParaRPr lang="az-Latn-AZ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CF40"/>
            </a:gs>
            <a:gs pos="100000">
              <a:srgbClr val="846C21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60375"/>
            <a:ext cx="10515600" cy="1325563"/>
          </a:xfrm>
          <a:solidFill>
            <a:schemeClr val="tx1"/>
          </a:solidFill>
        </p:spPr>
        <p:txBody>
          <a:bodyPr/>
          <a:p>
            <a:r>
              <a:rPr lang="az-Latn-AZ" altLang="en-US" sz="4200" b="1">
                <a:solidFill>
                  <a:schemeClr val="bg1"/>
                </a:solidFill>
              </a:rPr>
              <a:t>Müştərilərə </a:t>
            </a:r>
            <a:r>
              <a:rPr lang="az-Latn-AZ" altLang="en-US" sz="4200" b="1">
                <a:solidFill>
                  <a:srgbClr val="FF0000"/>
                </a:solidFill>
              </a:rPr>
              <a:t>199,5M Kredit </a:t>
            </a:r>
            <a:r>
              <a:rPr lang="az-Latn-AZ" altLang="en-US" sz="4200" b="1">
                <a:solidFill>
                  <a:schemeClr val="bg1"/>
                </a:solidFill>
              </a:rPr>
              <a:t>ayrıldı.</a:t>
            </a:r>
            <a:endParaRPr lang="az-Latn-AZ" altLang="en-US" sz="4200" b="1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019800" y="1786255"/>
          <a:ext cx="5257800" cy="4384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762000" y="1786255"/>
            <a:ext cx="5258435" cy="43846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p>
            <a:pPr algn="ctr">
              <a:lnSpc>
                <a:spcPct val="150000"/>
              </a:lnSpc>
            </a:pPr>
            <a:r>
              <a:rPr lang="az-Latn-AZ" altLang="en-US" sz="2400" b="1">
                <a:latin typeface="Courier New" panose="02070309020205020404" charset="0"/>
                <a:cs typeface="Courier New" panose="02070309020205020404" charset="0"/>
              </a:rPr>
              <a:t>İllərə görə kredit tutarı:</a:t>
            </a:r>
            <a:endParaRPr lang="az-Latn-AZ" altLang="en-US" sz="2400" b="1">
              <a:latin typeface="Courier New" panose="02070309020205020404" charset="0"/>
              <a:cs typeface="Courier New" panose="02070309020205020404" charset="0"/>
            </a:endParaRPr>
          </a:p>
          <a:p>
            <a:pPr algn="ctr">
              <a:lnSpc>
                <a:spcPct val="150000"/>
              </a:lnSpc>
            </a:pPr>
            <a:r>
              <a:rPr lang="az-Latn-AZ" altLang="en-US" sz="2400" b="1">
                <a:latin typeface="Courier New" panose="02070309020205020404" charset="0"/>
                <a:cs typeface="Courier New" panose="02070309020205020404" charset="0"/>
              </a:rPr>
              <a:t>2021-ci ildə </a:t>
            </a:r>
            <a:r>
              <a:rPr lang="az-Latn-AZ" altLang="en-US" sz="2400" b="1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32,8</a:t>
            </a:r>
            <a:r>
              <a:rPr lang="az-Latn-AZ" altLang="en-US" sz="2400" b="1">
                <a:latin typeface="Courier New" panose="02070309020205020404" charset="0"/>
                <a:cs typeface="Courier New" panose="02070309020205020404" charset="0"/>
              </a:rPr>
              <a:t> milyon</a:t>
            </a:r>
            <a:endParaRPr lang="az-Latn-AZ" altLang="en-US" sz="2400" b="1">
              <a:latin typeface="Courier New" panose="02070309020205020404" charset="0"/>
              <a:cs typeface="Courier New" panose="02070309020205020404" charset="0"/>
            </a:endParaRPr>
          </a:p>
          <a:p>
            <a:pPr algn="ctr">
              <a:lnSpc>
                <a:spcPct val="150000"/>
              </a:lnSpc>
            </a:pPr>
            <a:r>
              <a:rPr lang="az-Latn-AZ" altLang="en-US" sz="2400" b="1">
                <a:latin typeface="Courier New" panose="02070309020205020404" charset="0"/>
                <a:cs typeface="Courier New" panose="02070309020205020404" charset="0"/>
              </a:rPr>
              <a:t>2022-ci ildə </a:t>
            </a:r>
            <a:r>
              <a:rPr lang="az-Latn-AZ" altLang="en-US" sz="2400" b="1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64,1</a:t>
            </a:r>
            <a:r>
              <a:rPr lang="az-Latn-AZ" altLang="en-US" sz="2400" b="1">
                <a:latin typeface="Courier New" panose="02070309020205020404" charset="0"/>
                <a:cs typeface="Courier New" panose="02070309020205020404" charset="0"/>
              </a:rPr>
              <a:t> milyon </a:t>
            </a:r>
            <a:endParaRPr lang="az-Latn-AZ" altLang="en-US" sz="2400" b="1">
              <a:latin typeface="Courier New" panose="02070309020205020404" charset="0"/>
              <a:cs typeface="Courier New" panose="02070309020205020404" charset="0"/>
            </a:endParaRPr>
          </a:p>
          <a:p>
            <a:pPr algn="ctr">
              <a:lnSpc>
                <a:spcPct val="150000"/>
              </a:lnSpc>
            </a:pPr>
            <a:r>
              <a:rPr lang="az-Latn-AZ" altLang="en-US" sz="2400" b="1">
                <a:latin typeface="Courier New" panose="02070309020205020404" charset="0"/>
                <a:cs typeface="Courier New" panose="02070309020205020404" charset="0"/>
              </a:rPr>
              <a:t>2023-cü ildə isə </a:t>
            </a:r>
            <a:r>
              <a:rPr lang="az-Latn-AZ" altLang="en-US" sz="2400" b="1" i="1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102,6 </a:t>
            </a:r>
            <a:r>
              <a:rPr lang="az-Latn-AZ" altLang="en-US" sz="2400" b="1">
                <a:latin typeface="Courier New" panose="02070309020205020404" charset="0"/>
                <a:cs typeface="Courier New" panose="02070309020205020404" charset="0"/>
              </a:rPr>
              <a:t>milyon manat ayrılmışdır.</a:t>
            </a:r>
            <a:endParaRPr lang="az-Latn-AZ" altLang="en-US" sz="2400" b="1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CF40"/>
            </a:gs>
            <a:gs pos="100000">
              <a:srgbClr val="846C21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p>
            <a:r>
              <a:rPr lang="az-Latn-AZ" altLang="en-US" b="1">
                <a:solidFill>
                  <a:schemeClr val="bg1"/>
                </a:solidFill>
              </a:rPr>
              <a:t>Böyük segment kimdir?</a:t>
            </a:r>
            <a:endParaRPr lang="az-Latn-AZ" altLang="en-US" b="1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/>
          <p:nvPr>
            <p:ph idx="1"/>
          </p:nvPr>
        </p:nvSpPr>
        <p:spPr>
          <a:xfrm>
            <a:off x="837565" y="1691005"/>
            <a:ext cx="5258435" cy="4352290"/>
          </a:xfrm>
          <a:solidFill>
            <a:schemeClr val="bg1">
              <a:lumMod val="95000"/>
            </a:schemeClr>
          </a:solidFill>
        </p:spPr>
        <p:style>
          <a:lnRef idx="0">
            <a:srgbClr val="FFFFFF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p>
            <a:pPr marL="0" indent="0" algn="ctr">
              <a:lnSpc>
                <a:spcPct val="120000"/>
              </a:lnSpc>
              <a:buNone/>
            </a:pPr>
            <a:r>
              <a:rPr lang="az-Latn-AZ" altLang="en-US" b="1">
                <a:latin typeface="Courier New" panose="02070309020205020404" charset="0"/>
                <a:cs typeface="Courier New" panose="02070309020205020404" charset="0"/>
              </a:rPr>
              <a:t>Kredit həcmlərinə baxdıqda ən böyük yeri </a:t>
            </a:r>
            <a:r>
              <a:rPr lang="az-Latn-AZ" altLang="en-US" b="1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33-43 yaş</a:t>
            </a:r>
            <a:r>
              <a:rPr lang="az-Latn-AZ" altLang="en-US" b="1">
                <a:latin typeface="Courier New" panose="02070309020205020404" charset="0"/>
                <a:cs typeface="Courier New" panose="02070309020205020404" charset="0"/>
              </a:rPr>
              <a:t> arası şəxslərin </a:t>
            </a:r>
            <a:r>
              <a:rPr lang="az-Latn-AZ" altLang="en-US" b="1" i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3 illik      </a:t>
            </a:r>
            <a:r>
              <a:rPr lang="az-Latn-AZ" altLang="en-US" b="1">
                <a:solidFill>
                  <a:srgbClr val="C00000"/>
                </a:solidFill>
                <a:latin typeface="Courier New" panose="02070309020205020404" charset="0"/>
                <a:cs typeface="Courier New" panose="02070309020205020404" charset="0"/>
              </a:rPr>
              <a:t>10-25 min manat</a:t>
            </a:r>
            <a:r>
              <a:rPr lang="az-Latn-AZ" altLang="en-US" b="1">
                <a:latin typeface="Courier New" panose="02070309020205020404" charset="0"/>
                <a:cs typeface="Courier New" panose="02070309020205020404" charset="0"/>
              </a:rPr>
              <a:t> dəyərində kreditləri tutur. </a:t>
            </a:r>
            <a:endParaRPr lang="az-Latn-AZ" altLang="en-US" b="1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6" name="Picture 5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1691005"/>
            <a:ext cx="5257165" cy="43522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CF40"/>
            </a:gs>
            <a:gs pos="100000">
              <a:srgbClr val="846C21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605" y="365125"/>
            <a:ext cx="11261090" cy="132588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p>
            <a:r>
              <a:rPr lang="az-Latn-AZ" altLang="en-US" b="1">
                <a:ln/>
                <a:solidFill>
                  <a:schemeClr val="bg1"/>
                </a:solidFill>
                <a:effectLst/>
              </a:rPr>
              <a:t>Kredit həcmi</a:t>
            </a:r>
            <a:r>
              <a:rPr lang="az-Latn-AZ" altLang="en-US">
                <a:ln>
                  <a:solidFill>
                    <a:schemeClr val="bg1"/>
                  </a:solidFill>
                </a:ln>
              </a:rPr>
              <a:t> </a:t>
            </a:r>
            <a:r>
              <a:rPr lang="az-Latn-AZ" altLang="en-US" b="1">
                <a:ln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209%</a:t>
            </a:r>
            <a:r>
              <a:rPr lang="az-Latn-AZ" altLang="en-US" b="1"/>
              <a:t> </a:t>
            </a:r>
            <a:r>
              <a:rPr lang="az-Latn-AZ" altLang="en-US" b="1">
                <a:solidFill>
                  <a:schemeClr val="bg1"/>
                </a:solidFill>
              </a:rPr>
              <a:t>artıb.</a:t>
            </a:r>
            <a:endParaRPr lang="az-Latn-AZ" altLang="en-US" b="1">
              <a:solidFill>
                <a:schemeClr val="bg1"/>
              </a:solidFill>
            </a:endParaRPr>
          </a:p>
        </p:txBody>
      </p:sp>
      <p:graphicFrame>
        <p:nvGraphicFramePr>
          <p:cNvPr id="8" name="Content Placeholder 7"/>
          <p:cNvGraphicFramePr/>
          <p:nvPr>
            <p:ph idx="1"/>
          </p:nvPr>
        </p:nvGraphicFramePr>
        <p:xfrm>
          <a:off x="6160770" y="1691005"/>
          <a:ext cx="5750560" cy="394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649605" y="1691640"/>
            <a:ext cx="5511165" cy="39490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>
              <a:lnSpc>
                <a:spcPct val="110000"/>
              </a:lnSpc>
            </a:pPr>
            <a:r>
              <a:rPr lang="az-Latn-AZ" altLang="en-US" sz="2400" b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Bu artımın əsas səbəbi </a:t>
            </a:r>
            <a:r>
              <a:rPr lang="az-Latn-AZ" altLang="en-US" sz="2400" b="1">
                <a:solidFill>
                  <a:srgbClr val="C00000"/>
                </a:solidFill>
                <a:latin typeface="Courier New" panose="02070309020205020404" charset="0"/>
                <a:cs typeface="Courier New" panose="02070309020205020404" charset="0"/>
              </a:rPr>
              <a:t>20-30 yaş</a:t>
            </a:r>
            <a:r>
              <a:rPr lang="az-Latn-AZ" altLang="en-US" sz="2400" b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 və </a:t>
            </a:r>
            <a:r>
              <a:rPr lang="az-Latn-AZ" altLang="en-US" sz="2400" b="1">
                <a:solidFill>
                  <a:srgbClr val="C00000"/>
                </a:solidFill>
                <a:latin typeface="Courier New" panose="02070309020205020404" charset="0"/>
                <a:cs typeface="Courier New" panose="02070309020205020404" charset="0"/>
              </a:rPr>
              <a:t>60+ yaş</a:t>
            </a:r>
            <a:r>
              <a:rPr lang="az-Latn-AZ" altLang="en-US" sz="2400" b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 insanlara kredit verilməsinin artırılmasına yönəlik strategiyadır.</a:t>
            </a:r>
            <a:endParaRPr lang="az-Latn-AZ" altLang="en-US" sz="24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10000"/>
              </a:lnSpc>
            </a:pPr>
            <a:r>
              <a:rPr lang="az-Latn-AZ" altLang="en-US" sz="2400" b="1" i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2022-ci</a:t>
            </a:r>
            <a:r>
              <a:rPr lang="az-Latn-AZ" altLang="en-US" sz="2400" b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 ildə buna yönəlik qərarlar </a:t>
            </a:r>
            <a:r>
              <a:rPr lang="az-Latn-AZ" altLang="en-US" sz="2400" b="1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48%</a:t>
            </a:r>
            <a:r>
              <a:rPr lang="az-Latn-AZ" altLang="en-US" sz="2400" b="1">
                <a:solidFill>
                  <a:schemeClr val="accent6"/>
                </a:solidFill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az-Latn-AZ" altLang="en-US" sz="2400" b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həcmi artırmış, </a:t>
            </a:r>
            <a:r>
              <a:rPr lang="az-Latn-AZ" altLang="en-US" sz="2400" b="1" i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2023-cü </a:t>
            </a:r>
            <a:r>
              <a:rPr lang="az-Latn-AZ" altLang="en-US" sz="2400" b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ildə isə əvvəlki ilə nisbətən </a:t>
            </a:r>
            <a:r>
              <a:rPr lang="az-Latn-AZ" altLang="en-US" sz="2400" b="1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41%</a:t>
            </a:r>
            <a:r>
              <a:rPr lang="az-Latn-AZ" altLang="en-US" sz="2400" b="1">
                <a:solidFill>
                  <a:schemeClr val="accent6"/>
                </a:solidFill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az-Latn-AZ" altLang="en-US" sz="2400" b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artmışdır.</a:t>
            </a:r>
            <a:endParaRPr lang="az-Latn-AZ" altLang="en-US" sz="24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CF40"/>
            </a:gs>
            <a:gs pos="100000">
              <a:srgbClr val="846C21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735"/>
            <a:ext cx="10515600" cy="1325563"/>
          </a:xfrm>
          <a:solidFill>
            <a:schemeClr val="tx1"/>
          </a:solidFill>
        </p:spPr>
        <p:txBody>
          <a:bodyPr/>
          <a:p>
            <a:r>
              <a:rPr lang="az-Latn-AZ" altLang="en-US" b="1">
                <a:solidFill>
                  <a:schemeClr val="bg1"/>
                </a:solidFill>
              </a:rPr>
              <a:t>Lövbərləri Döndürmək Olarmı? </a:t>
            </a:r>
            <a:endParaRPr lang="az-Latn-AZ" altLang="en-US" b="1">
              <a:solidFill>
                <a:schemeClr val="bg1"/>
              </a:solidFill>
            </a:endParaRPr>
          </a:p>
        </p:txBody>
      </p:sp>
      <p:pic>
        <p:nvPicPr>
          <p:cNvPr id="4" name="Picture 3" descr="shutterstock_1644455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7265" y="1760220"/>
            <a:ext cx="5296535" cy="4351020"/>
          </a:xfrm>
          <a:prstGeom prst="rect">
            <a:avLst/>
          </a:prstGeom>
        </p:spPr>
      </p:pic>
      <p:graphicFrame>
        <p:nvGraphicFramePr>
          <p:cNvPr id="6" name="Table 5"/>
          <p:cNvGraphicFramePr/>
          <p:nvPr/>
        </p:nvGraphicFramePr>
        <p:xfrm>
          <a:off x="2867025" y="2705735"/>
          <a:ext cx="3519170" cy="3422015"/>
        </p:xfrm>
        <a:graphic>
          <a:graphicData uri="http://schemas.openxmlformats.org/drawingml/2006/table">
            <a:tbl>
              <a:tblPr/>
              <a:tblGrid>
                <a:gridCol w="3519170"/>
              </a:tblGrid>
              <a:tr h="3422015">
                <a:tc>
                  <a:txBody>
                    <a:bodyPr/>
                    <a:p>
                      <a:pPr indent="0">
                        <a:buNone/>
                      </a:pP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Content Placeholder 6"/>
          <p:cNvGraphicFramePr/>
          <p:nvPr>
            <p:ph idx="1"/>
          </p:nvPr>
        </p:nvGraphicFramePr>
        <p:xfrm>
          <a:off x="838200" y="1760220"/>
          <a:ext cx="5257800" cy="4336415"/>
        </p:xfrm>
        <a:graphic>
          <a:graphicData uri="http://schemas.openxmlformats.org/drawingml/2006/table">
            <a:tbl>
              <a:tblPr/>
              <a:tblGrid>
                <a:gridCol w="5257800"/>
              </a:tblGrid>
              <a:tr h="4336415">
                <a:tc>
                  <a:txBody>
                    <a:bodyPr/>
                    <a:p>
                      <a:pPr indent="0" algn="ctr">
                        <a:lnSpc>
                          <a:spcPct val="160000"/>
                        </a:lnSpc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+mj-lt"/>
                          <a:cs typeface="+mj-lt"/>
                        </a:rPr>
                        <a:t>S</a:t>
                      </a:r>
                      <a:r>
                        <a:rPr lang="az-Latn-AZ" altLang="en-US" sz="2400" b="1">
                          <a:solidFill>
                            <a:srgbClr val="000000"/>
                          </a:solidFill>
                          <a:latin typeface="+mj-lt"/>
                          <a:cs typeface="+mj-lt"/>
                        </a:rPr>
                        <a:t>a</a:t>
                      </a:r>
                      <a:r>
                        <a:rPr lang="en-US" sz="2400" b="1">
                          <a:solidFill>
                            <a:srgbClr val="000000"/>
                          </a:solidFill>
                          <a:latin typeface="+mj-lt"/>
                          <a:cs typeface="+mj-lt"/>
                        </a:rPr>
                        <a:t>dalanan birinci qrupda</a:t>
                      </a:r>
                      <a:r>
                        <a:rPr lang="az-Latn-AZ" altLang="en-US" sz="2400" b="1">
                          <a:solidFill>
                            <a:srgbClr val="000000"/>
                          </a:solidFill>
                          <a:latin typeface="+mj-lt"/>
                          <a:cs typeface="+mj-lt"/>
                        </a:rPr>
                        <a:t> </a:t>
                      </a:r>
                      <a:r>
                        <a:rPr lang="en-US" sz="2400" b="1">
                          <a:solidFill>
                            <a:srgbClr val="000000"/>
                          </a:solidFill>
                          <a:latin typeface="+mj-lt"/>
                          <a:cs typeface="+mj-lt"/>
                        </a:rPr>
                        <a:t> </a:t>
                      </a:r>
                      <a:r>
                        <a:rPr lang="en-US" sz="2400" b="1">
                          <a:solidFill>
                            <a:srgbClr val="00B050"/>
                          </a:solidFill>
                          <a:latin typeface="+mj-lt"/>
                          <a:cs typeface="+mj-lt"/>
                        </a:rPr>
                        <a:t>20-25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latin typeface="+mj-lt"/>
                          <a:cs typeface="+mj-lt"/>
                        </a:rPr>
                        <a:t>yaş aralığına qısa müddətli faizi yüksək</a:t>
                      </a:r>
                      <a:r>
                        <a:rPr lang="en-US" sz="2400" b="1">
                          <a:solidFill>
                            <a:srgbClr val="000000"/>
                          </a:solidFill>
                          <a:latin typeface="+mj-lt"/>
                          <a:cs typeface="+mj-lt"/>
                        </a:rPr>
                        <a:t>, </a:t>
                      </a:r>
                      <a:r>
                        <a:rPr lang="en-US" sz="2400" b="1">
                          <a:solidFill>
                            <a:srgbClr val="00B050"/>
                          </a:solidFill>
                          <a:latin typeface="+mj-lt"/>
                          <a:cs typeface="+mj-lt"/>
                        </a:rPr>
                        <a:t>25-30 </a:t>
                      </a:r>
                      <a:r>
                        <a:rPr lang="en-US" sz="2400" b="1">
                          <a:solidFill>
                            <a:srgbClr val="000000"/>
                          </a:solidFill>
                          <a:latin typeface="+mj-lt"/>
                          <a:cs typeface="+mj-lt"/>
                        </a:rPr>
                        <a:t>yaş aralığına uzun müddətli orta faizli, </a:t>
                      </a:r>
                      <a:r>
                        <a:rPr lang="en-US" sz="2400" b="1">
                          <a:solidFill>
                            <a:srgbClr val="C00000"/>
                          </a:solidFill>
                          <a:latin typeface="+mj-lt"/>
                          <a:cs typeface="+mj-lt"/>
                        </a:rPr>
                        <a:t>60+</a:t>
                      </a:r>
                      <a:r>
                        <a:rPr lang="en-US" sz="2400" b="1">
                          <a:solidFill>
                            <a:srgbClr val="000000"/>
                          </a:solidFill>
                          <a:latin typeface="+mj-lt"/>
                          <a:cs typeface="+mj-lt"/>
                        </a:rPr>
                        <a:t> yaş insanlara isə az həcimli və orta vadəli kreditlər verilməsi  müştəri bazasının və həcmin artmasına kömək edə bilər.</a:t>
                      </a:r>
                      <a:endParaRPr lang="en-US" sz="2400" b="1">
                        <a:solidFill>
                          <a:srgbClr val="000000"/>
                        </a:solidFill>
                        <a:latin typeface="+mj-lt"/>
                        <a:cs typeface="+mj-lt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CF40"/>
            </a:gs>
            <a:gs pos="100000">
              <a:srgbClr val="846C21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p>
            <a:r>
              <a:rPr lang="az-Latn-AZ" altLang="en-US" b="1">
                <a:solidFill>
                  <a:schemeClr val="bg1"/>
                </a:solidFill>
              </a:rPr>
              <a:t>Görülən liman haradadır?</a:t>
            </a:r>
            <a:endParaRPr lang="az-Latn-AZ" altLang="en-US" b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640"/>
            <a:ext cx="5257800" cy="4485640"/>
          </a:xfrm>
          <a:solidFill>
            <a:schemeClr val="bg1">
              <a:lumMod val="95000"/>
            </a:schemeClr>
          </a:solidFill>
        </p:spPr>
        <p:txBody>
          <a:bodyPr/>
          <a:p>
            <a:pPr marL="0" indent="0">
              <a:lnSpc>
                <a:spcPct val="100000"/>
              </a:lnSpc>
              <a:buNone/>
            </a:pPr>
            <a:r>
              <a:rPr lang="az-Latn-AZ" altLang="en-US"/>
              <a:t>1. </a:t>
            </a:r>
            <a:r>
              <a:rPr lang="az-Latn-AZ" altLang="en-US">
                <a:solidFill>
                  <a:srgbClr val="C00000"/>
                </a:solidFill>
              </a:rPr>
              <a:t>20-25 yaş </a:t>
            </a:r>
            <a:r>
              <a:rPr lang="az-Latn-AZ" altLang="en-US"/>
              <a:t>gənclər girişimciliyə meyilli, universitet oxuyan ya da təhsil baxımından pul xərcləməyə ehtiyacı olan insanlardır. Riskləri azaltmaq üçün valideyn himayəsi ilə “</a:t>
            </a:r>
            <a:r>
              <a:rPr lang="az-Latn-AZ" altLang="en-US">
                <a:solidFill>
                  <a:schemeClr val="accent4"/>
                </a:solidFill>
              </a:rPr>
              <a:t>gənc kredit</a:t>
            </a:r>
            <a:r>
              <a:rPr lang="az-Latn-AZ" altLang="en-US"/>
              <a:t>” adlı məhsul yaradıla bilər.</a:t>
            </a:r>
            <a:endParaRPr lang="az-Latn-AZ" altLang="en-US"/>
          </a:p>
        </p:txBody>
      </p:sp>
      <p:pic>
        <p:nvPicPr>
          <p:cNvPr id="4" name="Picture 3" descr="seo-cb23-25-how-to-choose-a-bank_062220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635" y="1691005"/>
            <a:ext cx="5257165" cy="45059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CF40"/>
            </a:gs>
            <a:gs pos="100000">
              <a:srgbClr val="846C21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p>
            <a:r>
              <a:rPr lang="az-Latn-AZ" altLang="en-US" b="1">
                <a:solidFill>
                  <a:schemeClr val="bg1"/>
                </a:solidFill>
              </a:rPr>
              <a:t>Görülən liman haradadır?</a:t>
            </a:r>
            <a:endParaRPr lang="az-Latn-AZ" altLang="en-US" b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640"/>
            <a:ext cx="5257800" cy="4485640"/>
          </a:xfr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p>
            <a:pPr marL="0" indent="0">
              <a:lnSpc>
                <a:spcPct val="130000"/>
              </a:lnSpc>
              <a:buNone/>
            </a:pPr>
            <a:r>
              <a:rPr lang="az-Latn-AZ" altLang="en-US"/>
              <a:t>2. </a:t>
            </a:r>
            <a:r>
              <a:rPr lang="az-Latn-AZ" altLang="en-US">
                <a:solidFill>
                  <a:srgbClr val="C00000"/>
                </a:solidFill>
              </a:rPr>
              <a:t>25-33 yaş </a:t>
            </a:r>
            <a:r>
              <a:rPr lang="az-Latn-AZ" altLang="en-US"/>
              <a:t>evlilik xərcləri, ev almaq xərcləri bu yaş insanlardan kredit həcminin artışa doğru getməsinə səbəb olur. Vadəsi uzun orta həcmdə kreditlər diqqət cəlb edə bilər. </a:t>
            </a:r>
            <a:endParaRPr lang="az-Latn-AZ" altLang="en-US"/>
          </a:p>
          <a:p>
            <a:pPr marL="0" indent="0">
              <a:lnSpc>
                <a:spcPct val="130000"/>
              </a:lnSpc>
              <a:buNone/>
            </a:pPr>
            <a:r>
              <a:rPr lang="az-Latn-AZ" altLang="en-US"/>
              <a:t> </a:t>
            </a:r>
            <a:endParaRPr lang="az-Latn-AZ" altLang="en-US"/>
          </a:p>
        </p:txBody>
      </p:sp>
      <p:pic>
        <p:nvPicPr>
          <p:cNvPr id="4" name="Picture 3" descr="seo-cb23-25-how-to-choose-a-bank_062220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635" y="1691005"/>
            <a:ext cx="5257165" cy="45059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CF40"/>
            </a:gs>
            <a:gs pos="100000">
              <a:srgbClr val="846C21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p>
            <a:r>
              <a:rPr lang="az-Latn-AZ" altLang="en-US" b="1">
                <a:solidFill>
                  <a:schemeClr val="bg1"/>
                </a:solidFill>
              </a:rPr>
              <a:t>Görülən liman haradadır?</a:t>
            </a:r>
            <a:endParaRPr lang="az-Latn-AZ" altLang="en-US" b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640"/>
            <a:ext cx="5257800" cy="4485640"/>
          </a:xfrm>
          <a:solidFill>
            <a:schemeClr val="bg1">
              <a:lumMod val="95000"/>
            </a:schemeClr>
          </a:solidFill>
        </p:spPr>
        <p:txBody>
          <a:bodyPr>
            <a:normAutofit fontScale="70000"/>
          </a:bodyPr>
          <a:p>
            <a:pPr marL="0" indent="0">
              <a:lnSpc>
                <a:spcPct val="150000"/>
              </a:lnSpc>
              <a:buNone/>
            </a:pPr>
            <a:r>
              <a:rPr lang="az-Latn-AZ" altLang="en-US"/>
              <a:t>3. </a:t>
            </a:r>
            <a:r>
              <a:rPr lang="az-Latn-AZ" altLang="en-US">
                <a:solidFill>
                  <a:srgbClr val="C00000"/>
                </a:solidFill>
              </a:rPr>
              <a:t>60 yaş  </a:t>
            </a:r>
            <a:r>
              <a:rPr lang="az-Latn-AZ" altLang="en-US"/>
              <a:t>daha çox övladlarına dəstək fonunda kredit götürməyə meyillidirlər. Övladların ən böyük seqment olan </a:t>
            </a:r>
            <a:r>
              <a:rPr lang="az-Latn-AZ" altLang="en-US">
                <a:solidFill>
                  <a:srgbClr val="00B050"/>
                </a:solidFill>
              </a:rPr>
              <a:t>33-43 yaş </a:t>
            </a:r>
            <a:r>
              <a:rPr lang="az-Latn-AZ" altLang="en-US"/>
              <a:t>aralığında olduğunu nəzərə alarsaq, bu yöndəki məhsul satışları illik kredit dövriyyəsini artıra bilər. Qısa müddətli, orta faizli kreditlər üzərində düşünmək olar.</a:t>
            </a:r>
            <a:endParaRPr lang="az-Latn-AZ" altLang="en-US"/>
          </a:p>
        </p:txBody>
      </p:sp>
      <p:pic>
        <p:nvPicPr>
          <p:cNvPr id="4" name="Picture 3" descr="seo-cb23-25-how-to-choose-a-bank_062220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635" y="1691005"/>
            <a:ext cx="5257165" cy="45059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CF40"/>
            </a:gs>
            <a:gs pos="100000">
              <a:srgbClr val="846C21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34515"/>
            <a:ext cx="10972800" cy="2327275"/>
          </a:xfrm>
        </p:spPr>
        <p:txBody>
          <a:bodyPr/>
          <a:p>
            <a:r>
              <a:rPr lang="az-Latn-AZ" altLang="en-US"/>
              <a:t>Diqqətiniz üçün təşəkkürlər!</a:t>
            </a:r>
            <a:endParaRPr lang="az-Latn-AZ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1630</Words>
  <Application>WPS Presentation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Viner Hand ITC</vt:lpstr>
      <vt:lpstr>Javanese Text</vt:lpstr>
      <vt:lpstr>Magneto</vt:lpstr>
      <vt:lpstr>Courier New</vt:lpstr>
      <vt:lpstr>Times New Roman</vt:lpstr>
      <vt:lpstr>Calibri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Görülən liman haradadır?</vt:lpstr>
      <vt:lpstr>Görülən liman haradadır?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Yelo Bank</dc:title>
  <dc:creator>Hp</dc:creator>
  <cp:lastModifiedBy>Hp</cp:lastModifiedBy>
  <cp:revision>3</cp:revision>
  <dcterms:created xsi:type="dcterms:W3CDTF">2024-02-17T09:50:37Z</dcterms:created>
  <dcterms:modified xsi:type="dcterms:W3CDTF">2024-02-17T09:53:07Z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7ABBBF480B674617B442FEC6AB4A8E6C_11</vt:lpwstr>
  </property>
  <property fmtid="{D5CDD505-2E9C-101B-9397-08002B2CF9AE}" pid="3" name="KSOProductBuildVer">
    <vt:lpwstr>1033-12.2.0.13431</vt:lpwstr>
  </property>
</Properties>
</file>