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7"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38" autoAdjust="0"/>
    <p:restoredTop sz="95016" autoAdjust="0"/>
  </p:normalViewPr>
  <p:slideViewPr>
    <p:cSldViewPr snapToGrid="0">
      <p:cViewPr varScale="1">
        <p:scale>
          <a:sx n="79" d="100"/>
          <a:sy n="79" d="100"/>
        </p:scale>
        <p:origin x="5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3947453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72581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991451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514227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9974375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3582697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7155875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9635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9902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4340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817502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21459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056517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574205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03440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16770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Tree>
    <p:extLst>
      <p:ext uri="{BB962C8B-B14F-4D97-AF65-F5344CB8AC3E}">
        <p14:creationId xmlns:p14="http://schemas.microsoft.com/office/powerpoint/2010/main" val="2934113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4/5/2024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a:p>
        </p:txBody>
      </p:sp>
      <p:pic>
        <p:nvPicPr>
          <p:cNvPr id="7" name="Picture 6" descr="Logo&#10;&#10;Description automatically generated">
            <a:extLst>
              <a:ext uri="{FF2B5EF4-FFF2-40B4-BE49-F238E27FC236}">
                <a16:creationId xmlns:a16="http://schemas.microsoft.com/office/drawing/2014/main" id="{D5DD0B35-BA97-00AE-8AAB-8EF87916B2A7}"/>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270095842"/>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61542" y="2003765"/>
            <a:ext cx="9144000" cy="977778"/>
          </a:xfrm>
        </p:spPr>
        <p:txBody>
          <a:bodyPr>
            <a:normAutofit fontScale="90000"/>
          </a:bodyPr>
          <a:lstStyle/>
          <a:p>
            <a:pPr algn="ctr"/>
            <a:r>
              <a:rPr lang="en-IN" b="1" dirty="0">
                <a:solidFill>
                  <a:schemeClr val="accent1"/>
                </a:solidFill>
                <a:latin typeface="Arial" panose="020B0604020202020204" pitchFamily="34" charset="0"/>
                <a:cs typeface="Arial" panose="020B0604020202020204" pitchFamily="34" charset="0"/>
              </a:rPr>
              <a:t>Project on phishing URL detector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47313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NAAN MUDHALVAN PROJECT</a:t>
            </a:r>
          </a:p>
        </p:txBody>
      </p:sp>
      <p:sp>
        <p:nvSpPr>
          <p:cNvPr id="4" name="TextBox 3"/>
          <p:cNvSpPr txBox="1"/>
          <p:nvPr/>
        </p:nvSpPr>
        <p:spPr>
          <a:xfrm>
            <a:off x="2072671" y="3349256"/>
            <a:ext cx="8046657" cy="2939266"/>
          </a:xfrm>
          <a:prstGeom prst="rect">
            <a:avLst/>
          </a:prstGeom>
          <a:noFill/>
        </p:spPr>
        <p:txBody>
          <a:bodyPr wrap="square" lIns="91440" tIns="45720" rIns="91440" bIns="45720" rtlCol="0" anchor="t">
            <a:spAutoFit/>
          </a:bodyPr>
          <a:lstStyle/>
          <a:p>
            <a:r>
              <a:rPr lang="en-US" sz="3000" b="1" dirty="0">
                <a:solidFill>
                  <a:schemeClr val="accent1">
                    <a:lumMod val="75000"/>
                  </a:schemeClr>
                </a:solidFill>
                <a:latin typeface="Arial" pitchFamily="34" charset="0"/>
                <a:cs typeface="Arial" pitchFamily="34" charset="0"/>
              </a:rPr>
              <a:t>Presented By:</a:t>
            </a:r>
          </a:p>
          <a:p>
            <a:endParaRPr lang="en-US" sz="3000" b="1" dirty="0">
              <a:solidFill>
                <a:schemeClr val="accent1">
                  <a:lumMod val="75000"/>
                </a:schemeClr>
              </a:solidFill>
              <a:latin typeface="Arial" pitchFamily="34" charset="0"/>
              <a:cs typeface="Arial" pitchFamily="34" charset="0"/>
            </a:endParaRPr>
          </a:p>
          <a:p>
            <a:r>
              <a:rPr lang="en-US" sz="2500" b="1" dirty="0">
                <a:solidFill>
                  <a:schemeClr val="tx2">
                    <a:lumMod val="60000"/>
                    <a:lumOff val="40000"/>
                  </a:schemeClr>
                </a:solidFill>
                <a:latin typeface="Arial"/>
                <a:cs typeface="Arial"/>
              </a:rPr>
              <a:t>Name: Raufa Khaja</a:t>
            </a:r>
          </a:p>
          <a:p>
            <a:r>
              <a:rPr lang="en-US" sz="2500" b="1" dirty="0">
                <a:solidFill>
                  <a:schemeClr val="tx2">
                    <a:lumMod val="60000"/>
                    <a:lumOff val="40000"/>
                  </a:schemeClr>
                </a:solidFill>
                <a:latin typeface="Arial"/>
                <a:cs typeface="Arial"/>
              </a:rPr>
              <a:t>College Name: Aalim Muhammed Salegh College of Engineering</a:t>
            </a:r>
          </a:p>
          <a:p>
            <a:r>
              <a:rPr lang="en-US" sz="2500" b="1" dirty="0">
                <a:solidFill>
                  <a:schemeClr val="tx2">
                    <a:lumMod val="60000"/>
                    <a:lumOff val="40000"/>
                  </a:schemeClr>
                </a:solidFill>
                <a:latin typeface="Arial"/>
                <a:cs typeface="Arial"/>
              </a:rPr>
              <a:t>Department: Computer Science and Engineering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696132"/>
            <a:ext cx="8596668" cy="3880773"/>
          </a:xfrm>
        </p:spPr>
        <p:txBody>
          <a:bodyPr>
            <a:normAutofit lnSpcReduction="10000"/>
          </a:bodyPr>
          <a:lstStyle/>
          <a:p>
            <a:pPr marL="0" indent="0">
              <a:buNone/>
            </a:pPr>
            <a:endParaRPr lang="en-US" sz="2000" b="1" dirty="0"/>
          </a:p>
          <a:p>
            <a:pPr marL="0" indent="0">
              <a:buNone/>
            </a:pPr>
            <a:r>
              <a:rPr lang="en-US" sz="2500" dirty="0">
                <a:latin typeface="Arial" panose="020B0604020202020204" pitchFamily="34" charset="0"/>
                <a:ea typeface="+mn-lt"/>
                <a:cs typeface="Arial" panose="020B0604020202020204" pitchFamily="34" charset="0"/>
              </a:rPr>
              <a:t>While the Phishing URL Detector project has shown promising results, there are several avenues for future improvement and expansion. This includes incorporating more advanced machine learning algorithms, enhancing feature extraction techniques, and continually updating the dataset to reflect emerging phishing trends. Additionally, there is potential to integrate the system with browser extensions or security tools to provide users with real-time protection against phishing attacks.</a:t>
            </a:r>
            <a:endParaRPr lang="en-US" sz="2500" dirty="0">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816638"/>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a:extLst>
              <a:ext uri="{FF2B5EF4-FFF2-40B4-BE49-F238E27FC236}">
                <a16:creationId xmlns:a16="http://schemas.microsoft.com/office/drawing/2014/main" id="{BE067B3F-1F26-A7EE-65EB-5AABDF58CBA1}"/>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27604" y="598909"/>
            <a:ext cx="11029616" cy="530296"/>
          </a:xfrm>
        </p:spPr>
        <p:txBody>
          <a:bodyPr>
            <a:noAutofit/>
          </a:bodyPr>
          <a:lstStyle/>
          <a:p>
            <a:r>
              <a:rPr lang="en-US" sz="3300" b="1" dirty="0">
                <a:solidFill>
                  <a:schemeClr val="accent1"/>
                </a:solidFill>
                <a:latin typeface="Arial"/>
                <a:ea typeface="+mj-lt"/>
                <a:cs typeface="Arial"/>
              </a:rPr>
              <a:t>REFERENCES</a:t>
            </a:r>
            <a:endParaRPr lang="en-US" sz="3300"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854919"/>
            <a:ext cx="11029615" cy="4673324"/>
          </a:xfrm>
        </p:spPr>
        <p:txBody>
          <a:bodyPr>
            <a:normAutofit/>
          </a:bodyPr>
          <a:lstStyle/>
          <a:p>
            <a:pPr marL="305435" indent="-305435"/>
            <a:r>
              <a:rPr lang="en-IN" sz="2500" dirty="0">
                <a:solidFill>
                  <a:srgbClr val="0F0F0F"/>
                </a:solidFill>
                <a:latin typeface="Arial" panose="020B0604020202020204" pitchFamily="34" charset="0"/>
                <a:ea typeface="+mn-lt"/>
                <a:cs typeface="Arial" panose="020B0604020202020204" pitchFamily="34" charset="0"/>
              </a:rPr>
              <a:t>Safa Alrefaai; Ghina Özdemir; Afnan Mohamed (2022). "Detecting Phishing Websites Using Machine Learning." IEEE Human-Computer Interaction, Optimization and Robotic Applications (HORA)</a:t>
            </a:r>
          </a:p>
          <a:p>
            <a:pPr marL="305435" indent="-305435"/>
            <a:r>
              <a:rPr lang="en-IN" sz="2500" dirty="0">
                <a:solidFill>
                  <a:srgbClr val="0F0F0F"/>
                </a:solidFill>
                <a:latin typeface="Arial" panose="020B0604020202020204" pitchFamily="34" charset="0"/>
                <a:ea typeface="+mn-lt"/>
                <a:cs typeface="Arial" panose="020B0604020202020204" pitchFamily="34" charset="0"/>
              </a:rPr>
              <a:t>C. Rajeswary;  M. Thirumaran  "Comprehensive Survey of Automated Website Phishing Detection Techniques." IEEE Sustainable Computing and Data Communication Systems (ICSCDS)</a:t>
            </a:r>
          </a:p>
          <a:p>
            <a:pPr marL="305435" indent="-305435"/>
            <a:r>
              <a:rPr lang="en-US" sz="2500" dirty="0">
                <a:solidFill>
                  <a:srgbClr val="0F0F0F"/>
                </a:solidFill>
                <a:latin typeface="Arial" panose="020B0604020202020204" pitchFamily="34" charset="0"/>
                <a:ea typeface="+mn-lt"/>
                <a:cs typeface="Arial" panose="020B0604020202020204" pitchFamily="34" charset="0"/>
              </a:rPr>
              <a:t>Python Software Foundation , Python Programming Language. Retrieved from https://www.python.org/</a:t>
            </a:r>
            <a:endParaRPr lang="en-IN" sz="2500" dirty="0">
              <a:solidFill>
                <a:srgbClr val="0F0F0F"/>
              </a:solidFill>
              <a:latin typeface="Arial" panose="020B0604020202020204" pitchFamily="34" charset="0"/>
              <a:ea typeface="+mn-lt"/>
              <a:cs typeface="Arial" panose="020B0604020202020204" pitchFamily="34" charset="0"/>
            </a:endParaRPr>
          </a:p>
        </p:txBody>
      </p:sp>
      <p:sp>
        <p:nvSpPr>
          <p:cNvPr id="3" name="Rectangle 2">
            <a:extLst>
              <a:ext uri="{FF2B5EF4-FFF2-40B4-BE49-F238E27FC236}">
                <a16:creationId xmlns:a16="http://schemas.microsoft.com/office/drawing/2014/main" id="{0E1DE081-06F7-6BD2-5116-4F9A012416B2}"/>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207859" y="2766218"/>
            <a:ext cx="9298744" cy="1325563"/>
          </a:xfrm>
        </p:spPr>
        <p:txBody>
          <a:bodyPr>
            <a:normAutofit/>
          </a:bodyPr>
          <a:lstStyle/>
          <a:p>
            <a:pPr algn="ctr"/>
            <a:r>
              <a:rPr lang="en-US" sz="5000" b="1" dirty="0">
                <a:solidFill>
                  <a:srgbClr val="002060"/>
                </a:solidFill>
                <a:latin typeface="Arial" panose="020B0604020202020204" pitchFamily="34" charset="0"/>
                <a:cs typeface="Arial" panose="020B0604020202020204" pitchFamily="34" charset="0"/>
              </a:rPr>
              <a:t>THANK YOU!!</a:t>
            </a:r>
          </a:p>
        </p:txBody>
      </p:sp>
      <p:sp>
        <p:nvSpPr>
          <p:cNvPr id="2" name="Rectangle 1">
            <a:extLst>
              <a:ext uri="{FF2B5EF4-FFF2-40B4-BE49-F238E27FC236}">
                <a16:creationId xmlns:a16="http://schemas.microsoft.com/office/drawing/2014/main" id="{FC1BA71B-4345-FCFA-DE20-5F0CA1347F65}"/>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3300"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500" b="1" dirty="0">
                <a:latin typeface="Arial"/>
                <a:ea typeface="+mn-lt"/>
                <a:cs typeface="Arial"/>
              </a:rPr>
              <a:t>Problem Statement </a:t>
            </a:r>
            <a:endParaRPr lang="en-US" sz="2500" dirty="0">
              <a:latin typeface="Arial"/>
              <a:cs typeface="Arial"/>
            </a:endParaRPr>
          </a:p>
          <a:p>
            <a:pPr marL="305435" indent="-305435"/>
            <a:r>
              <a:rPr lang="en-US" sz="2500" b="1" dirty="0">
                <a:latin typeface="Arial"/>
                <a:ea typeface="+mn-lt"/>
                <a:cs typeface="Arial"/>
              </a:rPr>
              <a:t>Proposed Solution</a:t>
            </a:r>
            <a:endParaRPr lang="en-US" sz="2500" dirty="0">
              <a:latin typeface="Arial"/>
              <a:cs typeface="Arial"/>
            </a:endParaRPr>
          </a:p>
          <a:p>
            <a:pPr marL="305435" indent="-305435"/>
            <a:r>
              <a:rPr lang="en-US" sz="2500" b="1" dirty="0">
                <a:latin typeface="Arial"/>
                <a:ea typeface="+mn-lt"/>
                <a:cs typeface="Calibri"/>
              </a:rPr>
              <a:t>System </a:t>
            </a:r>
            <a:r>
              <a:rPr lang="en-US" sz="2500" b="1" dirty="0">
                <a:latin typeface="Arial"/>
                <a:ea typeface="+mn-lt"/>
                <a:cs typeface="+mn-lt"/>
              </a:rPr>
              <a:t>Development Approach</a:t>
            </a:r>
            <a:endParaRPr lang="en-US" sz="2500" dirty="0">
              <a:latin typeface="Arial"/>
              <a:ea typeface="+mn-lt"/>
              <a:cs typeface="+mn-lt"/>
            </a:endParaRPr>
          </a:p>
          <a:p>
            <a:pPr marL="305435" indent="-305435"/>
            <a:r>
              <a:rPr lang="en-US" sz="2500" b="1" dirty="0">
                <a:latin typeface="Arial"/>
                <a:ea typeface="+mn-lt"/>
                <a:cs typeface="+mn-lt"/>
              </a:rPr>
              <a:t>Algorithm &amp; Deployment  </a:t>
            </a:r>
            <a:endParaRPr lang="en-US" sz="2500" dirty="0">
              <a:latin typeface="Arial"/>
              <a:cs typeface="Calibri"/>
            </a:endParaRPr>
          </a:p>
          <a:p>
            <a:pPr marL="305435" indent="-305435"/>
            <a:r>
              <a:rPr lang="en-US" sz="2500" b="1" dirty="0">
                <a:latin typeface="Arial"/>
                <a:ea typeface="+mn-lt"/>
                <a:cs typeface="Arial"/>
              </a:rPr>
              <a:t>Result </a:t>
            </a:r>
          </a:p>
          <a:p>
            <a:pPr marL="305435" indent="-305435"/>
            <a:r>
              <a:rPr lang="en-US" sz="2500" b="1" dirty="0">
                <a:latin typeface="Arial"/>
                <a:ea typeface="+mn-lt"/>
                <a:cs typeface="Arial"/>
              </a:rPr>
              <a:t>Conclusion</a:t>
            </a:r>
            <a:endParaRPr lang="en-US" sz="2500" dirty="0">
              <a:latin typeface="Arial"/>
              <a:cs typeface="Arial"/>
            </a:endParaRPr>
          </a:p>
          <a:p>
            <a:pPr marL="305435" indent="-305435"/>
            <a:r>
              <a:rPr lang="en-US" sz="2500" b="1" dirty="0">
                <a:latin typeface="Arial"/>
                <a:ea typeface="+mn-lt"/>
                <a:cs typeface="Arial"/>
              </a:rPr>
              <a:t>Future Scope</a:t>
            </a:r>
          </a:p>
          <a:p>
            <a:pPr marL="305435" indent="-305435"/>
            <a:r>
              <a:rPr lang="en-US" sz="2500" b="1" dirty="0">
                <a:latin typeface="Arial"/>
                <a:ea typeface="+mn-lt"/>
                <a:cs typeface="Arial"/>
              </a:rPr>
              <a:t>References</a:t>
            </a:r>
            <a:endParaRPr lang="en-US" sz="2500" dirty="0">
              <a:latin typeface="Arial"/>
              <a:cs typeface="Arial"/>
            </a:endParaRPr>
          </a:p>
          <a:p>
            <a:pPr marL="305435" indent="-305435"/>
            <a:endParaRPr lang="en-US" dirty="0">
              <a:latin typeface="Arial"/>
              <a:cs typeface="Arial"/>
            </a:endParaRPr>
          </a:p>
        </p:txBody>
      </p:sp>
      <p:sp>
        <p:nvSpPr>
          <p:cNvPr id="5" name="Rectangle 4">
            <a:extLst>
              <a:ext uri="{FF2B5EF4-FFF2-40B4-BE49-F238E27FC236}">
                <a16:creationId xmlns:a16="http://schemas.microsoft.com/office/drawing/2014/main" id="{6AB2598B-D208-933B-5B53-003A31206E3D}"/>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3" y="743844"/>
            <a:ext cx="11029616" cy="530296"/>
          </a:xfrm>
        </p:spPr>
        <p:txBody>
          <a:bodyPr>
            <a:noAutofit/>
          </a:bodyPr>
          <a:lstStyle/>
          <a:p>
            <a:r>
              <a:rPr lang="en-US" sz="3300" b="1" dirty="0">
                <a:latin typeface="Arial" panose="020B0604020202020204" pitchFamily="34" charset="0"/>
                <a:cs typeface="Arial" panose="020B0604020202020204" pitchFamily="34" charset="0"/>
              </a:rPr>
              <a:t>PROBLEM</a:t>
            </a:r>
            <a:r>
              <a:rPr lang="en-US" sz="3300" b="1" dirty="0">
                <a:solidFill>
                  <a:schemeClr val="accent1"/>
                </a:solidFill>
                <a:latin typeface="Arial" panose="020B0604020202020204" pitchFamily="34" charset="0"/>
                <a:cs typeface="Arial" panose="020B0604020202020204" pitchFamily="34" charset="0"/>
              </a:rPr>
              <a:t> STATEMENT</a:t>
            </a:r>
            <a:endParaRPr lang="en-US" sz="33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2043397"/>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proliferation of phishing websites poses a significant threat to user security, as these sites often collect sensitive data without the users' consent or knowledge. Traditional methods of identifying phishing websites may not be sufficient to keep up with the evolving tactics employed by malicious actors. Therefore, there is a pressing need for a robust and efficient solution to accurately detect phishing URLs and protect users from potential data breaches and identity theft.</a:t>
            </a:r>
            <a:endParaRPr lang="en-IN" sz="25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07743922-EB5F-638D-67BF-86D5A88544A8}"/>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74903"/>
            <a:ext cx="11029616" cy="530296"/>
          </a:xfrm>
        </p:spPr>
        <p:txBody>
          <a:bodyPr>
            <a:noAutofit/>
          </a:bodyPr>
          <a:lstStyle/>
          <a:p>
            <a:r>
              <a:rPr lang="en-US" sz="3300" b="1" dirty="0">
                <a:solidFill>
                  <a:schemeClr val="accent1"/>
                </a:solidFill>
                <a:latin typeface="Arial" panose="020B0604020202020204" pitchFamily="34" charset="0"/>
                <a:cs typeface="Arial" panose="020B0604020202020204" pitchFamily="34" charset="0"/>
              </a:rPr>
              <a:t>PROPOSED SOLUTION</a:t>
            </a:r>
            <a:endParaRPr lang="en-US" sz="33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254980"/>
            <a:ext cx="11169137" cy="4609900"/>
          </a:xfrm>
        </p:spPr>
        <p:txBody>
          <a:bodyPr vert="horz" lIns="91440" tIns="45720" rIns="91440" bIns="45720" rtlCol="0" anchor="ctr">
            <a:noAutofit/>
          </a:bodyPr>
          <a:lstStyle/>
          <a:p>
            <a:pPr marL="0" indent="0">
              <a:buNone/>
            </a:pPr>
            <a:r>
              <a:rPr lang="en-US" sz="2500" dirty="0">
                <a:latin typeface="Arial" panose="020B0604020202020204" pitchFamily="34" charset="0"/>
                <a:cs typeface="Arial" panose="020B0604020202020204" pitchFamily="34" charset="0"/>
              </a:rPr>
              <a:t>The proposed solution is a project titled "Phishing URL Detector," which aims to address the problem of identifying phishing websites effectively. Leveraging machine learning algorithms implemented in Python, the project aims to develop a sophisticated model capable of accurately distinguishing between legitimate and phishing URLs. By utilizing a curated dataset specifically designed for training the machine learning model, the project seeks to enhance the accuracy and reliability of phishing website detection.</a:t>
            </a:r>
            <a:endParaRPr lang="en-IN" sz="2500" dirty="0">
              <a:latin typeface="Arial" panose="020B0604020202020204" pitchFamily="34" charset="0"/>
              <a:cs typeface="Arial" panose="020B0604020202020204" pitchFamily="34" charset="0"/>
            </a:endParaRPr>
          </a:p>
          <a:p>
            <a:pPr marL="0" indent="0">
              <a:buNone/>
            </a:pPr>
            <a:endParaRPr lang="en-IN" dirty="0"/>
          </a:p>
        </p:txBody>
      </p:sp>
      <p:sp>
        <p:nvSpPr>
          <p:cNvPr id="3" name="Rectangle 2">
            <a:extLst>
              <a:ext uri="{FF2B5EF4-FFF2-40B4-BE49-F238E27FC236}">
                <a16:creationId xmlns:a16="http://schemas.microsoft.com/office/drawing/2014/main" id="{C2DF4BED-4C8A-B69E-D31B-6DA625FBF300}"/>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18277"/>
            <a:ext cx="11029616" cy="530296"/>
          </a:xfrm>
        </p:spPr>
        <p:txBody>
          <a:bodyPr>
            <a:noAutofit/>
          </a:bodyPr>
          <a:lstStyle/>
          <a:p>
            <a:r>
              <a:rPr lang="en-US" sz="3300" b="1" dirty="0">
                <a:solidFill>
                  <a:schemeClr val="accent1"/>
                </a:solidFill>
                <a:latin typeface="Arial"/>
                <a:ea typeface="+mj-lt"/>
                <a:cs typeface="Arial"/>
              </a:rPr>
              <a:t>S</a:t>
            </a:r>
            <a:r>
              <a:rPr lang="en-US" sz="3300" b="1" dirty="0">
                <a:latin typeface="Arial"/>
                <a:ea typeface="+mj-lt"/>
                <a:cs typeface="Arial"/>
              </a:rPr>
              <a:t>YSTEM</a:t>
            </a:r>
            <a:r>
              <a:rPr lang="en-US" sz="3300" b="1" dirty="0">
                <a:solidFill>
                  <a:schemeClr val="accent1"/>
                </a:solidFill>
                <a:latin typeface="Arial"/>
                <a:ea typeface="+mj-lt"/>
                <a:cs typeface="Arial"/>
              </a:rPr>
              <a:t>  APPROACH</a:t>
            </a:r>
            <a:endParaRPr lang="en-US" sz="33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961374"/>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development of the Phishing URL Detector project follows a systematic approach that includes data collection, preprocessing, feature extraction, model training, and evaluation. The project employs best practices in machine learning to build robust models for phishing website detection. Furthermore, the system is designed to be scalable and adaptable to accommodate future advancements in phishing tactics and detection methodologies.</a:t>
            </a:r>
            <a:endParaRPr lang="en-IN" sz="2500" dirty="0">
              <a:solidFill>
                <a:srgbClr val="0F0F0F"/>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DA7B769C-4B38-B6D9-47F4-B9BC1F5A00FC}"/>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27604" y="620171"/>
            <a:ext cx="11029616" cy="530296"/>
          </a:xfrm>
        </p:spPr>
        <p:txBody>
          <a:bodyPr>
            <a:noAutofit/>
          </a:bodyPr>
          <a:lstStyle/>
          <a:p>
            <a:r>
              <a:rPr lang="en-US" sz="3300" b="1" dirty="0">
                <a:solidFill>
                  <a:schemeClr val="accent1"/>
                </a:solidFill>
                <a:latin typeface="Arial"/>
                <a:ea typeface="+mj-lt"/>
                <a:cs typeface="Arial"/>
              </a:rPr>
              <a:t>ALGORITHM &amp; DEPLOYMENT</a:t>
            </a:r>
            <a:endParaRPr lang="en-US" sz="3300"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735391" y="1826760"/>
            <a:ext cx="8596668" cy="3880773"/>
          </a:xfrm>
        </p:spPr>
        <p:txBody>
          <a:bodyPr>
            <a:normAutofit/>
          </a:bodyPr>
          <a:lstStyle/>
          <a:p>
            <a:pPr marL="0" indent="0">
              <a:buNone/>
            </a:pPr>
            <a:r>
              <a:rPr lang="en-US" sz="2500" dirty="0">
                <a:latin typeface="Arial" panose="020B0604020202020204" pitchFamily="34" charset="0"/>
                <a:ea typeface="+mn-lt"/>
                <a:cs typeface="Arial" panose="020B0604020202020204" pitchFamily="34" charset="0"/>
              </a:rPr>
              <a:t>The project utilizes machine learning algorithms such as random forest classifiers and logistic regression for phishing website detection. These algorithms are implemented using the Python programming language and popular libraries like NumPy, pandas, and scikit-learn. The trained machine learning model is deployed within a Flask web application, allowing users to input URLs for analysis in real-time.</a:t>
            </a:r>
            <a:endParaRPr lang="en-IN" sz="25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C1D75B1E-D4CE-03FF-F4C8-1031E6963E90}"/>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88" y="648963"/>
            <a:ext cx="11029616" cy="530296"/>
          </a:xfrm>
        </p:spPr>
        <p:txBody>
          <a:bodyPr>
            <a:noAutofit/>
          </a:bodyPr>
          <a:lstStyle/>
          <a:p>
            <a:r>
              <a:rPr lang="en-US" sz="3300" b="1" dirty="0">
                <a:solidFill>
                  <a:schemeClr val="accent1"/>
                </a:solidFill>
                <a:latin typeface="Arial"/>
                <a:ea typeface="+mj-lt"/>
                <a:cs typeface="Arial"/>
              </a:rPr>
              <a:t>RESULT</a:t>
            </a:r>
            <a:endParaRPr lang="en-US" sz="3300"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88" y="1861623"/>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Phishing URL Detector project demonstrates promising results in accurately identifying phishing websites. Through rigorous evaluation using a test dataset, the model achieves high accuracy scores, effectively distinguishing between legitimate and phishing URLs. </a:t>
            </a:r>
            <a:endParaRPr lang="en-IN" sz="2500"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0C59166-8C21-8D47-E00C-5F3DE500845C}"/>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75872" y="726766"/>
            <a:ext cx="11029616" cy="530296"/>
          </a:xfrm>
        </p:spPr>
        <p:txBody>
          <a:bodyPr>
            <a:noAutofit/>
          </a:bodyPr>
          <a:lstStyle/>
          <a:p>
            <a:r>
              <a:rPr lang="en-US" sz="3300" b="1" dirty="0">
                <a:solidFill>
                  <a:schemeClr val="accent1"/>
                </a:solidFill>
                <a:latin typeface="Arial"/>
                <a:ea typeface="+mj-lt"/>
                <a:cs typeface="Arial"/>
              </a:rPr>
              <a:t>RESULT</a:t>
            </a:r>
            <a:endParaRPr lang="en-US" sz="3300" dirty="0"/>
          </a:p>
        </p:txBody>
      </p:sp>
      <p:pic>
        <p:nvPicPr>
          <p:cNvPr id="7" name="Picture 6">
            <a:extLst>
              <a:ext uri="{FF2B5EF4-FFF2-40B4-BE49-F238E27FC236}">
                <a16:creationId xmlns:a16="http://schemas.microsoft.com/office/drawing/2014/main" id="{62E65E8A-C3E4-4C46-BA9D-AA66B3A8F7F7}"/>
              </a:ext>
            </a:extLst>
          </p:cNvPr>
          <p:cNvPicPr>
            <a:picLocks noChangeAspect="1"/>
          </p:cNvPicPr>
          <p:nvPr/>
        </p:nvPicPr>
        <p:blipFill>
          <a:blip r:embed="rId2"/>
          <a:stretch>
            <a:fillRect/>
          </a:stretch>
        </p:blipFill>
        <p:spPr>
          <a:xfrm>
            <a:off x="2899360" y="2736357"/>
            <a:ext cx="6382641" cy="1095528"/>
          </a:xfrm>
          <a:prstGeom prst="rect">
            <a:avLst/>
          </a:prstGeom>
        </p:spPr>
      </p:pic>
      <p:pic>
        <p:nvPicPr>
          <p:cNvPr id="9" name="Picture 8">
            <a:extLst>
              <a:ext uri="{FF2B5EF4-FFF2-40B4-BE49-F238E27FC236}">
                <a16:creationId xmlns:a16="http://schemas.microsoft.com/office/drawing/2014/main" id="{428A9EB2-6369-3A34-ABFA-11D3B769F1C6}"/>
              </a:ext>
            </a:extLst>
          </p:cNvPr>
          <p:cNvPicPr>
            <a:picLocks noChangeAspect="1"/>
          </p:cNvPicPr>
          <p:nvPr/>
        </p:nvPicPr>
        <p:blipFill>
          <a:blip r:embed="rId3"/>
          <a:stretch>
            <a:fillRect/>
          </a:stretch>
        </p:blipFill>
        <p:spPr>
          <a:xfrm>
            <a:off x="2899360" y="4884874"/>
            <a:ext cx="6382641" cy="981212"/>
          </a:xfrm>
          <a:prstGeom prst="rect">
            <a:avLst/>
          </a:prstGeom>
        </p:spPr>
      </p:pic>
      <p:sp>
        <p:nvSpPr>
          <p:cNvPr id="4" name="TextBox 3">
            <a:extLst>
              <a:ext uri="{FF2B5EF4-FFF2-40B4-BE49-F238E27FC236}">
                <a16:creationId xmlns:a16="http://schemas.microsoft.com/office/drawing/2014/main" id="{5F036522-D998-0F5A-A81F-AC235A04E88B}"/>
              </a:ext>
            </a:extLst>
          </p:cNvPr>
          <p:cNvSpPr txBox="1"/>
          <p:nvPr/>
        </p:nvSpPr>
        <p:spPr>
          <a:xfrm>
            <a:off x="940982" y="1991153"/>
            <a:ext cx="6092456" cy="477054"/>
          </a:xfrm>
          <a:prstGeom prst="rect">
            <a:avLst/>
          </a:prstGeom>
          <a:noFill/>
        </p:spPr>
        <p:txBody>
          <a:bodyPr wrap="square">
            <a:spAutoFit/>
          </a:bodyPr>
          <a:lstStyle/>
          <a:p>
            <a:r>
              <a:rPr lang="en-IN" sz="2500" b="1" dirty="0">
                <a:latin typeface="Arial" panose="020B0604020202020204" pitchFamily="34" charset="0"/>
                <a:cs typeface="Arial" panose="020B0604020202020204" pitchFamily="34" charset="0"/>
              </a:rPr>
              <a:t>Output for Legitimate URL:</a:t>
            </a:r>
            <a:endParaRPr lang="en-US" dirty="0"/>
          </a:p>
        </p:txBody>
      </p:sp>
      <p:sp>
        <p:nvSpPr>
          <p:cNvPr id="6" name="TextBox 5">
            <a:extLst>
              <a:ext uri="{FF2B5EF4-FFF2-40B4-BE49-F238E27FC236}">
                <a16:creationId xmlns:a16="http://schemas.microsoft.com/office/drawing/2014/main" id="{99B6C471-0966-0A0D-48D4-E979DA36E126}"/>
              </a:ext>
            </a:extLst>
          </p:cNvPr>
          <p:cNvSpPr txBox="1"/>
          <p:nvPr/>
        </p:nvSpPr>
        <p:spPr>
          <a:xfrm>
            <a:off x="940982" y="4158919"/>
            <a:ext cx="6092456" cy="477054"/>
          </a:xfrm>
          <a:prstGeom prst="rect">
            <a:avLst/>
          </a:prstGeom>
          <a:noFill/>
        </p:spPr>
        <p:txBody>
          <a:bodyPr wrap="square">
            <a:spAutoFit/>
          </a:bodyPr>
          <a:lstStyle/>
          <a:p>
            <a:r>
              <a:rPr lang="en-IN" sz="2500" b="1" dirty="0">
                <a:latin typeface="Arial" panose="020B0604020202020204" pitchFamily="34" charset="0"/>
                <a:cs typeface="Arial" panose="020B0604020202020204" pitchFamily="34" charset="0"/>
              </a:rPr>
              <a:t>Output for Phishing URL:</a:t>
            </a:r>
            <a:endParaRPr lang="en-US" dirty="0"/>
          </a:p>
        </p:txBody>
      </p:sp>
      <p:sp>
        <p:nvSpPr>
          <p:cNvPr id="8" name="Rectangle 7">
            <a:extLst>
              <a:ext uri="{FF2B5EF4-FFF2-40B4-BE49-F238E27FC236}">
                <a16:creationId xmlns:a16="http://schemas.microsoft.com/office/drawing/2014/main" id="{26996361-8A4B-DC06-A9FC-0FC7EA697B3F}"/>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7606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3398"/>
            <a:ext cx="11029616" cy="530296"/>
          </a:xfrm>
        </p:spPr>
        <p:txBody>
          <a:bodyPr>
            <a:noAutofit/>
          </a:bodyPr>
          <a:lstStyle/>
          <a:p>
            <a:r>
              <a:rPr lang="en-IN" sz="3300" b="1" dirty="0">
                <a:latin typeface="Arial" panose="020B0604020202020204" pitchFamily="34" charset="0"/>
                <a:cs typeface="Arial" panose="020B0604020202020204" pitchFamily="34" charset="0"/>
              </a:rPr>
              <a:t>CONCLUSION</a:t>
            </a:r>
            <a:endParaRPr lang="en-US" sz="3300" b="1" dirty="0">
              <a:latin typeface="Arial" panose="020B0604020202020204" pitchFamily="34" charset="0"/>
              <a:cs typeface="Arial" panose="020B0604020202020204" pitchFamily="34" charset="0"/>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79706"/>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In conclusion, the Phishing URL Detector project offers an effective solution to the growing menace of phishing websites. By leveraging machine learning techniques and a curated dataset, the project demonstrates the feasibility of accurately detecting phishing URLs and protecting users from potential security breaches. The successful implementation of the project underscores the importance of proactive measures in combating cyber threats and enhancing online security for users worldwide.</a:t>
            </a:r>
            <a:endParaRPr lang="en-IN" sz="25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9823BA26-34A0-865C-F335-79F90F1B41FF}"/>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Facet</Template>
  <TotalTime>237</TotalTime>
  <Words>620</Words>
  <Application>Microsoft Office PowerPoint</Application>
  <PresentationFormat>Widescreen</PresentationFormat>
  <Paragraphs>41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Trebuchet MS</vt:lpstr>
      <vt:lpstr>Wingdings 3</vt:lpstr>
      <vt:lpstr>Facet</vt:lpstr>
      <vt:lpstr>Project on phishing URL detector</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raufakhaja@hotmail.com</cp:lastModifiedBy>
  <cp:revision>26</cp:revision>
  <dcterms:created xsi:type="dcterms:W3CDTF">2021-05-26T16:50:10Z</dcterms:created>
  <dcterms:modified xsi:type="dcterms:W3CDTF">2024-04-05T10:09:20Z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